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3/10/2015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3/10/2015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PORT OPERATIONS </a:t>
            </a:r>
            <a:endParaRPr lang="en-US" dirty="0"/>
          </a:p>
        </p:txBody>
      </p:sp>
      <p:sp>
        <p:nvSpPr>
          <p:cNvPr id="3" name="Subtitle 2"/>
          <p:cNvSpPr>
            <a:spLocks noGrp="1"/>
          </p:cNvSpPr>
          <p:nvPr>
            <p:ph type="subTitle" idx="1"/>
          </p:nvPr>
        </p:nvSpPr>
        <p:spPr/>
        <p:txBody>
          <a:bodyPr/>
          <a:lstStyle/>
          <a:p>
            <a:r>
              <a:rPr lang="en-US" dirty="0" smtClean="0"/>
              <a:t>UNITS 8 AND 9 </a:t>
            </a:r>
            <a:endParaRPr lang="en-US" dirty="0"/>
          </a:p>
        </p:txBody>
      </p:sp>
    </p:spTree>
    <p:extLst>
      <p:ext uri="{BB962C8B-B14F-4D97-AF65-F5344CB8AC3E}">
        <p14:creationId xmlns:p14="http://schemas.microsoft.com/office/powerpoint/2010/main" val="305522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Functioning as the de facto port single window, the agent is the conduit for all information exchanged between the vessel and the shore.</a:t>
            </a:r>
          </a:p>
        </p:txBody>
      </p:sp>
    </p:spTree>
    <p:extLst>
      <p:ext uri="{BB962C8B-B14F-4D97-AF65-F5344CB8AC3E}">
        <p14:creationId xmlns:p14="http://schemas.microsoft.com/office/powerpoint/2010/main" val="2733967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the Port Agent in the Port Call</a:t>
            </a:r>
          </a:p>
        </p:txBody>
      </p:sp>
      <p:sp>
        <p:nvSpPr>
          <p:cNvPr id="3" name="Content Placeholder 2"/>
          <p:cNvSpPr>
            <a:spLocks noGrp="1"/>
          </p:cNvSpPr>
          <p:nvPr>
            <p:ph idx="1"/>
          </p:nvPr>
        </p:nvSpPr>
        <p:spPr>
          <a:xfrm>
            <a:off x="680321" y="2336872"/>
            <a:ext cx="9613861" cy="4132507"/>
          </a:xfrm>
        </p:spPr>
        <p:txBody>
          <a:bodyPr>
            <a:noAutofit/>
          </a:bodyPr>
          <a:lstStyle/>
          <a:p>
            <a:r>
              <a:rPr lang="en-US" sz="3200" dirty="0" smtClean="0"/>
              <a:t>PORT AGENTS ; </a:t>
            </a:r>
          </a:p>
          <a:p>
            <a:r>
              <a:rPr lang="en-US" sz="3200" dirty="0" smtClean="0"/>
              <a:t>MASTERS AND OWNERS DIRECT CONTACT WITH THE AGENT </a:t>
            </a:r>
          </a:p>
          <a:p>
            <a:r>
              <a:rPr lang="en-US" sz="3200" dirty="0" smtClean="0"/>
              <a:t>PEOPLE WHO THE AGENT IS IN CONTACT WITH; </a:t>
            </a:r>
          </a:p>
          <a:p>
            <a:r>
              <a:rPr lang="en-US" sz="3200" dirty="0" smtClean="0"/>
              <a:t>Statutory </a:t>
            </a:r>
            <a:r>
              <a:rPr lang="en-US" sz="3200" dirty="0"/>
              <a:t>Authorities </a:t>
            </a:r>
            <a:endParaRPr lang="en-US" sz="3200" dirty="0" smtClean="0"/>
          </a:p>
          <a:p>
            <a:r>
              <a:rPr lang="en-US" sz="3200" dirty="0" smtClean="0"/>
              <a:t>Tugs</a:t>
            </a:r>
            <a:r>
              <a:rPr lang="en-US" sz="3200" dirty="0"/>
              <a:t>/ </a:t>
            </a:r>
            <a:r>
              <a:rPr lang="en-US" sz="3200" dirty="0" smtClean="0"/>
              <a:t>Pilots </a:t>
            </a:r>
          </a:p>
          <a:p>
            <a:r>
              <a:rPr lang="en-US" sz="3200" dirty="0" smtClean="0"/>
              <a:t>Stevedores</a:t>
            </a:r>
            <a:r>
              <a:rPr lang="en-US" sz="3200" dirty="0"/>
              <a:t>/ Terminals </a:t>
            </a:r>
            <a:endParaRPr lang="en-US" sz="3200" dirty="0" smtClean="0"/>
          </a:p>
        </p:txBody>
      </p:sp>
    </p:spTree>
    <p:extLst>
      <p:ext uri="{BB962C8B-B14F-4D97-AF65-F5344CB8AC3E}">
        <p14:creationId xmlns:p14="http://schemas.microsoft.com/office/powerpoint/2010/main" val="3381497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a:t>
            </a:r>
            <a:r>
              <a:rPr lang="en-US" sz="3600" dirty="0" smtClean="0"/>
              <a:t>ther </a:t>
            </a:r>
            <a:r>
              <a:rPr lang="en-US" sz="3600" dirty="0"/>
              <a:t>Port Services </a:t>
            </a:r>
          </a:p>
          <a:p>
            <a:r>
              <a:rPr lang="en-US" sz="3600" dirty="0"/>
              <a:t>Shippers, Receivers, Forwarding Agents, NVOCC’s </a:t>
            </a:r>
          </a:p>
          <a:p>
            <a:r>
              <a:rPr lang="en-US" sz="3600" dirty="0"/>
              <a:t>Surface Transport/ SSS/Road/Rail </a:t>
            </a:r>
          </a:p>
          <a:p>
            <a:r>
              <a:rPr lang="en-US" sz="3600" dirty="0"/>
              <a:t>Other Contractors/ Social Services</a:t>
            </a:r>
          </a:p>
          <a:p>
            <a:endParaRPr lang="en-US" dirty="0"/>
          </a:p>
        </p:txBody>
      </p:sp>
    </p:spTree>
    <p:extLst>
      <p:ext uri="{BB962C8B-B14F-4D97-AF65-F5344CB8AC3E}">
        <p14:creationId xmlns:p14="http://schemas.microsoft.com/office/powerpoint/2010/main" val="4188585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In order to operate effectively, the port agent is required to be fully conversant with the safety, commercial and statutory requirements and regulations applicable to the port and ensure the vessel complies fully, in to ensure that no delays are caused as a result of failure to meet its obligations.</a:t>
            </a:r>
          </a:p>
        </p:txBody>
      </p:sp>
    </p:spTree>
    <p:extLst>
      <p:ext uri="{BB962C8B-B14F-4D97-AF65-F5344CB8AC3E}">
        <p14:creationId xmlns:p14="http://schemas.microsoft.com/office/powerpoint/2010/main" val="951945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a:t>
            </a:r>
            <a:r>
              <a:rPr lang="en-US" sz="4000" dirty="0"/>
              <a:t>he port agent will also require wide ranging and effective contacts within the regulators, port operators and service providers in order to ensure that the actions taken, and information provided, are correct and appropriate.</a:t>
            </a:r>
          </a:p>
        </p:txBody>
      </p:sp>
    </p:spTree>
    <p:extLst>
      <p:ext uri="{BB962C8B-B14F-4D97-AF65-F5344CB8AC3E}">
        <p14:creationId xmlns:p14="http://schemas.microsoft.com/office/powerpoint/2010/main" val="3053526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CARGO AGENT </a:t>
            </a:r>
            <a:endParaRPr lang="en-US" dirty="0"/>
          </a:p>
        </p:txBody>
      </p:sp>
      <p:sp>
        <p:nvSpPr>
          <p:cNvPr id="3" name="Content Placeholder 2"/>
          <p:cNvSpPr>
            <a:spLocks noGrp="1"/>
          </p:cNvSpPr>
          <p:nvPr>
            <p:ph idx="1"/>
          </p:nvPr>
        </p:nvSpPr>
        <p:spPr>
          <a:xfrm>
            <a:off x="680321" y="1834166"/>
            <a:ext cx="9613861" cy="5023833"/>
          </a:xfrm>
        </p:spPr>
        <p:txBody>
          <a:bodyPr>
            <a:noAutofit/>
          </a:bodyPr>
          <a:lstStyle/>
          <a:p>
            <a:r>
              <a:rPr lang="en-US" sz="3600" dirty="0"/>
              <a:t>Operating primarily in the liner and break bulk trades, the cargo (or liner) agent is responsible for securing cargo for the line or ship operator. This requires the agent to be in regular contact with local shippers and be ready to provide information on vessel schedules, competitive rates and conditions of carriage. The agent may also offer or provide inland transportation, customs clearance and other related services.</a:t>
            </a:r>
          </a:p>
        </p:txBody>
      </p:sp>
    </p:spTree>
    <p:extLst>
      <p:ext uri="{BB962C8B-B14F-4D97-AF65-F5344CB8AC3E}">
        <p14:creationId xmlns:p14="http://schemas.microsoft.com/office/powerpoint/2010/main" val="1299610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The cargo agent may be independent and represent more than one principal but in many cases the agent is tied to, or is often a subsidiary of, one specific principal.</a:t>
            </a:r>
          </a:p>
        </p:txBody>
      </p:sp>
    </p:spTree>
    <p:extLst>
      <p:ext uri="{BB962C8B-B14F-4D97-AF65-F5344CB8AC3E}">
        <p14:creationId xmlns:p14="http://schemas.microsoft.com/office/powerpoint/2010/main" val="2771144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OWNERS/CHARTERERS AGENT</a:t>
            </a:r>
          </a:p>
        </p:txBody>
      </p:sp>
      <p:sp>
        <p:nvSpPr>
          <p:cNvPr id="3" name="Content Placeholder 2"/>
          <p:cNvSpPr>
            <a:spLocks noGrp="1"/>
          </p:cNvSpPr>
          <p:nvPr>
            <p:ph idx="1"/>
          </p:nvPr>
        </p:nvSpPr>
        <p:spPr/>
        <p:txBody>
          <a:bodyPr>
            <a:normAutofit/>
          </a:bodyPr>
          <a:lstStyle/>
          <a:p>
            <a:r>
              <a:rPr lang="en-US" sz="3600" dirty="0"/>
              <a:t>Depending on the circumstances of the port call, there may be more than one agent attending the vessel. One party may decide that their best interests will be represented by appointing their own independent representative, rather than using the primary nominated agent.</a:t>
            </a:r>
          </a:p>
        </p:txBody>
      </p:sp>
    </p:spTree>
    <p:extLst>
      <p:ext uri="{BB962C8B-B14F-4D97-AF65-F5344CB8AC3E}">
        <p14:creationId xmlns:p14="http://schemas.microsoft.com/office/powerpoint/2010/main" val="475822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The exact role and responsibilities of this second agent (and indeed the title under which they operate) will be determined on a case by case basis.</a:t>
            </a:r>
          </a:p>
        </p:txBody>
      </p:sp>
    </p:spTree>
    <p:extLst>
      <p:ext uri="{BB962C8B-B14F-4D97-AF65-F5344CB8AC3E}">
        <p14:creationId xmlns:p14="http://schemas.microsoft.com/office/powerpoint/2010/main" val="734733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AGENCY APPOINTMENTS</a:t>
            </a:r>
          </a:p>
        </p:txBody>
      </p:sp>
      <p:sp>
        <p:nvSpPr>
          <p:cNvPr id="3" name="Content Placeholder 2"/>
          <p:cNvSpPr>
            <a:spLocks noGrp="1"/>
          </p:cNvSpPr>
          <p:nvPr>
            <p:ph idx="1"/>
          </p:nvPr>
        </p:nvSpPr>
        <p:spPr/>
        <p:txBody>
          <a:bodyPr>
            <a:normAutofit/>
          </a:bodyPr>
          <a:lstStyle/>
          <a:p>
            <a:r>
              <a:rPr lang="en-US" sz="4000" dirty="0"/>
              <a:t>An agent may be appointed to undertake other duties on behalf of a principal and the extent of those duties may be specific or general in nature as the principal requires. </a:t>
            </a:r>
          </a:p>
        </p:txBody>
      </p:sp>
    </p:spTree>
    <p:extLst>
      <p:ext uri="{BB962C8B-B14F-4D97-AF65-F5344CB8AC3E}">
        <p14:creationId xmlns:p14="http://schemas.microsoft.com/office/powerpoint/2010/main" val="1874755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ROLES AND FUNCTIONS OF A;</a:t>
            </a:r>
          </a:p>
          <a:p>
            <a:endParaRPr lang="en-US" dirty="0"/>
          </a:p>
          <a:p>
            <a:r>
              <a:rPr lang="en-US" sz="3600" dirty="0" smtClean="0"/>
              <a:t>SHIP AGENT </a:t>
            </a:r>
          </a:p>
          <a:p>
            <a:r>
              <a:rPr lang="en-US" sz="3600" dirty="0" smtClean="0"/>
              <a:t>FREIGHT FORWARDER </a:t>
            </a:r>
          </a:p>
          <a:p>
            <a:r>
              <a:rPr lang="en-US" sz="3600" dirty="0" smtClean="0"/>
              <a:t>CUSTOM BROKERS </a:t>
            </a:r>
            <a:endParaRPr lang="en-US" sz="3600" dirty="0"/>
          </a:p>
        </p:txBody>
      </p:sp>
    </p:spTree>
    <p:extLst>
      <p:ext uri="{BB962C8B-B14F-4D97-AF65-F5344CB8AC3E}">
        <p14:creationId xmlns:p14="http://schemas.microsoft.com/office/powerpoint/2010/main" val="29290715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Such appointments often derive from unscheduled occurrences such as port calls arising as a result of an emergency, vessel breakdowns or pollution incidents, or action by statutory authorities such as customs or immigration.</a:t>
            </a:r>
          </a:p>
        </p:txBody>
      </p:sp>
    </p:spTree>
    <p:extLst>
      <p:ext uri="{BB962C8B-B14F-4D97-AF65-F5344CB8AC3E}">
        <p14:creationId xmlns:p14="http://schemas.microsoft.com/office/powerpoint/2010/main" val="3474376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0320" y="1293696"/>
            <a:ext cx="9613861" cy="5564303"/>
          </a:xfrm>
        </p:spPr>
        <p:txBody>
          <a:bodyPr>
            <a:noAutofit/>
          </a:bodyPr>
          <a:lstStyle/>
          <a:p>
            <a:r>
              <a:rPr lang="en-US" sz="3600" dirty="0"/>
              <a:t>The agent will charge the principal a fee based on the volume of work undertaken. The fee is agreed through negotiation between the agent and the principal and is often subject to competition from other agents. The precise form of the fee, for example a flat fee or one based on the duties undertaken, can vary widely. The flat fee is common in port agency whilst the component based fee is more normal for cargo agencies.</a:t>
            </a:r>
          </a:p>
        </p:txBody>
      </p:sp>
    </p:spTree>
    <p:extLst>
      <p:ext uri="{BB962C8B-B14F-4D97-AF65-F5344CB8AC3E}">
        <p14:creationId xmlns:p14="http://schemas.microsoft.com/office/powerpoint/2010/main" val="2991321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FREIGHT FORWARDERS </a:t>
            </a:r>
            <a:endParaRPr lang="en-US" dirty="0"/>
          </a:p>
        </p:txBody>
      </p:sp>
      <p:sp>
        <p:nvSpPr>
          <p:cNvPr id="3" name="Content Placeholder 2"/>
          <p:cNvSpPr>
            <a:spLocks noGrp="1"/>
          </p:cNvSpPr>
          <p:nvPr>
            <p:ph idx="1"/>
          </p:nvPr>
        </p:nvSpPr>
        <p:spPr/>
        <p:txBody>
          <a:bodyPr/>
          <a:lstStyle/>
          <a:p>
            <a:r>
              <a:rPr lang="en-US" sz="4000" dirty="0">
                <a:latin typeface="Arial" panose="020B0604020202020204" pitchFamily="34" charset="0"/>
              </a:rPr>
              <a:t>A freight forwarder is an agent who acts on behalf of importers, exporters or other companies to </a:t>
            </a:r>
            <a:r>
              <a:rPr lang="en-US" sz="4000" dirty="0" err="1">
                <a:latin typeface="Arial" panose="020B0604020202020204" pitchFamily="34" charset="0"/>
              </a:rPr>
              <a:t>organise</a:t>
            </a:r>
            <a:r>
              <a:rPr lang="en-US" sz="4000" dirty="0">
                <a:latin typeface="Arial" panose="020B0604020202020204" pitchFamily="34" charset="0"/>
              </a:rPr>
              <a:t> the safe, efficient and cost-effective transportation of goods</a:t>
            </a:r>
            <a:r>
              <a:rPr lang="en-US" dirty="0">
                <a:solidFill>
                  <a:srgbClr val="053041"/>
                </a:solidFill>
                <a:latin typeface="Arial" panose="020B0604020202020204" pitchFamily="34" charset="0"/>
              </a:rPr>
              <a:t>.</a:t>
            </a:r>
            <a:endParaRPr lang="en-US" dirty="0"/>
          </a:p>
        </p:txBody>
      </p:sp>
    </p:spTree>
    <p:extLst>
      <p:ext uri="{BB962C8B-B14F-4D97-AF65-F5344CB8AC3E}">
        <p14:creationId xmlns:p14="http://schemas.microsoft.com/office/powerpoint/2010/main" val="3388302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Companies vary in size and type, from those operating on a national and international basis to smaller, more </a:t>
            </a:r>
            <a:r>
              <a:rPr lang="en-US" sz="4000" dirty="0" err="1"/>
              <a:t>specialised</a:t>
            </a:r>
            <a:r>
              <a:rPr lang="en-US" sz="4000" dirty="0"/>
              <a:t> firms, who deal with particular types of goods or operate within particular geographical areas.</a:t>
            </a:r>
          </a:p>
        </p:txBody>
      </p:sp>
    </p:spTree>
    <p:extLst>
      <p:ext uri="{BB962C8B-B14F-4D97-AF65-F5344CB8AC3E}">
        <p14:creationId xmlns:p14="http://schemas.microsoft.com/office/powerpoint/2010/main" val="3365473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WORK ACTIVITIES </a:t>
            </a:r>
            <a:endParaRPr lang="en-US" dirty="0"/>
          </a:p>
        </p:txBody>
      </p:sp>
      <p:sp>
        <p:nvSpPr>
          <p:cNvPr id="3" name="Content Placeholder 2"/>
          <p:cNvSpPr>
            <a:spLocks noGrp="1"/>
          </p:cNvSpPr>
          <p:nvPr>
            <p:ph idx="1"/>
          </p:nvPr>
        </p:nvSpPr>
        <p:spPr>
          <a:xfrm>
            <a:off x="680321" y="2080260"/>
            <a:ext cx="9613861" cy="4777740"/>
          </a:xfrm>
        </p:spPr>
        <p:txBody>
          <a:bodyPr>
            <a:normAutofit/>
          </a:bodyPr>
          <a:lstStyle/>
          <a:p>
            <a:pPr fontAlgn="base"/>
            <a:r>
              <a:rPr lang="en-US" sz="3200" dirty="0"/>
              <a:t>investigating and planning the most appropriate route for a shipment, taking account of the perishable or hazardous nature of the goods, cost, transit time and security;</a:t>
            </a:r>
          </a:p>
          <a:p>
            <a:pPr fontAlgn="base"/>
            <a:r>
              <a:rPr lang="en-US" sz="3200" dirty="0"/>
              <a:t>arranging appropriate packing, taking account of climate, terrain, weight, nature of goods and cost, and the delivery and warehousing of goods at their final destination;</a:t>
            </a:r>
          </a:p>
          <a:p>
            <a:pPr fontAlgn="base"/>
            <a:r>
              <a:rPr lang="en-US" sz="3200" dirty="0"/>
              <a:t>negotiating contracts, transportation and handling costs;</a:t>
            </a:r>
          </a:p>
          <a:p>
            <a:endParaRPr lang="en-US" dirty="0"/>
          </a:p>
        </p:txBody>
      </p:sp>
    </p:spTree>
    <p:extLst>
      <p:ext uri="{BB962C8B-B14F-4D97-AF65-F5344CB8AC3E}">
        <p14:creationId xmlns:p14="http://schemas.microsoft.com/office/powerpoint/2010/main" val="3889708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0320" y="1834166"/>
            <a:ext cx="9613861" cy="4772373"/>
          </a:xfrm>
        </p:spPr>
        <p:txBody>
          <a:bodyPr>
            <a:noAutofit/>
          </a:bodyPr>
          <a:lstStyle/>
          <a:p>
            <a:pPr fontAlgn="base"/>
            <a:r>
              <a:rPr lang="en-US" sz="3200" dirty="0"/>
              <a:t>arranging courier and specialist hand-carry services;</a:t>
            </a:r>
          </a:p>
          <a:p>
            <a:pPr fontAlgn="base"/>
            <a:r>
              <a:rPr lang="en-US" sz="3200" dirty="0"/>
              <a:t>maintaining communication and control through all phases of the journey, including the production of management reports and statistical and unit cost analysis;</a:t>
            </a:r>
          </a:p>
          <a:p>
            <a:pPr fontAlgn="base"/>
            <a:r>
              <a:rPr lang="en-US" sz="3200" dirty="0"/>
              <a:t>maintaining current knowledge of relevant legislation, political situations and other factors that could affect the movement of freight.</a:t>
            </a:r>
          </a:p>
          <a:p>
            <a:endParaRPr lang="en-US" sz="3200" dirty="0"/>
          </a:p>
        </p:txBody>
      </p:sp>
    </p:spTree>
    <p:extLst>
      <p:ext uri="{BB962C8B-B14F-4D97-AF65-F5344CB8AC3E}">
        <p14:creationId xmlns:p14="http://schemas.microsoft.com/office/powerpoint/2010/main" val="3966832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Information typically reviewed by a freight forwarder includes the commercial invoice, shipper's export declaration, bill of lading and other documents required by the carrier or country of export, import, and/or transshipment. Much of this information is now processed in a paperless environment.</a:t>
            </a:r>
          </a:p>
        </p:txBody>
      </p:sp>
    </p:spTree>
    <p:extLst>
      <p:ext uri="{BB962C8B-B14F-4D97-AF65-F5344CB8AC3E}">
        <p14:creationId xmlns:p14="http://schemas.microsoft.com/office/powerpoint/2010/main" val="2790823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 BROKERS </a:t>
            </a:r>
            <a:endParaRPr lang="en-US" dirty="0"/>
          </a:p>
        </p:txBody>
      </p:sp>
      <p:sp>
        <p:nvSpPr>
          <p:cNvPr id="3" name="Content Placeholder 2"/>
          <p:cNvSpPr>
            <a:spLocks noGrp="1"/>
          </p:cNvSpPr>
          <p:nvPr>
            <p:ph idx="1"/>
          </p:nvPr>
        </p:nvSpPr>
        <p:spPr/>
        <p:txBody>
          <a:bodyPr>
            <a:normAutofit/>
          </a:bodyPr>
          <a:lstStyle/>
          <a:p>
            <a:r>
              <a:rPr lang="en-US" sz="3600" dirty="0"/>
              <a:t>Customs broking or customs brokerage is a profession that involves the "clearing" of goods through customs barriers for importers and exporters (usually businesses). </a:t>
            </a:r>
          </a:p>
        </p:txBody>
      </p:sp>
    </p:spTree>
    <p:extLst>
      <p:ext uri="{BB962C8B-B14F-4D97-AF65-F5344CB8AC3E}">
        <p14:creationId xmlns:p14="http://schemas.microsoft.com/office/powerpoint/2010/main" val="4260406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This involves the preparation of documents and/or electronic submissions, the calculation and payment of taxes, duties and excises, and facilitating communication between government authorities and importers and exporters.</a:t>
            </a:r>
          </a:p>
        </p:txBody>
      </p:sp>
    </p:spTree>
    <p:extLst>
      <p:ext uri="{BB962C8B-B14F-4D97-AF65-F5344CB8AC3E}">
        <p14:creationId xmlns:p14="http://schemas.microsoft.com/office/powerpoint/2010/main" val="1063523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Custom brokers may be employed by or affiliated with freight forwarders, independent businesses, or shipping lines, importers, exporters, trade authorities, and customs brokerage firms.</a:t>
            </a:r>
          </a:p>
        </p:txBody>
      </p:sp>
    </p:spTree>
    <p:extLst>
      <p:ext uri="{BB962C8B-B14F-4D97-AF65-F5344CB8AC3E}">
        <p14:creationId xmlns:p14="http://schemas.microsoft.com/office/powerpoint/2010/main" val="3196404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0321" y="1834166"/>
            <a:ext cx="9613861" cy="4102023"/>
          </a:xfrm>
        </p:spPr>
        <p:txBody>
          <a:bodyPr>
            <a:noAutofit/>
          </a:bodyPr>
          <a:lstStyle/>
          <a:p>
            <a:pPr algn="ctr"/>
            <a:r>
              <a:rPr lang="en-US" sz="5400" dirty="0"/>
              <a:t>THE ROLE, RESPONSIBILITIES AND OBLIGATIONS OF THE SHIP AGENT IN THE INTERNATIONAL TRANSPORT CHAIN</a:t>
            </a:r>
          </a:p>
        </p:txBody>
      </p:sp>
    </p:spTree>
    <p:extLst>
      <p:ext uri="{BB962C8B-B14F-4D97-AF65-F5344CB8AC3E}">
        <p14:creationId xmlns:p14="http://schemas.microsoft.com/office/powerpoint/2010/main" val="9277634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endParaRPr lang="en-US" sz="7200" dirty="0" smtClean="0"/>
          </a:p>
          <a:p>
            <a:pPr algn="ctr"/>
            <a:r>
              <a:rPr lang="en-US" sz="7200" dirty="0" smtClean="0"/>
              <a:t>STEVEDORING </a:t>
            </a:r>
            <a:endParaRPr lang="en-US" sz="7200" dirty="0"/>
          </a:p>
        </p:txBody>
      </p:sp>
    </p:spTree>
    <p:extLst>
      <p:ext uri="{BB962C8B-B14F-4D97-AF65-F5344CB8AC3E}">
        <p14:creationId xmlns:p14="http://schemas.microsoft.com/office/powerpoint/2010/main" val="2829189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STEVVEDORE </a:t>
            </a:r>
            <a:endParaRPr lang="en-US" dirty="0"/>
          </a:p>
        </p:txBody>
      </p:sp>
      <p:sp>
        <p:nvSpPr>
          <p:cNvPr id="3" name="Content Placeholder 2"/>
          <p:cNvSpPr>
            <a:spLocks noGrp="1"/>
          </p:cNvSpPr>
          <p:nvPr>
            <p:ph idx="1"/>
          </p:nvPr>
        </p:nvSpPr>
        <p:spPr/>
        <p:txBody>
          <a:bodyPr>
            <a:normAutofit/>
          </a:bodyPr>
          <a:lstStyle/>
          <a:p>
            <a:r>
              <a:rPr lang="en-US" sz="3600" dirty="0"/>
              <a:t>The stevedoring companies which </a:t>
            </a:r>
            <a:r>
              <a:rPr lang="en-US" sz="3600" dirty="0" err="1"/>
              <a:t>organise</a:t>
            </a:r>
            <a:r>
              <a:rPr lang="en-US" sz="3600" dirty="0"/>
              <a:t> the cargo-handling in port are important, and can make a lot of difference to the profitability of the voyage.</a:t>
            </a:r>
          </a:p>
        </p:txBody>
      </p:sp>
    </p:spTree>
    <p:extLst>
      <p:ext uri="{BB962C8B-B14F-4D97-AF65-F5344CB8AC3E}">
        <p14:creationId xmlns:p14="http://schemas.microsoft.com/office/powerpoint/2010/main" val="3879846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t>
            </a:r>
            <a:r>
              <a:rPr lang="en-US" sz="3600" dirty="0"/>
              <a:t>Today’s stevedoring companies and their skilled personnel operate a selection of expensive and sophisticated cargo handling equipment in ports and terminals around the world. Just one of the huge container cranes that span the giant ships and their terminals can be worth US$ 10 million,</a:t>
            </a:r>
          </a:p>
        </p:txBody>
      </p:sp>
    </p:spTree>
    <p:extLst>
      <p:ext uri="{BB962C8B-B14F-4D97-AF65-F5344CB8AC3E}">
        <p14:creationId xmlns:p14="http://schemas.microsoft.com/office/powerpoint/2010/main" val="18728546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while the ground handling equipment, such as the straddle carriers or low loaders can be as proportionately expensive. In these terminals nobody talks about “</a:t>
            </a:r>
            <a:r>
              <a:rPr lang="en-US" sz="3600" dirty="0" err="1"/>
              <a:t>dockers</a:t>
            </a:r>
            <a:r>
              <a:rPr lang="en-US" sz="3600" dirty="0"/>
              <a:t>” – these are experts in mechanical handling equipment!</a:t>
            </a:r>
          </a:p>
        </p:txBody>
      </p:sp>
    </p:spTree>
    <p:extLst>
      <p:ext uri="{BB962C8B-B14F-4D97-AF65-F5344CB8AC3E}">
        <p14:creationId xmlns:p14="http://schemas.microsoft.com/office/powerpoint/2010/main" val="20793693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0321" y="2336872"/>
            <a:ext cx="9613861" cy="4223947"/>
          </a:xfrm>
        </p:spPr>
        <p:txBody>
          <a:bodyPr>
            <a:noAutofit/>
          </a:bodyPr>
          <a:lstStyle/>
          <a:p>
            <a:r>
              <a:rPr lang="en-US" sz="3600" dirty="0"/>
              <a:t>Stevedoring companies often do much more than handle cargo – by adding value to it on their premises. Thus car terminals will often prepare newly delivered cars for the ultimate sale by dealers, while others running paper or wood terminals even prepare and store the cargo for the consignee.</a:t>
            </a:r>
          </a:p>
        </p:txBody>
      </p:sp>
    </p:spTree>
    <p:extLst>
      <p:ext uri="{BB962C8B-B14F-4D97-AF65-F5344CB8AC3E}">
        <p14:creationId xmlns:p14="http://schemas.microsoft.com/office/powerpoint/2010/main" val="5600431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 Stevedores are skilled experts, who play an increasingly important role and on whom we depend upon for efficient shipping</a:t>
            </a:r>
          </a:p>
        </p:txBody>
      </p:sp>
    </p:spTree>
    <p:extLst>
      <p:ext uri="{BB962C8B-B14F-4D97-AF65-F5344CB8AC3E}">
        <p14:creationId xmlns:p14="http://schemas.microsoft.com/office/powerpoint/2010/main" val="27174006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endParaRPr lang="en-US" sz="8000" dirty="0" smtClean="0"/>
          </a:p>
          <a:p>
            <a:pPr marL="0" indent="0" algn="ctr">
              <a:buNone/>
            </a:pPr>
            <a:r>
              <a:rPr lang="en-US" sz="8000" dirty="0" smtClean="0"/>
              <a:t>TERMINAL OPERATOR </a:t>
            </a:r>
            <a:endParaRPr lang="en-US" sz="8000" dirty="0"/>
          </a:p>
        </p:txBody>
      </p:sp>
    </p:spTree>
    <p:extLst>
      <p:ext uri="{BB962C8B-B14F-4D97-AF65-F5344CB8AC3E}">
        <p14:creationId xmlns:p14="http://schemas.microsoft.com/office/powerpoint/2010/main" val="16968726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A marine terminal operator, is typically a business entity that contracts with ocean carriers to provide services associated with the receipt, intermediate storage and delivery of cargo being transported by the latter. </a:t>
            </a:r>
          </a:p>
        </p:txBody>
      </p:sp>
    </p:spTree>
    <p:extLst>
      <p:ext uri="{BB962C8B-B14F-4D97-AF65-F5344CB8AC3E}">
        <p14:creationId xmlns:p14="http://schemas.microsoft.com/office/powerpoint/2010/main" val="5522323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200" dirty="0"/>
              <a:t>A stevedore, is typically a business entity that contracts with ocean carriers to provide services associated with the movement of cargo to and from a vessel. </a:t>
            </a:r>
            <a:br>
              <a:rPr lang="en-US" sz="3200" dirty="0"/>
            </a:br>
            <a:r>
              <a:rPr lang="en-US" sz="3200" dirty="0"/>
              <a:t/>
            </a:r>
            <a:br>
              <a:rPr lang="en-US" sz="3200" dirty="0"/>
            </a:br>
            <a:r>
              <a:rPr lang="en-US" sz="3200" dirty="0"/>
              <a:t>It is often (but not always) the case wherein a business entity may be both a stevedore and a marine terminal operator. </a:t>
            </a:r>
          </a:p>
        </p:txBody>
      </p:sp>
    </p:spTree>
    <p:extLst>
      <p:ext uri="{BB962C8B-B14F-4D97-AF65-F5344CB8AC3E}">
        <p14:creationId xmlns:p14="http://schemas.microsoft.com/office/powerpoint/2010/main" val="1207933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SHIP AGENT </a:t>
            </a:r>
            <a:endParaRPr lang="en-US" dirty="0"/>
          </a:p>
        </p:txBody>
      </p:sp>
      <p:sp>
        <p:nvSpPr>
          <p:cNvPr id="3" name="Content Placeholder 2"/>
          <p:cNvSpPr>
            <a:spLocks noGrp="1"/>
          </p:cNvSpPr>
          <p:nvPr>
            <p:ph idx="1"/>
          </p:nvPr>
        </p:nvSpPr>
        <p:spPr>
          <a:xfrm>
            <a:off x="680321" y="2057400"/>
            <a:ext cx="9613861" cy="4526279"/>
          </a:xfrm>
        </p:spPr>
        <p:txBody>
          <a:bodyPr>
            <a:noAutofit/>
          </a:bodyPr>
          <a:lstStyle/>
          <a:p>
            <a:r>
              <a:rPr lang="en-US" sz="3600" dirty="0"/>
              <a:t>A ship agent is any person or company that carries out the functions of </a:t>
            </a:r>
            <a:r>
              <a:rPr lang="en-US" sz="3600"/>
              <a:t>an </a:t>
            </a:r>
            <a:r>
              <a:rPr lang="en-US" sz="3600" smtClean="0"/>
              <a:t>agent, </a:t>
            </a:r>
            <a:r>
              <a:rPr lang="en-US" sz="3600" dirty="0"/>
              <a:t>irrespective of whether they are in business as a ship agent, or they perform such functions as an adjunct to, or in conjunction with, other activities such as </a:t>
            </a:r>
            <a:r>
              <a:rPr lang="en-US" sz="3600" dirty="0" err="1"/>
              <a:t>shipowning</a:t>
            </a:r>
            <a:r>
              <a:rPr lang="en-US" sz="3600" dirty="0"/>
              <a:t> or operating, providing cargo handling or similar.</a:t>
            </a:r>
          </a:p>
        </p:txBody>
      </p:sp>
    </p:spTree>
    <p:extLst>
      <p:ext uri="{BB962C8B-B14F-4D97-AF65-F5344CB8AC3E}">
        <p14:creationId xmlns:p14="http://schemas.microsoft.com/office/powerpoint/2010/main" val="3957094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Acting as the local representative of the principal, the agent provides local knowledge and expertise and ensures that the principal’s requirements are performed with the utmost efficiency and </a:t>
            </a:r>
            <a:r>
              <a:rPr lang="en-US" sz="4000" dirty="0" err="1"/>
              <a:t>despatch</a:t>
            </a:r>
            <a:endParaRPr lang="en-US" sz="4000" dirty="0"/>
          </a:p>
        </p:txBody>
      </p:sp>
    </p:spTree>
    <p:extLst>
      <p:ext uri="{BB962C8B-B14F-4D97-AF65-F5344CB8AC3E}">
        <p14:creationId xmlns:p14="http://schemas.microsoft.com/office/powerpoint/2010/main" val="1701806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0321" y="1834166"/>
            <a:ext cx="9613861" cy="4102023"/>
          </a:xfrm>
        </p:spPr>
        <p:txBody>
          <a:bodyPr>
            <a:noAutofit/>
          </a:bodyPr>
          <a:lstStyle/>
          <a:p>
            <a:r>
              <a:rPr lang="en-US" sz="3600" dirty="0"/>
              <a:t>Accordingly the agent requires to be fully conversant with all the appropriate regulations and requirements relating to the port, area or sector in which they operate, to have a wide range of relevant contacts and be sufficiently well established and founded to be able to provide the level of service and support the principal needs.</a:t>
            </a:r>
          </a:p>
        </p:txBody>
      </p:sp>
    </p:spTree>
    <p:extLst>
      <p:ext uri="{BB962C8B-B14F-4D97-AF65-F5344CB8AC3E}">
        <p14:creationId xmlns:p14="http://schemas.microsoft.com/office/powerpoint/2010/main" val="1991546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4000" dirty="0"/>
              <a:t>The ship agent, as enshrined by international maritime convention, is primarily the servant of the master and owners of the vessel, the “principal</a:t>
            </a:r>
            <a:r>
              <a:rPr lang="en-US" sz="4000" dirty="0" smtClean="0"/>
              <a:t>”.</a:t>
            </a:r>
          </a:p>
          <a:p>
            <a:r>
              <a:rPr lang="en-US" sz="4000" dirty="0"/>
              <a:t>In practice however, the agent can act for any of the parties involved in the voyage and in any capacity as agreed between the agent and his principal</a:t>
            </a:r>
          </a:p>
        </p:txBody>
      </p:sp>
    </p:spTree>
    <p:extLst>
      <p:ext uri="{BB962C8B-B14F-4D97-AF65-F5344CB8AC3E}">
        <p14:creationId xmlns:p14="http://schemas.microsoft.com/office/powerpoint/2010/main" val="3248920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CATEGORIES OF SHIP AGENT:</a:t>
            </a:r>
          </a:p>
        </p:txBody>
      </p:sp>
      <p:sp>
        <p:nvSpPr>
          <p:cNvPr id="3" name="Content Placeholder 2"/>
          <p:cNvSpPr>
            <a:spLocks noGrp="1"/>
          </p:cNvSpPr>
          <p:nvPr>
            <p:ph idx="1"/>
          </p:nvPr>
        </p:nvSpPr>
        <p:spPr>
          <a:xfrm>
            <a:off x="680321" y="2011680"/>
            <a:ext cx="9613861" cy="4846320"/>
          </a:xfrm>
        </p:spPr>
        <p:txBody>
          <a:bodyPr>
            <a:noAutofit/>
          </a:bodyPr>
          <a:lstStyle/>
          <a:p>
            <a:r>
              <a:rPr lang="en-US" sz="3200" dirty="0"/>
              <a:t>PORT AGENT: </a:t>
            </a:r>
            <a:r>
              <a:rPr lang="en-US" sz="3200" dirty="0" err="1"/>
              <a:t>organises</a:t>
            </a:r>
            <a:r>
              <a:rPr lang="en-US" sz="3200" dirty="0"/>
              <a:t> and coordinates the port call, acting on behalf of the owner or operator of the vessel. </a:t>
            </a:r>
            <a:endParaRPr lang="en-US" sz="3200" dirty="0" smtClean="0"/>
          </a:p>
          <a:p>
            <a:r>
              <a:rPr lang="en-US" sz="3200" dirty="0" smtClean="0"/>
              <a:t>CARGO </a:t>
            </a:r>
            <a:r>
              <a:rPr lang="en-US" sz="3200" dirty="0"/>
              <a:t>AGENT: solicits cargo on behalf of the owner, or operator, usually within a defined geographical area </a:t>
            </a:r>
            <a:endParaRPr lang="en-US" sz="3200" dirty="0" smtClean="0"/>
          </a:p>
          <a:p>
            <a:r>
              <a:rPr lang="en-US" sz="3200" dirty="0" smtClean="0"/>
              <a:t>OWNERS/CHARTERERS </a:t>
            </a:r>
            <a:r>
              <a:rPr lang="en-US" sz="3200" dirty="0"/>
              <a:t>AGENT: acts for another party that has an interest in the port call. The specific duties undertaken vary depending on the relationship between the parties </a:t>
            </a:r>
            <a:endParaRPr lang="en-US" sz="3200" dirty="0" smtClean="0"/>
          </a:p>
          <a:p>
            <a:r>
              <a:rPr lang="en-US" sz="3200" dirty="0" smtClean="0"/>
              <a:t>OTHERS</a:t>
            </a:r>
            <a:r>
              <a:rPr lang="en-US" sz="3200" dirty="0"/>
              <a:t>: as the principal may decide or require</a:t>
            </a:r>
          </a:p>
        </p:txBody>
      </p:sp>
    </p:spTree>
    <p:extLst>
      <p:ext uri="{BB962C8B-B14F-4D97-AF65-F5344CB8AC3E}">
        <p14:creationId xmlns:p14="http://schemas.microsoft.com/office/powerpoint/2010/main" val="3033766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PORT AGENT </a:t>
            </a:r>
            <a:endParaRPr lang="en-US" dirty="0"/>
          </a:p>
        </p:txBody>
      </p:sp>
      <p:sp>
        <p:nvSpPr>
          <p:cNvPr id="3" name="Content Placeholder 2"/>
          <p:cNvSpPr>
            <a:spLocks noGrp="1"/>
          </p:cNvSpPr>
          <p:nvPr>
            <p:ph idx="1"/>
          </p:nvPr>
        </p:nvSpPr>
        <p:spPr/>
        <p:txBody>
          <a:bodyPr>
            <a:normAutofit/>
          </a:bodyPr>
          <a:lstStyle/>
          <a:p>
            <a:r>
              <a:rPr lang="en-US" sz="3600" dirty="0"/>
              <a:t>The port agent is central to all trades and is responsible for </a:t>
            </a:r>
            <a:r>
              <a:rPr lang="en-US" sz="3600" dirty="0" err="1"/>
              <a:t>organising</a:t>
            </a:r>
            <a:r>
              <a:rPr lang="en-US" sz="3600" dirty="0"/>
              <a:t>, overseeing and coordinating all aspects of the port call, from booking berth allocations and services ahead of the vessel’s arrival to </a:t>
            </a:r>
            <a:r>
              <a:rPr lang="en-US" sz="3600" dirty="0" err="1"/>
              <a:t>finalising</a:t>
            </a:r>
            <a:r>
              <a:rPr lang="en-US" sz="3600" dirty="0"/>
              <a:t> the accounts and other paperwork after the vessel has sailed.</a:t>
            </a:r>
          </a:p>
        </p:txBody>
      </p:sp>
    </p:spTree>
    <p:extLst>
      <p:ext uri="{BB962C8B-B14F-4D97-AF65-F5344CB8AC3E}">
        <p14:creationId xmlns:p14="http://schemas.microsoft.com/office/powerpoint/2010/main" val="283108681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124</TotalTime>
  <Words>1376</Words>
  <Application>Microsoft Office PowerPoint</Application>
  <PresentationFormat>Widescreen</PresentationFormat>
  <Paragraphs>74</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Trebuchet MS</vt:lpstr>
      <vt:lpstr>Berlin</vt:lpstr>
      <vt:lpstr>PORT OPERATIONS </vt:lpstr>
      <vt:lpstr>OBJECTIVES </vt:lpstr>
      <vt:lpstr>PowerPoint Presentation</vt:lpstr>
      <vt:lpstr>SHIP AGENT </vt:lpstr>
      <vt:lpstr>PowerPoint Presentation</vt:lpstr>
      <vt:lpstr>PowerPoint Presentation</vt:lpstr>
      <vt:lpstr>PowerPoint Presentation</vt:lpstr>
      <vt:lpstr>MAIN CATEGORIES OF SHIP AGENT:</vt:lpstr>
      <vt:lpstr>THE PORT AGENT </vt:lpstr>
      <vt:lpstr>PowerPoint Presentation</vt:lpstr>
      <vt:lpstr>The Role of the Port Agent in the Port Call</vt:lpstr>
      <vt:lpstr>PowerPoint Presentation</vt:lpstr>
      <vt:lpstr>PowerPoint Presentation</vt:lpstr>
      <vt:lpstr>PowerPoint Presentation</vt:lpstr>
      <vt:lpstr>THE CARGO AGENT </vt:lpstr>
      <vt:lpstr>PowerPoint Presentation</vt:lpstr>
      <vt:lpstr>THE OWNERS/CHARTERERS AGENT</vt:lpstr>
      <vt:lpstr>PowerPoint Presentation</vt:lpstr>
      <vt:lpstr>OTHER AGENCY APPOINTMENTS</vt:lpstr>
      <vt:lpstr>PowerPoint Presentation</vt:lpstr>
      <vt:lpstr>PowerPoint Presentation</vt:lpstr>
      <vt:lpstr>FREIGHT FORWARDERS </vt:lpstr>
      <vt:lpstr>PowerPoint Presentation</vt:lpstr>
      <vt:lpstr>TYPICAL WORK ACTIVITIES </vt:lpstr>
      <vt:lpstr>PowerPoint Presentation</vt:lpstr>
      <vt:lpstr>PowerPoint Presentation</vt:lpstr>
      <vt:lpstr>CUSTOM BROKERS </vt:lpstr>
      <vt:lpstr>PowerPoint Presentation</vt:lpstr>
      <vt:lpstr>PowerPoint Presentation</vt:lpstr>
      <vt:lpstr>PowerPoint Presentation</vt:lpstr>
      <vt:lpstr>ROLE OF THE STEVVEDORE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 OPERATIONS</dc:title>
  <dc:creator>KELDON GREEN</dc:creator>
  <cp:lastModifiedBy>KELDON GREEN</cp:lastModifiedBy>
  <cp:revision>10</cp:revision>
  <dcterms:created xsi:type="dcterms:W3CDTF">2015-03-10T04:28:15Z</dcterms:created>
  <dcterms:modified xsi:type="dcterms:W3CDTF">2015-03-10T18:33:25Z</dcterms:modified>
</cp:coreProperties>
</file>