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75" r:id="rId5"/>
    <p:sldId id="276" r:id="rId6"/>
    <p:sldId id="277" r:id="rId7"/>
    <p:sldId id="278" r:id="rId8"/>
    <p:sldId id="279" r:id="rId9"/>
    <p:sldId id="280" r:id="rId10"/>
    <p:sldId id="257" r:id="rId11"/>
    <p:sldId id="258" r:id="rId12"/>
    <p:sldId id="259" r:id="rId13"/>
    <p:sldId id="260" r:id="rId14"/>
    <p:sldId id="261" r:id="rId15"/>
    <p:sldId id="262" r:id="rId16"/>
    <p:sldId id="263" r:id="rId17"/>
    <p:sldId id="265" r:id="rId18"/>
    <p:sldId id="264" r:id="rId19"/>
    <p:sldId id="266" r:id="rId20"/>
    <p:sldId id="267" r:id="rId21"/>
    <p:sldId id="268" r:id="rId22"/>
    <p:sldId id="270" r:id="rId23"/>
    <p:sldId id="271" r:id="rId24"/>
    <p:sldId id="272" r:id="rId25"/>
    <p:sldId id="269" r:id="rId26"/>
    <p:sldId id="283"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74" d="100"/>
          <a:sy n="74"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383940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6DC1F-924F-4F4D-AB22-09F473B1CEC1}"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68545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3606212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7554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3883064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297750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4121852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804342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341033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214858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2418947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96DC1F-924F-4F4D-AB22-09F473B1CEC1}"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193782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96DC1F-924F-4F4D-AB22-09F473B1CEC1}" type="datetimeFigureOut">
              <a:rPr lang="en-US" smtClean="0"/>
              <a:t>3/3/2015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108627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32240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77942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296DC1F-924F-4F4D-AB22-09F473B1CEC1}" type="datetimeFigureOut">
              <a:rPr lang="en-US" smtClean="0"/>
              <a:t>3/3/2015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40017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6DC1F-924F-4F4D-AB22-09F473B1CEC1}"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42D71-0C81-43BC-898F-30934BC2231D}" type="slidenum">
              <a:rPr lang="en-US" smtClean="0"/>
              <a:t>‹#›</a:t>
            </a:fld>
            <a:endParaRPr lang="en-US"/>
          </a:p>
        </p:txBody>
      </p:sp>
    </p:spTree>
    <p:extLst>
      <p:ext uri="{BB962C8B-B14F-4D97-AF65-F5344CB8AC3E}">
        <p14:creationId xmlns:p14="http://schemas.microsoft.com/office/powerpoint/2010/main" val="110137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296DC1F-924F-4F4D-AB22-09F473B1CEC1}" type="datetimeFigureOut">
              <a:rPr lang="en-US" smtClean="0"/>
              <a:t>3/3/2015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842D71-0C81-43BC-898F-30934BC2231D}" type="slidenum">
              <a:rPr lang="en-US" smtClean="0"/>
              <a:t>‹#›</a:t>
            </a:fld>
            <a:endParaRPr lang="en-US"/>
          </a:p>
        </p:txBody>
      </p:sp>
    </p:spTree>
    <p:extLst>
      <p:ext uri="{BB962C8B-B14F-4D97-AF65-F5344CB8AC3E}">
        <p14:creationId xmlns:p14="http://schemas.microsoft.com/office/powerpoint/2010/main" val="40169932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TRAFFIC MANAGEMENT AND GOVERNMENT CONTROL AGENCIES </a:t>
            </a:r>
            <a:endParaRPr lang="en-US" dirty="0"/>
          </a:p>
        </p:txBody>
      </p:sp>
      <p:sp>
        <p:nvSpPr>
          <p:cNvPr id="3" name="Subtitle 2"/>
          <p:cNvSpPr>
            <a:spLocks noGrp="1"/>
          </p:cNvSpPr>
          <p:nvPr>
            <p:ph type="subTitle" idx="1"/>
          </p:nvPr>
        </p:nvSpPr>
        <p:spPr/>
        <p:txBody>
          <a:bodyPr/>
          <a:lstStyle/>
          <a:p>
            <a:r>
              <a:rPr lang="en-US" dirty="0" smtClean="0"/>
              <a:t>UNITS 6 &amp; 7 </a:t>
            </a:r>
            <a:endParaRPr lang="en-US" dirty="0"/>
          </a:p>
        </p:txBody>
      </p:sp>
    </p:spTree>
    <p:extLst>
      <p:ext uri="{BB962C8B-B14F-4D97-AF65-F5344CB8AC3E}">
        <p14:creationId xmlns:p14="http://schemas.microsoft.com/office/powerpoint/2010/main" val="3844822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4000" dirty="0" smtClean="0"/>
              <a:t>The Port Security Corps was incorporated in 1989 to safeguard all publicly owned ports and airports throughout Jamaica. A primary function of this Agency is to reduce the trade in illicit goods through air and seaports and to implement a program for restricted access to these sensitive areas. </a:t>
            </a:r>
            <a:endParaRPr lang="en-US" sz="4000" dirty="0"/>
          </a:p>
        </p:txBody>
      </p:sp>
    </p:spTree>
    <p:extLst>
      <p:ext uri="{BB962C8B-B14F-4D97-AF65-F5344CB8AC3E}">
        <p14:creationId xmlns:p14="http://schemas.microsoft.com/office/powerpoint/2010/main" val="326065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000" dirty="0" smtClean="0"/>
              <a:t>Over the years the services of the corps have been expanded to include the provision of security services to the major tourist resorts of Negril, </a:t>
            </a:r>
            <a:r>
              <a:rPr lang="en-US" sz="4000" dirty="0" err="1" smtClean="0"/>
              <a:t>Ocho</a:t>
            </a:r>
            <a:r>
              <a:rPr lang="en-US" sz="4000" dirty="0" smtClean="0"/>
              <a:t> Rios, Port Antonio and Montego Bay, Government Residences, and the Jamaica Urban Transit Company.</a:t>
            </a:r>
          </a:p>
          <a:p>
            <a:endParaRPr lang="en-US" dirty="0"/>
          </a:p>
        </p:txBody>
      </p:sp>
    </p:spTree>
    <p:extLst>
      <p:ext uri="{BB962C8B-B14F-4D97-AF65-F5344CB8AC3E}">
        <p14:creationId xmlns:p14="http://schemas.microsoft.com/office/powerpoint/2010/main" val="3063720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AIRPORT SECURITY</a:t>
            </a:r>
            <a:endParaRPr lang="en-US" dirty="0"/>
          </a:p>
        </p:txBody>
      </p:sp>
      <p:sp>
        <p:nvSpPr>
          <p:cNvPr id="3" name="Content Placeholder 2"/>
          <p:cNvSpPr>
            <a:spLocks noGrp="1"/>
          </p:cNvSpPr>
          <p:nvPr>
            <p:ph idx="1"/>
          </p:nvPr>
        </p:nvSpPr>
        <p:spPr/>
        <p:txBody>
          <a:bodyPr>
            <a:noAutofit/>
          </a:bodyPr>
          <a:lstStyle/>
          <a:p>
            <a:r>
              <a:rPr lang="en-US" sz="3600" dirty="0" smtClean="0"/>
              <a:t>Just over 400 officers have been assigned to provide security at both International Airports. Their responsibilities include:</a:t>
            </a:r>
          </a:p>
          <a:p>
            <a:endParaRPr lang="en-US" sz="3600" dirty="0" smtClean="0"/>
          </a:p>
          <a:p>
            <a:r>
              <a:rPr lang="en-US" sz="3600" dirty="0" smtClean="0"/>
              <a:t>                  Pre-board screening</a:t>
            </a:r>
          </a:p>
          <a:p>
            <a:r>
              <a:rPr lang="en-US" sz="3600" dirty="0" smtClean="0"/>
              <a:t>                 The provision of anti-harassment security services</a:t>
            </a:r>
            <a:endParaRPr lang="en-US" sz="3600" dirty="0"/>
          </a:p>
        </p:txBody>
      </p:sp>
    </p:spTree>
    <p:extLst>
      <p:ext uri="{BB962C8B-B14F-4D97-AF65-F5344CB8AC3E}">
        <p14:creationId xmlns:p14="http://schemas.microsoft.com/office/powerpoint/2010/main" val="1125906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SEAPORT  SECURITY</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PSC Officers provide security services (access control, static surveillance and foot patrols) for Port Bustamante, Gordon Cay and Montego Bay Cargo &amp; Cruise Shipping Ports on a twenty-four hour basis</a:t>
            </a:r>
            <a:endParaRPr lang="en-US" sz="4000" dirty="0"/>
          </a:p>
        </p:txBody>
      </p:sp>
    </p:spTree>
    <p:extLst>
      <p:ext uri="{BB962C8B-B14F-4D97-AF65-F5344CB8AC3E}">
        <p14:creationId xmlns:p14="http://schemas.microsoft.com/office/powerpoint/2010/main" val="412868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ZONE SECURITY</a:t>
            </a:r>
          </a:p>
        </p:txBody>
      </p:sp>
      <p:sp>
        <p:nvSpPr>
          <p:cNvPr id="3" name="Content Placeholder 2"/>
          <p:cNvSpPr>
            <a:spLocks noGrp="1"/>
          </p:cNvSpPr>
          <p:nvPr>
            <p:ph idx="1"/>
          </p:nvPr>
        </p:nvSpPr>
        <p:spPr/>
        <p:txBody>
          <a:bodyPr>
            <a:normAutofit lnSpcReduction="10000"/>
          </a:bodyPr>
          <a:lstStyle/>
          <a:p>
            <a:r>
              <a:rPr lang="en-US" sz="3600" dirty="0"/>
              <a:t>Officers assigned to the Kingston and Montego Bay Free Zones provide access control at    pedestrian gates,    do static and foot patrols, carry out mandatory and routine building checks and monitor the closed circuit camera system used for surveillance of the perimeter fence</a:t>
            </a:r>
          </a:p>
        </p:txBody>
      </p:sp>
    </p:spTree>
    <p:extLst>
      <p:ext uri="{BB962C8B-B14F-4D97-AF65-F5344CB8AC3E}">
        <p14:creationId xmlns:p14="http://schemas.microsoft.com/office/powerpoint/2010/main" val="365447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FOR BUSES</a:t>
            </a:r>
          </a:p>
        </p:txBody>
      </p:sp>
      <p:sp>
        <p:nvSpPr>
          <p:cNvPr id="3" name="Content Placeholder 2"/>
          <p:cNvSpPr>
            <a:spLocks noGrp="1"/>
          </p:cNvSpPr>
          <p:nvPr>
            <p:ph idx="1"/>
          </p:nvPr>
        </p:nvSpPr>
        <p:spPr/>
        <p:txBody>
          <a:bodyPr>
            <a:normAutofit lnSpcReduction="10000"/>
          </a:bodyPr>
          <a:lstStyle/>
          <a:p>
            <a:r>
              <a:rPr lang="en-US" sz="4000" dirty="0"/>
              <a:t>The Corps provides twenty-four hour security for all JUTC bus depots in Spanish Town and </a:t>
            </a:r>
            <a:r>
              <a:rPr lang="en-US" sz="4000" dirty="0" err="1"/>
              <a:t>Portmore</a:t>
            </a:r>
            <a:r>
              <a:rPr lang="en-US" sz="4000" dirty="0"/>
              <a:t> and on </a:t>
            </a:r>
            <a:r>
              <a:rPr lang="en-US" sz="4000" dirty="0" err="1"/>
              <a:t>Ashenheim</a:t>
            </a:r>
            <a:r>
              <a:rPr lang="en-US" sz="4000" dirty="0"/>
              <a:t> and Lyndhurst Roads, by maintaining access control and perimeter patrol.</a:t>
            </a:r>
          </a:p>
        </p:txBody>
      </p:sp>
    </p:spTree>
    <p:extLst>
      <p:ext uri="{BB962C8B-B14F-4D97-AF65-F5344CB8AC3E}">
        <p14:creationId xmlns:p14="http://schemas.microsoft.com/office/powerpoint/2010/main" val="3684484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RESORT PATROL SERVICE</a:t>
            </a:r>
          </a:p>
        </p:txBody>
      </p:sp>
      <p:sp>
        <p:nvSpPr>
          <p:cNvPr id="3" name="Content Placeholder 2"/>
          <p:cNvSpPr>
            <a:spLocks noGrp="1"/>
          </p:cNvSpPr>
          <p:nvPr>
            <p:ph idx="1"/>
          </p:nvPr>
        </p:nvSpPr>
        <p:spPr/>
        <p:txBody>
          <a:bodyPr>
            <a:normAutofit fontScale="85000" lnSpcReduction="20000"/>
          </a:bodyPr>
          <a:lstStyle/>
          <a:p>
            <a:r>
              <a:rPr lang="en-US" sz="4000" dirty="0"/>
              <a:t>The Resort Patrol Service (RPS) employs approximately 185 officers, recruited and trained as Special District Constables.  These officers are committed to combating the illegal drugs trade, ensuring that resort areas are clear of squatters, enforcing anti-litter statutes and monitoring water sports operations to ensure safety.</a:t>
            </a:r>
          </a:p>
        </p:txBody>
      </p:sp>
    </p:spTree>
    <p:extLst>
      <p:ext uri="{BB962C8B-B14F-4D97-AF65-F5344CB8AC3E}">
        <p14:creationId xmlns:p14="http://schemas.microsoft.com/office/powerpoint/2010/main" val="1185029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a:t>
            </a:r>
            <a:endParaRPr lang="en-US" dirty="0"/>
          </a:p>
        </p:txBody>
      </p:sp>
      <p:sp>
        <p:nvSpPr>
          <p:cNvPr id="3" name="Content Placeholder 2"/>
          <p:cNvSpPr>
            <a:spLocks noGrp="1"/>
          </p:cNvSpPr>
          <p:nvPr>
            <p:ph idx="1"/>
          </p:nvPr>
        </p:nvSpPr>
        <p:spPr>
          <a:xfrm>
            <a:off x="1579830" y="1853248"/>
            <a:ext cx="8946541" cy="4637704"/>
          </a:xfrm>
        </p:spPr>
        <p:txBody>
          <a:bodyPr>
            <a:noAutofit/>
          </a:bodyPr>
          <a:lstStyle/>
          <a:p>
            <a:r>
              <a:rPr lang="en-US" sz="2800" dirty="0" smtClean="0"/>
              <a:t>The movement of people into and out of a country is normally monitored by immigration authorities, under a variety of names and arrangements. The immigration authorities normally check for appropriate documentation, verify that a person is entitled to enter the country, apprehend people wanted by domestic or international arrest warrants, and impede the entry of people deemed dangerous to the country.</a:t>
            </a:r>
            <a:endParaRPr lang="en-US" sz="2800" dirty="0"/>
          </a:p>
        </p:txBody>
      </p:sp>
    </p:spTree>
    <p:extLst>
      <p:ext uri="{BB962C8B-B14F-4D97-AF65-F5344CB8AC3E}">
        <p14:creationId xmlns:p14="http://schemas.microsoft.com/office/powerpoint/2010/main" val="1630932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CUSTOMS CONTROL </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Customs is an authority or agency in a country responsible for collecting customs duties and for controlling the flow of goods, including animals, transports, personal effects, and hazardous items, into and out of a country</a:t>
            </a:r>
            <a:endParaRPr lang="en-US" sz="4000" dirty="0"/>
          </a:p>
        </p:txBody>
      </p:sp>
    </p:spTree>
    <p:extLst>
      <p:ext uri="{BB962C8B-B14F-4D97-AF65-F5344CB8AC3E}">
        <p14:creationId xmlns:p14="http://schemas.microsoft.com/office/powerpoint/2010/main" val="1305396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smtClean="0"/>
              <a:t>Each country has its own laws and regulations for the import and export of goods into and out of a country, which its customs authority enforces. The import or export of some goods may be restricted or forbidden</a:t>
            </a:r>
            <a:endParaRPr lang="en-US" sz="4000" dirty="0"/>
          </a:p>
        </p:txBody>
      </p:sp>
    </p:spTree>
    <p:extLst>
      <p:ext uri="{BB962C8B-B14F-4D97-AF65-F5344CB8AC3E}">
        <p14:creationId xmlns:p14="http://schemas.microsoft.com/office/powerpoint/2010/main" val="1914582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What is a port community system ?</a:t>
            </a:r>
          </a:p>
          <a:p>
            <a:pPr marL="0" indent="0">
              <a:buNone/>
            </a:pPr>
            <a:endParaRPr lang="en-US" sz="3600" dirty="0" smtClean="0"/>
          </a:p>
          <a:p>
            <a:r>
              <a:rPr lang="en-US" sz="3600" dirty="0" smtClean="0"/>
              <a:t>What is the need for such a system?</a:t>
            </a:r>
            <a:endParaRPr lang="en-US" sz="3600" dirty="0"/>
          </a:p>
        </p:txBody>
      </p:sp>
    </p:spTree>
    <p:extLst>
      <p:ext uri="{BB962C8B-B14F-4D97-AF65-F5344CB8AC3E}">
        <p14:creationId xmlns:p14="http://schemas.microsoft.com/office/powerpoint/2010/main" val="2906908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600" dirty="0" smtClean="0"/>
              <a:t>In most countries, customs are attained through government agreements and international laws. A customs duty is a tariff or tax on the importation (usually) or exportation (unusually) of goods. Commercial goods not yet cleared through customs are held in a customs area, often called a bonded store, until processed. All </a:t>
            </a:r>
            <a:r>
              <a:rPr lang="en-US" sz="3600" dirty="0" err="1" smtClean="0"/>
              <a:t>authorised</a:t>
            </a:r>
            <a:r>
              <a:rPr lang="en-US" sz="3600" dirty="0" smtClean="0"/>
              <a:t> ports are </a:t>
            </a:r>
            <a:r>
              <a:rPr lang="en-US" sz="3600" dirty="0" err="1" smtClean="0"/>
              <a:t>recognised</a:t>
            </a:r>
            <a:r>
              <a:rPr lang="en-US" sz="3600" dirty="0" smtClean="0"/>
              <a:t> customs areas.</a:t>
            </a:r>
            <a:endParaRPr lang="en-US" sz="3600" dirty="0"/>
          </a:p>
        </p:txBody>
      </p:sp>
    </p:spTree>
    <p:extLst>
      <p:ext uri="{BB962C8B-B14F-4D97-AF65-F5344CB8AC3E}">
        <p14:creationId xmlns:p14="http://schemas.microsoft.com/office/powerpoint/2010/main" val="4270971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THE RED AND GREEN CHANNEL </a:t>
            </a:r>
            <a:endParaRPr lang="en-US" dirty="0"/>
          </a:p>
        </p:txBody>
      </p:sp>
      <p:sp>
        <p:nvSpPr>
          <p:cNvPr id="3" name="Content Placeholder 2"/>
          <p:cNvSpPr>
            <a:spLocks noGrp="1"/>
          </p:cNvSpPr>
          <p:nvPr>
            <p:ph idx="1"/>
          </p:nvPr>
        </p:nvSpPr>
        <p:spPr/>
        <p:txBody>
          <a:bodyPr>
            <a:normAutofit/>
          </a:bodyPr>
          <a:lstStyle/>
          <a:p>
            <a:r>
              <a:rPr lang="en-US" sz="4000" dirty="0"/>
              <a:t>In some countries, customs procedures for arriving passengers at many international airports and some road crossings are separated into red and green </a:t>
            </a:r>
            <a:r>
              <a:rPr lang="en-US" sz="4000" dirty="0" smtClean="0"/>
              <a:t>channels. </a:t>
            </a:r>
            <a:endParaRPr lang="en-US" sz="4000" dirty="0"/>
          </a:p>
        </p:txBody>
      </p:sp>
    </p:spTree>
    <p:extLst>
      <p:ext uri="{BB962C8B-B14F-4D97-AF65-F5344CB8AC3E}">
        <p14:creationId xmlns:p14="http://schemas.microsoft.com/office/powerpoint/2010/main" val="759659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46111" y="406999"/>
            <a:ext cx="9404723" cy="45719"/>
          </a:xfrm>
        </p:spPr>
        <p:txBody>
          <a:bodyPr/>
          <a:lstStyle/>
          <a:p>
            <a:endParaRPr lang="en-US" dirty="0"/>
          </a:p>
        </p:txBody>
      </p:sp>
      <p:sp>
        <p:nvSpPr>
          <p:cNvPr id="3" name="Content Placeholder 2"/>
          <p:cNvSpPr>
            <a:spLocks noGrp="1"/>
          </p:cNvSpPr>
          <p:nvPr>
            <p:ph idx="1"/>
          </p:nvPr>
        </p:nvSpPr>
        <p:spPr>
          <a:xfrm>
            <a:off x="1103312" y="452718"/>
            <a:ext cx="8946541" cy="5795681"/>
          </a:xfrm>
        </p:spPr>
        <p:txBody>
          <a:bodyPr>
            <a:noAutofit/>
          </a:bodyPr>
          <a:lstStyle/>
          <a:p>
            <a:r>
              <a:rPr lang="en-US" sz="3200" dirty="0"/>
              <a:t>Passengers with goods to declare (carrying items above the permitted customs limits and/or carrying prohibited items) go through the red channel. Passengers with nothing to declare (carrying goods within the customs limits only and not carrying prohibited items) go through the green channel. These passengers are subject only to spot checks to save time.</a:t>
            </a:r>
          </a:p>
        </p:txBody>
      </p:sp>
    </p:spTree>
    <p:extLst>
      <p:ext uri="{BB962C8B-B14F-4D97-AF65-F5344CB8AC3E}">
        <p14:creationId xmlns:p14="http://schemas.microsoft.com/office/powerpoint/2010/main" val="3250192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a:t> </a:t>
            </a:r>
            <a:endParaRPr lang="en-US" dirty="0" smtClean="0"/>
          </a:p>
          <a:p>
            <a:r>
              <a:rPr lang="en-US" sz="3600" dirty="0" smtClean="0"/>
              <a:t>However</a:t>
            </a:r>
            <a:r>
              <a:rPr lang="en-US" sz="3600" dirty="0"/>
              <a:t>, if a passenger going through the green channel is found to be carrying goods above the customs limits or prohibited items, he or she may be prosecuted for making a false declaration to customs, by virtue of having gone through the green channel.</a:t>
            </a:r>
          </a:p>
        </p:txBody>
      </p:sp>
    </p:spTree>
    <p:extLst>
      <p:ext uri="{BB962C8B-B14F-4D97-AF65-F5344CB8AC3E}">
        <p14:creationId xmlns:p14="http://schemas.microsoft.com/office/powerpoint/2010/main" val="931373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4000" dirty="0" smtClean="0"/>
          </a:p>
          <a:p>
            <a:pPr algn="ctr"/>
            <a:r>
              <a:rPr lang="en-US" sz="4000" dirty="0" smtClean="0"/>
              <a:t>WHAT IS A FREEPORT?</a:t>
            </a:r>
            <a:endParaRPr lang="en-US" sz="4000" dirty="0"/>
          </a:p>
        </p:txBody>
      </p:sp>
    </p:spTree>
    <p:extLst>
      <p:ext uri="{BB962C8B-B14F-4D97-AF65-F5344CB8AC3E}">
        <p14:creationId xmlns:p14="http://schemas.microsoft.com/office/powerpoint/2010/main" val="1947964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FREEPORT </a:t>
            </a:r>
            <a:endParaRPr lang="en-US" dirty="0"/>
          </a:p>
        </p:txBody>
      </p:sp>
      <p:sp>
        <p:nvSpPr>
          <p:cNvPr id="3" name="Content Placeholder 2"/>
          <p:cNvSpPr>
            <a:spLocks noGrp="1"/>
          </p:cNvSpPr>
          <p:nvPr>
            <p:ph idx="1"/>
          </p:nvPr>
        </p:nvSpPr>
        <p:spPr/>
        <p:txBody>
          <a:bodyPr>
            <a:normAutofit lnSpcReduction="10000"/>
          </a:bodyPr>
          <a:lstStyle/>
          <a:p>
            <a:endParaRPr lang="en-US" sz="3600" dirty="0" smtClean="0"/>
          </a:p>
          <a:p>
            <a:r>
              <a:rPr lang="en-US" sz="3600" dirty="0" smtClean="0"/>
              <a:t>Free trade zone encompassing an entire port area such as Hong Kong, Isla Margarita, Panama, and Singapore, where imported merchandise may be stored duty-free pending re-export or duty-paid entry into the importing country</a:t>
            </a:r>
            <a:r>
              <a:rPr lang="en-US" dirty="0" smtClean="0"/>
              <a:t>.</a:t>
            </a:r>
          </a:p>
          <a:p>
            <a:endParaRPr lang="en-US" dirty="0" smtClean="0"/>
          </a:p>
        </p:txBody>
      </p:sp>
    </p:spTree>
    <p:extLst>
      <p:ext uri="{BB962C8B-B14F-4D97-AF65-F5344CB8AC3E}">
        <p14:creationId xmlns:p14="http://schemas.microsoft.com/office/powerpoint/2010/main" val="34310106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54201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INTERMODAL TRANSPORT </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1292" y="1336431"/>
            <a:ext cx="9989039" cy="5275384"/>
          </a:xfrm>
        </p:spPr>
      </p:pic>
    </p:spTree>
    <p:extLst>
      <p:ext uri="{BB962C8B-B14F-4D97-AF65-F5344CB8AC3E}">
        <p14:creationId xmlns:p14="http://schemas.microsoft.com/office/powerpoint/2010/main" val="2074037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6694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PCS </a:t>
            </a:r>
            <a:endParaRPr lang="en-US" dirty="0"/>
          </a:p>
        </p:txBody>
      </p:sp>
      <p:sp>
        <p:nvSpPr>
          <p:cNvPr id="3" name="Content Placeholder 2"/>
          <p:cNvSpPr>
            <a:spLocks noGrp="1"/>
          </p:cNvSpPr>
          <p:nvPr>
            <p:ph idx="1"/>
          </p:nvPr>
        </p:nvSpPr>
        <p:spPr/>
        <p:txBody>
          <a:bodyPr>
            <a:normAutofit fontScale="92500"/>
          </a:bodyPr>
          <a:lstStyle/>
          <a:p>
            <a:r>
              <a:rPr lang="en-US" sz="3600" dirty="0"/>
              <a:t>A Port Community System is an electronic platform which connects the multiple systems operated by a variety of </a:t>
            </a:r>
            <a:r>
              <a:rPr lang="en-US" sz="3600" dirty="0" err="1"/>
              <a:t>organisations</a:t>
            </a:r>
            <a:r>
              <a:rPr lang="en-US" sz="3600" dirty="0"/>
              <a:t> that make up a seaport, airport or inland port community. It is shared in the sense that it is set up, </a:t>
            </a:r>
            <a:r>
              <a:rPr lang="en-US" sz="3600" dirty="0" err="1"/>
              <a:t>organised</a:t>
            </a:r>
            <a:r>
              <a:rPr lang="en-US" sz="3600" dirty="0"/>
              <a:t> and used by firms in the same sector – in this case, a port community.</a:t>
            </a:r>
          </a:p>
          <a:p>
            <a:endParaRPr lang="en-US" dirty="0"/>
          </a:p>
        </p:txBody>
      </p:sp>
    </p:spTree>
    <p:extLst>
      <p:ext uri="{BB962C8B-B14F-4D97-AF65-F5344CB8AC3E}">
        <p14:creationId xmlns:p14="http://schemas.microsoft.com/office/powerpoint/2010/main" val="2126841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PCS </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t>According to the European Port Community System Association, a port community system (PCS) is a neutral and open electronic platform enabling intelligent and secure exchange of information between public and private stakeholders in order to improve the competitive position of the sea and air port's communities. </a:t>
            </a:r>
            <a:endParaRPr lang="en-US" sz="3600" dirty="0"/>
          </a:p>
        </p:txBody>
      </p:sp>
    </p:spTree>
    <p:extLst>
      <p:ext uri="{BB962C8B-B14F-4D97-AF65-F5344CB8AC3E}">
        <p14:creationId xmlns:p14="http://schemas.microsoft.com/office/powerpoint/2010/main" val="2450611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PCS </a:t>
            </a:r>
            <a:endParaRPr lang="en-US" dirty="0"/>
          </a:p>
        </p:txBody>
      </p:sp>
      <p:sp>
        <p:nvSpPr>
          <p:cNvPr id="3" name="Content Placeholder 2"/>
          <p:cNvSpPr>
            <a:spLocks noGrp="1"/>
          </p:cNvSpPr>
          <p:nvPr>
            <p:ph idx="1"/>
          </p:nvPr>
        </p:nvSpPr>
        <p:spPr>
          <a:xfrm>
            <a:off x="838200" y="1422400"/>
            <a:ext cx="10515600" cy="5181599"/>
          </a:xfrm>
        </p:spPr>
        <p:txBody>
          <a:bodyPr>
            <a:normAutofit lnSpcReduction="10000"/>
          </a:bodyPr>
          <a:lstStyle/>
          <a:p>
            <a:r>
              <a:rPr lang="en-US" sz="3600" dirty="0" smtClean="0"/>
              <a:t>PCS will </a:t>
            </a:r>
            <a:r>
              <a:rPr lang="en-US" sz="3600" dirty="0" err="1" smtClean="0"/>
              <a:t>optimise</a:t>
            </a:r>
            <a:r>
              <a:rPr lang="en-US" sz="3600" dirty="0" smtClean="0"/>
              <a:t>, manage, and automate port and logistics efficient processes through a single submission of data and connecting transport and logistics chains.</a:t>
            </a:r>
          </a:p>
          <a:p>
            <a:r>
              <a:rPr lang="en-US" sz="3600" dirty="0"/>
              <a:t>PCS will provide to all logistics stakeholders a collaborative platform to manage all their Business to Business (B2B), Business to Government (B2G), and Government to Business (G2B) logistics operations for import, export, and trans-shipment.</a:t>
            </a:r>
            <a:endParaRPr lang="en-US" sz="3600" dirty="0" smtClean="0"/>
          </a:p>
          <a:p>
            <a:endParaRPr lang="en-US" dirty="0"/>
          </a:p>
        </p:txBody>
      </p:sp>
    </p:spTree>
    <p:extLst>
      <p:ext uri="{BB962C8B-B14F-4D97-AF65-F5344CB8AC3E}">
        <p14:creationId xmlns:p14="http://schemas.microsoft.com/office/powerpoint/2010/main" val="1479388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features of PCS will be:</a:t>
            </a:r>
            <a:endParaRPr lang="en-US" dirty="0"/>
          </a:p>
        </p:txBody>
      </p:sp>
      <p:sp>
        <p:nvSpPr>
          <p:cNvPr id="3" name="Content Placeholder 2"/>
          <p:cNvSpPr>
            <a:spLocks noGrp="1"/>
          </p:cNvSpPr>
          <p:nvPr>
            <p:ph idx="1"/>
          </p:nvPr>
        </p:nvSpPr>
        <p:spPr>
          <a:xfrm>
            <a:off x="838200" y="1825625"/>
            <a:ext cx="10515600" cy="4723456"/>
          </a:xfrm>
        </p:spPr>
        <p:txBody>
          <a:bodyPr>
            <a:normAutofit fontScale="92500" lnSpcReduction="20000"/>
          </a:bodyPr>
          <a:lstStyle/>
          <a:p>
            <a:r>
              <a:rPr lang="en-US" sz="4000" dirty="0"/>
              <a:t>end-to-end transport and logistics chain management</a:t>
            </a:r>
          </a:p>
          <a:p>
            <a:r>
              <a:rPr lang="en-US" sz="4000" dirty="0"/>
              <a:t>* real-time tracking and tracing of all cargo operations</a:t>
            </a:r>
          </a:p>
          <a:p>
            <a:r>
              <a:rPr lang="en-US" sz="4000" dirty="0"/>
              <a:t>* discrepancies management of all cargo data</a:t>
            </a:r>
          </a:p>
          <a:p>
            <a:r>
              <a:rPr lang="en-US" sz="4000" dirty="0"/>
              <a:t>* key performance indicators (KPIs) for all stakeholders</a:t>
            </a:r>
          </a:p>
          <a:p>
            <a:r>
              <a:rPr lang="en-US" sz="4000" dirty="0"/>
              <a:t>* secured e-business platform</a:t>
            </a:r>
          </a:p>
          <a:p>
            <a:endParaRPr lang="en-US" dirty="0"/>
          </a:p>
        </p:txBody>
      </p:sp>
    </p:spTree>
    <p:extLst>
      <p:ext uri="{BB962C8B-B14F-4D97-AF65-F5344CB8AC3E}">
        <p14:creationId xmlns:p14="http://schemas.microsoft.com/office/powerpoint/2010/main" val="128931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ASYCUDA — Customs management system</a:t>
            </a:r>
            <a:endParaRPr lang="en-US" dirty="0"/>
          </a:p>
        </p:txBody>
      </p:sp>
      <p:sp>
        <p:nvSpPr>
          <p:cNvPr id="3" name="Content Placeholder 2"/>
          <p:cNvSpPr>
            <a:spLocks noGrp="1"/>
          </p:cNvSpPr>
          <p:nvPr>
            <p:ph idx="1"/>
          </p:nvPr>
        </p:nvSpPr>
        <p:spPr/>
        <p:txBody>
          <a:bodyPr>
            <a:normAutofit fontScale="92500" lnSpcReduction="20000"/>
          </a:bodyPr>
          <a:lstStyle/>
          <a:p>
            <a:r>
              <a:rPr lang="en-US" sz="4000" dirty="0"/>
              <a:t>ASYCUDA World promises to significantly improve the Customs IT system used for assessing declarations on imported and exported goods. ASYCUDA World is a further development of ASYCUDA++ and ASYCUDA R2 launched in the 80s using Web-based technology.</a:t>
            </a:r>
          </a:p>
        </p:txBody>
      </p:sp>
    </p:spTree>
    <p:extLst>
      <p:ext uri="{BB962C8B-B14F-4D97-AF65-F5344CB8AC3E}">
        <p14:creationId xmlns:p14="http://schemas.microsoft.com/office/powerpoint/2010/main" val="1771851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a:t>ASYCUDA World automates handling of all the steps of the clearance process for all types of Customs procedures and regimes, as well as accounting and supporting the application of modern operational principles:</a:t>
            </a:r>
          </a:p>
        </p:txBody>
      </p:sp>
    </p:spTree>
    <p:extLst>
      <p:ext uri="{BB962C8B-B14F-4D97-AF65-F5344CB8AC3E}">
        <p14:creationId xmlns:p14="http://schemas.microsoft.com/office/powerpoint/2010/main" val="4186928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3600" dirty="0"/>
              <a:t>effective management of the Customs clearance process;</a:t>
            </a:r>
          </a:p>
          <a:p>
            <a:r>
              <a:rPr lang="en-US" sz="3600" dirty="0"/>
              <a:t>* selective examination practice;</a:t>
            </a:r>
          </a:p>
          <a:p>
            <a:r>
              <a:rPr lang="en-US" sz="3600" dirty="0"/>
              <a:t>* trader compliance;</a:t>
            </a:r>
          </a:p>
          <a:p>
            <a:r>
              <a:rPr lang="en-US" sz="3600" dirty="0"/>
              <a:t>* anticipated or guaranteed payment schemes to facilitate trade and secure duty collection;</a:t>
            </a:r>
          </a:p>
          <a:p>
            <a:r>
              <a:rPr lang="en-US" sz="3600" dirty="0"/>
              <a:t>* control of trade routing to approved Customs clearance offices</a:t>
            </a:r>
            <a:r>
              <a:rPr lang="en-US" dirty="0"/>
              <a:t>.</a:t>
            </a:r>
          </a:p>
        </p:txBody>
      </p:sp>
    </p:spTree>
    <p:extLst>
      <p:ext uri="{BB962C8B-B14F-4D97-AF65-F5344CB8AC3E}">
        <p14:creationId xmlns:p14="http://schemas.microsoft.com/office/powerpoint/2010/main" val="454751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1493</TotalTime>
  <Words>905</Words>
  <Application>Microsoft Office PowerPoint</Application>
  <PresentationFormat>Widescreen</PresentationFormat>
  <Paragraphs>59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 3</vt:lpstr>
      <vt:lpstr>Ion</vt:lpstr>
      <vt:lpstr>TRAFFIC MANAGEMENT AND GOVERNMENT CONTROL AGENCIES </vt:lpstr>
      <vt:lpstr>PowerPoint Presentation</vt:lpstr>
      <vt:lpstr>PCS </vt:lpstr>
      <vt:lpstr>PCS </vt:lpstr>
      <vt:lpstr>PCS </vt:lpstr>
      <vt:lpstr>Key features of PCS will be:</vt:lpstr>
      <vt:lpstr>ASYCUDA — Customs management system</vt:lpstr>
      <vt:lpstr>PowerPoint Presentation</vt:lpstr>
      <vt:lpstr>PowerPoint Presentation</vt:lpstr>
      <vt:lpstr>PowerPoint Presentation</vt:lpstr>
      <vt:lpstr>PowerPoint Presentation</vt:lpstr>
      <vt:lpstr>AIRPORT SECURITY</vt:lpstr>
      <vt:lpstr>SEAPORT  SECURITY</vt:lpstr>
      <vt:lpstr>FREE ZONE SECURITY</vt:lpstr>
      <vt:lpstr>SECURITY FOR BUSES</vt:lpstr>
      <vt:lpstr>RESORT PATROL SERVICE</vt:lpstr>
      <vt:lpstr>IMMIGRATION </vt:lpstr>
      <vt:lpstr>CUSTOMS CONTROL </vt:lpstr>
      <vt:lpstr>PowerPoint Presentation</vt:lpstr>
      <vt:lpstr>PowerPoint Presentation</vt:lpstr>
      <vt:lpstr>IMPLEMENTATION OF THE RED AND GREEN CHANNEL </vt:lpstr>
      <vt:lpstr>PowerPoint Presentation</vt:lpstr>
      <vt:lpstr>PowerPoint Presentation</vt:lpstr>
      <vt:lpstr>PowerPoint Presentation</vt:lpstr>
      <vt:lpstr>FREEPORT </vt:lpstr>
      <vt:lpstr>PowerPoint Presentation</vt:lpstr>
      <vt:lpstr>INTERMODAL TRANSPORT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MANAGEMENT AND GOVERNMENT CONTROL AGENCIES</dc:title>
  <dc:creator>KELDON GREEN</dc:creator>
  <cp:lastModifiedBy>KELDON GREEN</cp:lastModifiedBy>
  <cp:revision>14</cp:revision>
  <dcterms:created xsi:type="dcterms:W3CDTF">2015-03-02T20:50:22Z</dcterms:created>
  <dcterms:modified xsi:type="dcterms:W3CDTF">2015-03-04T00:57:12Z</dcterms:modified>
</cp:coreProperties>
</file>