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57" r:id="rId4"/>
    <p:sldId id="293" r:id="rId5"/>
    <p:sldId id="258" r:id="rId6"/>
    <p:sldId id="294" r:id="rId7"/>
    <p:sldId id="296" r:id="rId8"/>
    <p:sldId id="259" r:id="rId9"/>
    <p:sldId id="260" r:id="rId10"/>
    <p:sldId id="297" r:id="rId11"/>
    <p:sldId id="263" r:id="rId12"/>
    <p:sldId id="298" r:id="rId13"/>
    <p:sldId id="313" r:id="rId14"/>
    <p:sldId id="321" r:id="rId15"/>
    <p:sldId id="320" r:id="rId16"/>
    <p:sldId id="319" r:id="rId17"/>
    <p:sldId id="318" r:id="rId18"/>
    <p:sldId id="317" r:id="rId19"/>
    <p:sldId id="316" r:id="rId20"/>
    <p:sldId id="315" r:id="rId21"/>
    <p:sldId id="325" r:id="rId22"/>
    <p:sldId id="314" r:id="rId23"/>
    <p:sldId id="323" r:id="rId24"/>
    <p:sldId id="322" r:id="rId25"/>
    <p:sldId id="324" r:id="rId26"/>
    <p:sldId id="327" r:id="rId27"/>
    <p:sldId id="329" r:id="rId28"/>
    <p:sldId id="328" r:id="rId29"/>
    <p:sldId id="326" r:id="rId30"/>
    <p:sldId id="330" r:id="rId31"/>
    <p:sldId id="331" r:id="rId32"/>
    <p:sldId id="332" r:id="rId33"/>
    <p:sldId id="299" r:id="rId34"/>
    <p:sldId id="303" r:id="rId35"/>
    <p:sldId id="302" r:id="rId36"/>
    <p:sldId id="301" r:id="rId37"/>
    <p:sldId id="300" r:id="rId38"/>
    <p:sldId id="31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JM"/>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1DE316EE-D241-412F-A4BA-D1A42731EF85}"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1DE316EE-D241-412F-A4BA-D1A42731EF85}"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1DE316EE-D241-412F-A4BA-D1A42731EF85}"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1DE316EE-D241-412F-A4BA-D1A42731EF85}"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JM"/>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316EE-D241-412F-A4BA-D1A42731EF85}"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1DE316EE-D241-412F-A4BA-D1A42731EF85}"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JM"/>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1DE316EE-D241-412F-A4BA-D1A42731EF85}" type="datetimeFigureOut">
              <a:rPr lang="en-US" smtClean="0"/>
              <a:pPr/>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1DE316EE-D241-412F-A4BA-D1A42731EF85}" type="datetimeFigureOut">
              <a:rPr lang="en-US" smtClean="0"/>
              <a:pPr/>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316EE-D241-412F-A4BA-D1A42731EF85}" type="datetimeFigureOut">
              <a:rPr lang="en-US" smtClean="0"/>
              <a:pPr/>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JM"/>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316EE-D241-412F-A4BA-D1A42731EF85}"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JM"/>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316EE-D241-412F-A4BA-D1A42731EF85}"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424CF6-B36F-4DB3-AD19-C91CB3898856}" type="slidenum">
              <a:rPr lang="en-US" smtClean="0"/>
              <a:pPr/>
              <a:t>‹#›</a:t>
            </a:fld>
            <a:endParaRPr lang="en-US"/>
          </a:p>
        </p:txBody>
      </p:sp>
    </p:spTree>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316EE-D241-412F-A4BA-D1A42731EF85}" type="datetimeFigureOut">
              <a:rPr lang="en-US" smtClean="0"/>
              <a:pPr/>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24CF6-B36F-4DB3-AD19-C91CB389885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229600" cy="990600"/>
          </a:xfrm>
        </p:spPr>
        <p:txBody>
          <a:bodyPr>
            <a:normAutofit fontScale="90000"/>
          </a:bodyPr>
          <a:lstStyle/>
          <a:p>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a:xfrm>
            <a:off x="685800" y="1447800"/>
            <a:ext cx="7848600" cy="4343400"/>
          </a:xfrm>
        </p:spPr>
        <p:txBody>
          <a:bodyPr>
            <a:normAutofit/>
          </a:bodyPr>
          <a:lstStyle/>
          <a:p>
            <a:r>
              <a:rPr lang="en-US" sz="6600" dirty="0" smtClean="0">
                <a:solidFill>
                  <a:schemeClr val="tx1"/>
                </a:solidFill>
              </a:rPr>
              <a:t>TRAFFIC FORECASTING FOR PORT OPERATIONS</a:t>
            </a:r>
            <a:endParaRPr lang="en-US" sz="6600"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TRAFFIC FORECASTING</a:t>
            </a:r>
            <a:endParaRPr lang="en-JM" dirty="0"/>
          </a:p>
        </p:txBody>
      </p:sp>
      <p:sp>
        <p:nvSpPr>
          <p:cNvPr id="3" name="Content Placeholder 2"/>
          <p:cNvSpPr>
            <a:spLocks noGrp="1"/>
          </p:cNvSpPr>
          <p:nvPr>
            <p:ph idx="1"/>
          </p:nvPr>
        </p:nvSpPr>
        <p:spPr>
          <a:xfrm>
            <a:off x="457200" y="1447800"/>
            <a:ext cx="8229600" cy="4678363"/>
          </a:xfrm>
        </p:spPr>
        <p:txBody>
          <a:bodyPr/>
          <a:lstStyle/>
          <a:p>
            <a:pPr algn="ctr">
              <a:buNone/>
            </a:pPr>
            <a:r>
              <a:rPr lang="en-JM" sz="3600" dirty="0" smtClean="0"/>
              <a:t>    On the other hand, underestimating the needs of the facility and as a consequence not having in place the required resources to handle the volume of traffic transiting the port would result in congestion leading higher operational costs, loss of revenue and possible loss of customers. </a:t>
            </a:r>
          </a:p>
          <a:p>
            <a:endParaRPr lang="en-JM" dirty="0"/>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229600" cy="990600"/>
          </a:xfrm>
        </p:spPr>
        <p:txBody>
          <a:bodyPr>
            <a:normAutofit fontScale="90000"/>
          </a:bodyPr>
          <a:lstStyle/>
          <a:p>
            <a:r>
              <a:rPr lang="en-US" dirty="0" smtClean="0"/>
              <a:t>TRAFFIC FORECASTING</a:t>
            </a:r>
            <a:br>
              <a:rPr lang="en-US" dirty="0" smtClean="0"/>
            </a:br>
            <a:endParaRPr lang="en-US" dirty="0"/>
          </a:p>
        </p:txBody>
      </p:sp>
      <p:sp>
        <p:nvSpPr>
          <p:cNvPr id="3" name="Subtitle 2"/>
          <p:cNvSpPr>
            <a:spLocks noGrp="1"/>
          </p:cNvSpPr>
          <p:nvPr>
            <p:ph type="subTitle" idx="1"/>
          </p:nvPr>
        </p:nvSpPr>
        <p:spPr>
          <a:xfrm>
            <a:off x="685800" y="1371600"/>
            <a:ext cx="7848600" cy="4343400"/>
          </a:xfrm>
        </p:spPr>
        <p:txBody>
          <a:bodyPr>
            <a:normAutofit lnSpcReduction="10000"/>
          </a:bodyPr>
          <a:lstStyle/>
          <a:p>
            <a:r>
              <a:rPr lang="en-US" sz="4000" dirty="0" smtClean="0">
                <a:solidFill>
                  <a:schemeClr val="tx1"/>
                </a:solidFill>
              </a:rPr>
              <a:t>The fact of the matter however is that even </a:t>
            </a:r>
            <a:r>
              <a:rPr lang="en-US" sz="4000" dirty="0">
                <a:solidFill>
                  <a:schemeClr val="tx1"/>
                </a:solidFill>
              </a:rPr>
              <a:t>when all precautions have been taken to reach realistic and well-reasoned forecasts, the remaining uncertainty </a:t>
            </a:r>
            <a:r>
              <a:rPr lang="en-US" sz="4000" dirty="0" smtClean="0">
                <a:solidFill>
                  <a:schemeClr val="tx1"/>
                </a:solidFill>
              </a:rPr>
              <a:t>usually still produces </a:t>
            </a:r>
            <a:r>
              <a:rPr lang="en-US" sz="4000" dirty="0">
                <a:solidFill>
                  <a:schemeClr val="tx1"/>
                </a:solidFill>
              </a:rPr>
              <a:t>a wide variation of possible levels of </a:t>
            </a:r>
            <a:r>
              <a:rPr lang="en-US" sz="4000" dirty="0" smtClean="0">
                <a:solidFill>
                  <a:schemeClr val="tx1"/>
                </a:solidFill>
              </a:rPr>
              <a:t>traffic</a:t>
            </a:r>
            <a:r>
              <a:rPr lang="en-US" dirty="0" smtClean="0">
                <a:solidFill>
                  <a:schemeClr val="tx1"/>
                </a:solidFill>
              </a:rPr>
              <a:t>. </a:t>
            </a:r>
            <a:endParaRPr lang="en-US"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TRAFFIC FORECASTING</a:t>
            </a:r>
            <a:endParaRPr lang="en-JM" dirty="0"/>
          </a:p>
        </p:txBody>
      </p:sp>
      <p:sp>
        <p:nvSpPr>
          <p:cNvPr id="3" name="Content Placeholder 2"/>
          <p:cNvSpPr>
            <a:spLocks noGrp="1"/>
          </p:cNvSpPr>
          <p:nvPr>
            <p:ph idx="1"/>
          </p:nvPr>
        </p:nvSpPr>
        <p:spPr/>
        <p:txBody>
          <a:bodyPr/>
          <a:lstStyle/>
          <a:p>
            <a:r>
              <a:rPr lang="en-US" dirty="0" smtClean="0"/>
              <a:t>This is due to the long term nature involved in the provision and securing of resources which necessitates projecting or forecasting several years in the future. </a:t>
            </a:r>
          </a:p>
          <a:p>
            <a:r>
              <a:rPr lang="en-US" dirty="0" smtClean="0"/>
              <a:t>Variances on the long-term master plan can be even more pronounced. </a:t>
            </a:r>
          </a:p>
          <a:p>
            <a:r>
              <a:rPr lang="en-US" dirty="0" smtClean="0"/>
              <a:t>All forecasts must therefore be treated with caution</a:t>
            </a:r>
            <a:endParaRPr lang="en-JM" dirty="0"/>
          </a:p>
        </p:txBody>
      </p:sp>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FORECASTING</a:t>
            </a:r>
            <a:endParaRPr lang="en-JM" dirty="0"/>
          </a:p>
        </p:txBody>
      </p:sp>
      <p:sp>
        <p:nvSpPr>
          <p:cNvPr id="3" name="Content Placeholder 2"/>
          <p:cNvSpPr>
            <a:spLocks noGrp="1"/>
          </p:cNvSpPr>
          <p:nvPr>
            <p:ph idx="1"/>
          </p:nvPr>
        </p:nvSpPr>
        <p:spPr/>
        <p:txBody>
          <a:bodyPr>
            <a:normAutofit lnSpcReduction="10000"/>
          </a:bodyPr>
          <a:lstStyle/>
          <a:p>
            <a:r>
              <a:rPr lang="en-JM" dirty="0" smtClean="0"/>
              <a:t>In order to mitigate against the risk associated with port traffic forecasting the planners usually formulates three forecasts. </a:t>
            </a:r>
          </a:p>
          <a:p>
            <a:r>
              <a:rPr lang="en-JM" dirty="0" smtClean="0"/>
              <a:t>A central forecast which is the one the data studied indicates should be accurate and a upper and lower forecast predicting what the needs would be if the targets achieved were in fact  higher or lower </a:t>
            </a:r>
            <a:r>
              <a:rPr lang="en-JM" dirty="0" smtClean="0"/>
              <a:t>than </a:t>
            </a:r>
            <a:r>
              <a:rPr lang="en-JM" dirty="0" smtClean="0"/>
              <a:t>those which were used. </a:t>
            </a:r>
          </a:p>
          <a:p>
            <a:endParaRPr lang="en-JM" dirty="0"/>
          </a:p>
        </p:txBody>
      </p:sp>
    </p:spTree>
  </p:cSld>
  <p:clrMapOvr>
    <a:masterClrMapping/>
  </p:clrMapOvr>
  <p:transition spd="slow">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FORECASTING</a:t>
            </a:r>
            <a:endParaRPr lang="en-JM" dirty="0"/>
          </a:p>
        </p:txBody>
      </p:sp>
      <p:sp>
        <p:nvSpPr>
          <p:cNvPr id="3" name="Content Placeholder 2"/>
          <p:cNvSpPr>
            <a:spLocks noGrp="1"/>
          </p:cNvSpPr>
          <p:nvPr>
            <p:ph idx="1"/>
          </p:nvPr>
        </p:nvSpPr>
        <p:spPr/>
        <p:txBody>
          <a:bodyPr>
            <a:normAutofit/>
          </a:bodyPr>
          <a:lstStyle/>
          <a:p>
            <a:pPr algn="ctr">
              <a:buNone/>
            </a:pPr>
            <a:r>
              <a:rPr lang="en-US" dirty="0" smtClean="0"/>
              <a:t>    </a:t>
            </a:r>
            <a:r>
              <a:rPr lang="en-US" sz="4000" dirty="0" smtClean="0"/>
              <a:t>Naturally the hope will be that the actual traffic levels which materializes in terms of both volume and type of traffic will be closer to the central forecast than to the upper or lower forecasts</a:t>
            </a:r>
            <a:r>
              <a:rPr lang="en-US" dirty="0" smtClean="0"/>
              <a:t>.  </a:t>
            </a:r>
            <a:endParaRPr lang="en-JM" dirty="0"/>
          </a:p>
        </p:txBody>
      </p:sp>
    </p:spTree>
  </p:cSld>
  <p:clrMapOvr>
    <a:masterClrMapping/>
  </p:clrMapOvr>
  <p:transition spd="slow">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TRAFFIC FORECASTING</a:t>
            </a:r>
            <a:endParaRPr lang="en-JM" dirty="0"/>
          </a:p>
        </p:txBody>
      </p:sp>
      <p:sp>
        <p:nvSpPr>
          <p:cNvPr id="3" name="Content Placeholder 2"/>
          <p:cNvSpPr>
            <a:spLocks noGrp="1"/>
          </p:cNvSpPr>
          <p:nvPr>
            <p:ph idx="1"/>
          </p:nvPr>
        </p:nvSpPr>
        <p:spPr/>
        <p:txBody>
          <a:bodyPr>
            <a:normAutofit/>
          </a:bodyPr>
          <a:lstStyle/>
          <a:p>
            <a:pPr algn="ctr">
              <a:buNone/>
            </a:pPr>
            <a:r>
              <a:rPr lang="en-US" dirty="0" smtClean="0"/>
              <a:t>    </a:t>
            </a:r>
            <a:r>
              <a:rPr lang="en-US" sz="4000" dirty="0" smtClean="0"/>
              <a:t>The possibility that it will not be so is however significant and port management will try to minimize the risk by looking for a design solution which is robust enough to deal with some variety in the projected future traffic. </a:t>
            </a:r>
            <a:endParaRPr lang="en-JM" sz="4000" dirty="0"/>
          </a:p>
        </p:txBody>
      </p:sp>
    </p:spTree>
  </p:cSld>
  <p:clrMapOvr>
    <a:masterClrMapping/>
  </p:clrMapOvr>
  <p:transition spd="slow">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lstStyle/>
          <a:p>
            <a:r>
              <a:rPr lang="en-US" dirty="0" smtClean="0"/>
              <a:t>A traffic scenario is a consistent description of the entire future traffic which is likely to come to the port and the manner in which it will develop. </a:t>
            </a:r>
          </a:p>
          <a:p>
            <a:r>
              <a:rPr lang="en-US" dirty="0" smtClean="0"/>
              <a:t>It assumes that the port does nothing to prevent the traffic arriving, but encourages it by providing reasonable facilities to handle it</a:t>
            </a:r>
            <a:endParaRPr lang="en-JM" dirty="0"/>
          </a:p>
        </p:txBody>
      </p:sp>
    </p:spTree>
  </p:cSld>
  <p:clrMapOvr>
    <a:masterClrMapping/>
  </p:clrMapOvr>
  <p:transition spd="slow">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normAutofit/>
          </a:bodyPr>
          <a:lstStyle/>
          <a:p>
            <a:pPr algn="ctr">
              <a:buNone/>
            </a:pPr>
            <a:r>
              <a:rPr lang="en-US" sz="4000" dirty="0" smtClean="0"/>
              <a:t>    For each cargo category, the probable volumes under different circumstances and the possible alternative types of technology that may be used in their carriage and handling are all considered. </a:t>
            </a:r>
            <a:endParaRPr lang="en-JM" sz="4000" dirty="0"/>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lstStyle/>
          <a:p>
            <a:pPr algn="ctr">
              <a:buNone/>
            </a:pPr>
            <a:r>
              <a:rPr lang="en-US" dirty="0" smtClean="0"/>
              <a:t>    </a:t>
            </a:r>
            <a:r>
              <a:rPr lang="en-US" sz="4000" dirty="0" smtClean="0"/>
              <a:t>Several scenarios are then drawn up with each being fully self-sufficient and resolving clashes between forecasts for different trades. This  permits reliable estimates to be made of the resources needed.</a:t>
            </a:r>
            <a:endParaRPr lang="en-JM" sz="4000" dirty="0" smtClean="0"/>
          </a:p>
          <a:p>
            <a:endParaRPr lang="en-JM" dirty="0"/>
          </a:p>
        </p:txBody>
      </p:sp>
    </p:spTree>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normAutofit/>
          </a:bodyPr>
          <a:lstStyle/>
          <a:p>
            <a:pPr algn="ctr">
              <a:buNone/>
            </a:pPr>
            <a:r>
              <a:rPr lang="en-US" sz="4000" dirty="0" smtClean="0"/>
              <a:t>    The traffic scenario planning team should include an operational manager and this is usually be the traffic manager of the port as information from the traffic department is critical to the construction of an accurate scenario. </a:t>
            </a:r>
            <a:endParaRPr lang="en-JM" sz="4000" dirty="0"/>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FORECASTING</a:t>
            </a:r>
            <a:endParaRPr lang="en-JM" dirty="0"/>
          </a:p>
        </p:txBody>
      </p:sp>
      <p:sp>
        <p:nvSpPr>
          <p:cNvPr id="3" name="Content Placeholder 2"/>
          <p:cNvSpPr>
            <a:spLocks noGrp="1"/>
          </p:cNvSpPr>
          <p:nvPr>
            <p:ph idx="1"/>
          </p:nvPr>
        </p:nvSpPr>
        <p:spPr/>
        <p:txBody>
          <a:bodyPr/>
          <a:lstStyle/>
          <a:p>
            <a:r>
              <a:rPr lang="en-US" dirty="0" smtClean="0"/>
              <a:t>The essence of port traffic forecasting is to attempt to forecast (predict): </a:t>
            </a:r>
          </a:p>
          <a:p>
            <a:r>
              <a:rPr lang="en-US" dirty="0" smtClean="0"/>
              <a:t>(a) What kinds and tonnages of commodities will move through the port?</a:t>
            </a:r>
          </a:p>
          <a:p>
            <a:r>
              <a:rPr lang="en-US" dirty="0" smtClean="0"/>
              <a:t>(b) How will these commodities be packaged and transported as maritime cargo?</a:t>
            </a:r>
          </a:p>
          <a:p>
            <a:r>
              <a:rPr lang="en-US" dirty="0" smtClean="0"/>
              <a:t>(c) What types of ship, tonnages and frequency of calls will this result in?</a:t>
            </a:r>
          </a:p>
          <a:p>
            <a:endParaRPr lang="en-JM" dirty="0"/>
          </a:p>
        </p:txBody>
      </p:sp>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normAutofit lnSpcReduction="10000"/>
          </a:bodyPr>
          <a:lstStyle/>
          <a:p>
            <a:pPr algn="ctr">
              <a:buNone/>
            </a:pPr>
            <a:r>
              <a:rPr lang="en-US" dirty="0" smtClean="0"/>
              <a:t>    </a:t>
            </a:r>
            <a:r>
              <a:rPr lang="en-US" sz="4800" dirty="0" smtClean="0"/>
              <a:t>Representatives of shippers’ and ship owners’ interests should also participate preferably as  full members of the team. </a:t>
            </a:r>
          </a:p>
          <a:p>
            <a:pPr>
              <a:buNone/>
            </a:pPr>
            <a:r>
              <a:rPr lang="en-US" dirty="0" smtClean="0"/>
              <a:t>    </a:t>
            </a:r>
            <a:endParaRPr lang="en-JM" dirty="0" smtClean="0"/>
          </a:p>
          <a:p>
            <a:pPr>
              <a:buNone/>
            </a:pPr>
            <a:r>
              <a:rPr lang="en-US" dirty="0" smtClean="0"/>
              <a:t> </a:t>
            </a:r>
            <a:endParaRPr lang="en-JM" dirty="0"/>
          </a:p>
        </p:txBody>
      </p:sp>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lstStyle/>
          <a:p>
            <a:pPr algn="ctr">
              <a:buNone/>
            </a:pPr>
            <a:r>
              <a:rPr lang="en-US" dirty="0" smtClean="0"/>
              <a:t>    </a:t>
            </a:r>
            <a:r>
              <a:rPr lang="en-US" sz="4000" dirty="0" smtClean="0"/>
              <a:t>Visits to modern ports, located on the trade routes connecting with the terminal so as to become aware  of possible future developments which could impact traffic trends is also advisable for team members.</a:t>
            </a:r>
            <a:endParaRPr lang="en-JM" sz="4000" dirty="0"/>
          </a:p>
        </p:txBody>
      </p:sp>
    </p:spTree>
  </p:cSld>
  <p:clrMapOvr>
    <a:masterClrMapping/>
  </p:clrMapOvr>
  <p:transition spd="slow">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normAutofit/>
          </a:bodyPr>
          <a:lstStyle/>
          <a:p>
            <a:pPr algn="ctr">
              <a:buNone/>
            </a:pPr>
            <a:r>
              <a:rPr lang="en-US" sz="4000" dirty="0" smtClean="0"/>
              <a:t>    Scenario writing takes place after the analysis of traffic data, the examination of numerical trends and the making of simple projections as these are the primary data on which the scenarios are based.</a:t>
            </a:r>
            <a:endParaRPr lang="en-JM" sz="4000" dirty="0"/>
          </a:p>
        </p:txBody>
      </p:sp>
    </p:spTree>
  </p:cSld>
  <p:clrMapOvr>
    <a:masterClrMapping/>
  </p:clrMapOvr>
  <p:transition spd="slow">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normAutofit/>
          </a:bodyPr>
          <a:lstStyle/>
          <a:p>
            <a:pPr algn="ctr">
              <a:buNone/>
            </a:pPr>
            <a:r>
              <a:rPr lang="en-US" dirty="0" smtClean="0"/>
              <a:t>    </a:t>
            </a:r>
            <a:r>
              <a:rPr lang="en-US" sz="4400" dirty="0" smtClean="0"/>
              <a:t>The traffic scenario team must be careful though that  conclusions are drawn not only from the extrapolation of past figures but that future growth potential are  also factored in </a:t>
            </a:r>
            <a:r>
              <a:rPr lang="en-US" dirty="0" smtClean="0"/>
              <a:t>. </a:t>
            </a:r>
            <a:endParaRPr lang="en-JM" dirty="0"/>
          </a:p>
        </p:txBody>
      </p:sp>
    </p:spTree>
  </p:cSld>
  <p:clrMapOvr>
    <a:masterClrMapping/>
  </p:clrMapOvr>
  <p:transition spd="slow">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normAutofit lnSpcReduction="10000"/>
          </a:bodyPr>
          <a:lstStyle/>
          <a:p>
            <a:pPr algn="ctr">
              <a:buNone/>
            </a:pPr>
            <a:r>
              <a:rPr lang="en-US" dirty="0" smtClean="0"/>
              <a:t>    </a:t>
            </a:r>
            <a:r>
              <a:rPr lang="en-US" sz="4000" dirty="0" smtClean="0"/>
              <a:t>For example, a team looking only at past traffic figures may ignore the potential export traffic of mineral products from presently undeveloped mines whose potential for production and export to overseas markets have been definitely established</a:t>
            </a:r>
            <a:r>
              <a:rPr lang="en-US" dirty="0" smtClean="0"/>
              <a:t>. </a:t>
            </a:r>
            <a:endParaRPr lang="en-JM" dirty="0"/>
          </a:p>
        </p:txBody>
      </p:sp>
    </p:spTree>
  </p:cSld>
  <p:clrMapOvr>
    <a:masterClrMapping/>
  </p:clrMapOvr>
  <p:transition spd="slow">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TRAFFIC SCENARIO</a:t>
            </a:r>
            <a:endParaRPr lang="en-JM" dirty="0"/>
          </a:p>
        </p:txBody>
      </p:sp>
      <p:sp>
        <p:nvSpPr>
          <p:cNvPr id="3" name="Content Placeholder 2"/>
          <p:cNvSpPr>
            <a:spLocks noGrp="1"/>
          </p:cNvSpPr>
          <p:nvPr>
            <p:ph idx="1"/>
          </p:nvPr>
        </p:nvSpPr>
        <p:spPr/>
        <p:txBody>
          <a:bodyPr>
            <a:normAutofit lnSpcReduction="10000"/>
          </a:bodyPr>
          <a:lstStyle/>
          <a:p>
            <a:pPr algn="ctr">
              <a:buNone/>
            </a:pPr>
            <a:r>
              <a:rPr lang="en-US" dirty="0" smtClean="0"/>
              <a:t>    </a:t>
            </a:r>
            <a:r>
              <a:rPr lang="en-US" sz="4400" dirty="0" smtClean="0"/>
              <a:t>The possibility of high volumes of this product being exported through the port must be factored in as these exports would definitely impact on the resources needed for operational efficiency </a:t>
            </a:r>
            <a:endParaRPr lang="en-JM" sz="4400" dirty="0"/>
          </a:p>
        </p:txBody>
      </p:sp>
    </p:spTree>
  </p:cSld>
  <p:clrMapOvr>
    <a:masterClrMapping/>
  </p:clrMapOvr>
  <p:transition spd="slow">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statistics</a:t>
            </a:r>
            <a:endParaRPr lang="en-JM" dirty="0"/>
          </a:p>
        </p:txBody>
      </p:sp>
      <p:sp>
        <p:nvSpPr>
          <p:cNvPr id="3" name="Content Placeholder 2"/>
          <p:cNvSpPr>
            <a:spLocks noGrp="1"/>
          </p:cNvSpPr>
          <p:nvPr>
            <p:ph idx="1"/>
          </p:nvPr>
        </p:nvSpPr>
        <p:spPr/>
        <p:txBody>
          <a:bodyPr>
            <a:normAutofit/>
          </a:bodyPr>
          <a:lstStyle/>
          <a:p>
            <a:pPr algn="ctr">
              <a:buNone/>
            </a:pPr>
            <a:r>
              <a:rPr lang="en-US" sz="3600" dirty="0" smtClean="0"/>
              <a:t>    The task of the traffic forecaster is not only to provide a central trend forecast but to also ensure that a system of monitoring, at given intervals usually annually , is in place to detect if the actual traffic  begins to deviate from this forecast</a:t>
            </a:r>
            <a:endParaRPr lang="en-JM" sz="3600" dirty="0"/>
          </a:p>
        </p:txBody>
      </p:sp>
    </p:spTree>
  </p:cSld>
  <p:clrMapOvr>
    <a:masterClrMapping/>
  </p:clrMapOvr>
  <p:transition spd="slow">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statistics</a:t>
            </a:r>
            <a:endParaRPr lang="en-JM" dirty="0"/>
          </a:p>
        </p:txBody>
      </p:sp>
      <p:sp>
        <p:nvSpPr>
          <p:cNvPr id="3" name="Content Placeholder 2"/>
          <p:cNvSpPr>
            <a:spLocks noGrp="1"/>
          </p:cNvSpPr>
          <p:nvPr>
            <p:ph idx="1"/>
          </p:nvPr>
        </p:nvSpPr>
        <p:spPr/>
        <p:txBody>
          <a:bodyPr>
            <a:normAutofit/>
          </a:bodyPr>
          <a:lstStyle/>
          <a:p>
            <a:pPr algn="ctr">
              <a:buNone/>
            </a:pPr>
            <a:r>
              <a:rPr lang="en-US" sz="4000" dirty="0" smtClean="0"/>
              <a:t>    At these intervals established benchmarks (“signposts”)will indicate to the management whether to carry on as planned or change direction, depending on the degree of deviation from the forecast. </a:t>
            </a:r>
            <a:endParaRPr lang="en-JM" sz="4000" dirty="0"/>
          </a:p>
        </p:txBody>
      </p:sp>
    </p:spTree>
  </p:cSld>
  <p:clrMapOvr>
    <a:masterClrMapping/>
  </p:clrMapOvr>
  <p:transition spd="slow">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statistics</a:t>
            </a:r>
            <a:endParaRPr lang="en-JM" dirty="0"/>
          </a:p>
        </p:txBody>
      </p:sp>
      <p:sp>
        <p:nvSpPr>
          <p:cNvPr id="3" name="Content Placeholder 2"/>
          <p:cNvSpPr>
            <a:spLocks noGrp="1"/>
          </p:cNvSpPr>
          <p:nvPr>
            <p:ph idx="1"/>
          </p:nvPr>
        </p:nvSpPr>
        <p:spPr/>
        <p:txBody>
          <a:bodyPr>
            <a:normAutofit/>
          </a:bodyPr>
          <a:lstStyle/>
          <a:p>
            <a:pPr>
              <a:buNone/>
            </a:pPr>
            <a:r>
              <a:rPr lang="en-US" dirty="0" smtClean="0"/>
              <a:t>This is a simple but effective approach and requires:</a:t>
            </a:r>
            <a:endParaRPr lang="en-JM" dirty="0" smtClean="0"/>
          </a:p>
          <a:p>
            <a:pPr>
              <a:buNone/>
            </a:pPr>
            <a:r>
              <a:rPr lang="en-US" dirty="0" smtClean="0"/>
              <a:t> - The regular collection of a small number of     essential traffic statistics to serve as a control</a:t>
            </a:r>
          </a:p>
          <a:p>
            <a:pPr>
              <a:buNone/>
            </a:pPr>
            <a:r>
              <a:rPr lang="en-US" dirty="0" smtClean="0"/>
              <a:t> - Giving a port manager the responsibility for reactivating the planning process when predetermined deviations from forecast are reached.</a:t>
            </a:r>
            <a:endParaRPr lang="en-JM" dirty="0" smtClean="0"/>
          </a:p>
          <a:p>
            <a:pPr>
              <a:buNone/>
            </a:pPr>
            <a:endParaRPr lang="en-JM" dirty="0"/>
          </a:p>
        </p:txBody>
      </p:sp>
    </p:spTree>
  </p:cSld>
  <p:clrMapOvr>
    <a:masterClrMapping/>
  </p:clrMapOvr>
  <p:transition spd="slow">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statistics</a:t>
            </a:r>
            <a:endParaRPr lang="en-JM" dirty="0"/>
          </a:p>
        </p:txBody>
      </p:sp>
      <p:sp>
        <p:nvSpPr>
          <p:cNvPr id="3" name="Content Placeholder 2"/>
          <p:cNvSpPr>
            <a:spLocks noGrp="1"/>
          </p:cNvSpPr>
          <p:nvPr>
            <p:ph idx="1"/>
          </p:nvPr>
        </p:nvSpPr>
        <p:spPr/>
        <p:txBody>
          <a:bodyPr>
            <a:normAutofit lnSpcReduction="10000"/>
          </a:bodyPr>
          <a:lstStyle/>
          <a:p>
            <a:pPr algn="ctr">
              <a:buNone/>
            </a:pPr>
            <a:r>
              <a:rPr lang="en-US" dirty="0" smtClean="0"/>
              <a:t>    </a:t>
            </a:r>
            <a:r>
              <a:rPr lang="en-US" sz="4400" dirty="0" smtClean="0"/>
              <a:t>Given</a:t>
            </a:r>
            <a:r>
              <a:rPr lang="en-US" sz="4400" i="1" dirty="0" smtClean="0"/>
              <a:t> </a:t>
            </a:r>
            <a:r>
              <a:rPr lang="en-US" sz="4400" dirty="0" smtClean="0"/>
              <a:t>that</a:t>
            </a:r>
            <a:r>
              <a:rPr lang="en-US" sz="4400" i="1" dirty="0" smtClean="0"/>
              <a:t> </a:t>
            </a:r>
            <a:r>
              <a:rPr lang="en-US" sz="4400" dirty="0" smtClean="0"/>
              <a:t>any one port investment project may take up to five years to complete, it is entirely possible that within this time period the deviation from forecast will exceed the acceptable level. </a:t>
            </a:r>
            <a:endParaRPr lang="en-JM" sz="4400" dirty="0"/>
          </a:p>
        </p:txBody>
      </p:sp>
    </p:spTree>
  </p:cSld>
  <p:clrMapOvr>
    <a:masterClrMapping/>
  </p:clrMapOvr>
  <p:transition spd="slow">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229600" cy="990600"/>
          </a:xfrm>
        </p:spPr>
        <p:txBody>
          <a:bodyPr>
            <a:normAutofit fontScale="90000"/>
          </a:bodyPr>
          <a:lstStyle/>
          <a:p>
            <a:r>
              <a:rPr lang="en-US" dirty="0" smtClean="0"/>
              <a:t>TRAFFIC FORECASTING</a:t>
            </a:r>
            <a:br>
              <a:rPr lang="en-US" dirty="0" smtClean="0"/>
            </a:br>
            <a:endParaRPr lang="en-US" dirty="0"/>
          </a:p>
        </p:txBody>
      </p:sp>
      <p:sp>
        <p:nvSpPr>
          <p:cNvPr id="3" name="Subtitle 2"/>
          <p:cNvSpPr>
            <a:spLocks noGrp="1"/>
          </p:cNvSpPr>
          <p:nvPr>
            <p:ph type="subTitle" idx="1"/>
          </p:nvPr>
        </p:nvSpPr>
        <p:spPr>
          <a:xfrm>
            <a:off x="685800" y="1295400"/>
            <a:ext cx="7848600" cy="4343400"/>
          </a:xfrm>
        </p:spPr>
        <p:txBody>
          <a:bodyPr>
            <a:normAutofit lnSpcReduction="10000"/>
          </a:bodyPr>
          <a:lstStyle/>
          <a:p>
            <a:endParaRPr lang="en-US" dirty="0" smtClean="0">
              <a:solidFill>
                <a:schemeClr val="tx1"/>
              </a:solidFill>
            </a:endParaRPr>
          </a:p>
          <a:p>
            <a:r>
              <a:rPr lang="en-US" sz="4000" dirty="0" smtClean="0">
                <a:solidFill>
                  <a:schemeClr val="tx1"/>
                </a:solidFill>
              </a:rPr>
              <a:t>Traffic </a:t>
            </a:r>
            <a:r>
              <a:rPr lang="en-US" sz="4000" dirty="0">
                <a:solidFill>
                  <a:schemeClr val="tx1"/>
                </a:solidFill>
              </a:rPr>
              <a:t>forecasting requires a combination of commercial and economic knowledge </a:t>
            </a:r>
            <a:r>
              <a:rPr lang="en-US" sz="4000" dirty="0" smtClean="0">
                <a:solidFill>
                  <a:schemeClr val="tx1"/>
                </a:solidFill>
              </a:rPr>
              <a:t>which together are used to make an assessment (forecast) of the future needs of the port.</a:t>
            </a:r>
            <a:endParaRPr lang="en-US" sz="4000" dirty="0"/>
          </a:p>
          <a:p>
            <a:endParaRPr lang="en-US" dirty="0"/>
          </a:p>
        </p:txBody>
      </p:sp>
    </p:spTree>
  </p:cSld>
  <p:clrMapOvr>
    <a:masterClrMapping/>
  </p:clrMapOvr>
  <p:transition spd="slow">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statistics</a:t>
            </a:r>
            <a:endParaRPr lang="en-JM" dirty="0"/>
          </a:p>
        </p:txBody>
      </p:sp>
      <p:sp>
        <p:nvSpPr>
          <p:cNvPr id="3" name="Content Placeholder 2"/>
          <p:cNvSpPr>
            <a:spLocks noGrp="1"/>
          </p:cNvSpPr>
          <p:nvPr>
            <p:ph idx="1"/>
          </p:nvPr>
        </p:nvSpPr>
        <p:spPr/>
        <p:txBody>
          <a:bodyPr>
            <a:normAutofit/>
          </a:bodyPr>
          <a:lstStyle/>
          <a:p>
            <a:pPr algn="ctr">
              <a:buNone/>
            </a:pPr>
            <a:r>
              <a:rPr lang="en-US" sz="4000" dirty="0" smtClean="0"/>
              <a:t>    In these cases the planning procedure should be repeated, starting from the point reached in the project. </a:t>
            </a:r>
          </a:p>
          <a:p>
            <a:pPr algn="ctr">
              <a:buNone/>
            </a:pPr>
            <a:r>
              <a:rPr lang="en-US" sz="4000" dirty="0" smtClean="0"/>
              <a:t>Some form of readjustment will usually still be possible even at a fairly advanced stage</a:t>
            </a:r>
            <a:endParaRPr lang="en-JM" sz="4000" dirty="0"/>
          </a:p>
        </p:txBody>
      </p:sp>
    </p:spTree>
  </p:cSld>
  <p:clrMapOvr>
    <a:masterClrMapping/>
  </p:clrMapOvr>
  <p:transition spd="slow">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statistics</a:t>
            </a:r>
            <a:endParaRPr lang="en-JM" dirty="0"/>
          </a:p>
        </p:txBody>
      </p:sp>
      <p:sp>
        <p:nvSpPr>
          <p:cNvPr id="3" name="Content Placeholder 2"/>
          <p:cNvSpPr>
            <a:spLocks noGrp="1"/>
          </p:cNvSpPr>
          <p:nvPr>
            <p:ph idx="1"/>
          </p:nvPr>
        </p:nvSpPr>
        <p:spPr/>
        <p:txBody>
          <a:bodyPr/>
          <a:lstStyle/>
          <a:p>
            <a:r>
              <a:rPr lang="en-US" dirty="0" smtClean="0"/>
              <a:t>Some of the most useful control statistics available from the ship and shift records which should be kept are, as appropriate to each terminal:</a:t>
            </a:r>
            <a:endParaRPr lang="en-JM" dirty="0" smtClean="0"/>
          </a:p>
          <a:p>
            <a:pPr>
              <a:buNone/>
            </a:pPr>
            <a:r>
              <a:rPr lang="en-US" dirty="0" smtClean="0"/>
              <a:t>     - The total tonnage handled;</a:t>
            </a:r>
            <a:endParaRPr lang="en-JM" dirty="0" smtClean="0"/>
          </a:p>
          <a:p>
            <a:pPr>
              <a:buNone/>
            </a:pPr>
            <a:r>
              <a:rPr lang="en-US" i="1" dirty="0" smtClean="0"/>
              <a:t>     - </a:t>
            </a:r>
            <a:r>
              <a:rPr lang="en-US" dirty="0" smtClean="0"/>
              <a:t>The average ship turn-round time</a:t>
            </a:r>
          </a:p>
          <a:p>
            <a:pPr>
              <a:buNone/>
            </a:pPr>
            <a:r>
              <a:rPr lang="en-US" dirty="0" smtClean="0"/>
              <a:t>     - The average tonnage loaded/discharged            per ship</a:t>
            </a:r>
            <a:endParaRPr lang="en-JM" dirty="0"/>
          </a:p>
        </p:txBody>
      </p:sp>
    </p:spTree>
  </p:cSld>
  <p:clrMapOvr>
    <a:masterClrMapping/>
  </p:clrMapOvr>
  <p:transition spd="slow">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statistics</a:t>
            </a:r>
            <a:endParaRPr lang="en-JM" dirty="0"/>
          </a:p>
        </p:txBody>
      </p:sp>
      <p:sp>
        <p:nvSpPr>
          <p:cNvPr id="3" name="Content Placeholder 2"/>
          <p:cNvSpPr>
            <a:spLocks noGrp="1"/>
          </p:cNvSpPr>
          <p:nvPr>
            <p:ph idx="1"/>
          </p:nvPr>
        </p:nvSpPr>
        <p:spPr/>
        <p:txBody>
          <a:bodyPr/>
          <a:lstStyle/>
          <a:p>
            <a:pPr>
              <a:buNone/>
            </a:pPr>
            <a:r>
              <a:rPr lang="en-US" dirty="0" smtClean="0"/>
              <a:t>  - The volume of special traffic handled at a multipurpose terminal </a:t>
            </a:r>
          </a:p>
          <a:p>
            <a:pPr>
              <a:buNone/>
            </a:pPr>
            <a:r>
              <a:rPr lang="en-US" dirty="0" smtClean="0"/>
              <a:t>  - The average ship length</a:t>
            </a:r>
          </a:p>
          <a:p>
            <a:pPr>
              <a:buNone/>
            </a:pPr>
            <a:r>
              <a:rPr lang="en-US" dirty="0" smtClean="0"/>
              <a:t>  - The maximum draught on arrival and maximum ship length</a:t>
            </a:r>
          </a:p>
          <a:p>
            <a:pPr>
              <a:buNone/>
            </a:pPr>
            <a:r>
              <a:rPr lang="en-US" dirty="0" smtClean="0"/>
              <a:t>  - The number of containers</a:t>
            </a:r>
          </a:p>
          <a:p>
            <a:pPr>
              <a:buNone/>
            </a:pPr>
            <a:r>
              <a:rPr lang="en-US" dirty="0" smtClean="0"/>
              <a:t>  - The number of ships</a:t>
            </a:r>
          </a:p>
          <a:p>
            <a:pPr>
              <a:buNone/>
            </a:pPr>
            <a:endParaRPr lang="en-JM" dirty="0"/>
          </a:p>
        </p:txBody>
      </p:sp>
    </p:spTree>
  </p:cSld>
  <p:clrMapOvr>
    <a:masterClrMapping/>
  </p:clrMapOvr>
  <p:transition spd="slow">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Forecast Procedure </a:t>
            </a:r>
            <a:endParaRPr lang="en-JM" dirty="0"/>
          </a:p>
        </p:txBody>
      </p:sp>
      <p:sp>
        <p:nvSpPr>
          <p:cNvPr id="3" name="Content Placeholder 2"/>
          <p:cNvSpPr>
            <a:spLocks noGrp="1"/>
          </p:cNvSpPr>
          <p:nvPr>
            <p:ph idx="1"/>
          </p:nvPr>
        </p:nvSpPr>
        <p:spPr/>
        <p:txBody>
          <a:bodyPr/>
          <a:lstStyle/>
          <a:p>
            <a:r>
              <a:rPr lang="en-US" dirty="0" smtClean="0"/>
              <a:t>Analyze past traffic </a:t>
            </a:r>
          </a:p>
          <a:p>
            <a:pPr>
              <a:buNone/>
            </a:pPr>
            <a:r>
              <a:rPr lang="en-US" dirty="0" smtClean="0"/>
              <a:t>    - Define routes and cargo volumes per route</a:t>
            </a:r>
          </a:p>
          <a:p>
            <a:pPr>
              <a:buNone/>
            </a:pPr>
            <a:r>
              <a:rPr lang="en-US" dirty="0" smtClean="0"/>
              <a:t>    - Classify and tabulate cargo volumes</a:t>
            </a:r>
          </a:p>
          <a:p>
            <a:pPr>
              <a:buNone/>
            </a:pPr>
            <a:r>
              <a:rPr lang="en-US" dirty="0" smtClean="0"/>
              <a:t>    - Examine trends and analyze their causes</a:t>
            </a:r>
          </a:p>
          <a:p>
            <a:pPr>
              <a:buNone/>
            </a:pPr>
            <a:r>
              <a:rPr lang="en-US" dirty="0" smtClean="0"/>
              <a:t>    - Examine the impact of seasonal effects</a:t>
            </a:r>
          </a:p>
        </p:txBody>
      </p:sp>
    </p:spTree>
  </p:cSld>
  <p:clrMapOvr>
    <a:masterClrMapping/>
  </p:clrMapOvr>
  <p:transition spd="slow">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Forecast Procedure </a:t>
            </a:r>
            <a:endParaRPr lang="en-JM" dirty="0"/>
          </a:p>
        </p:txBody>
      </p:sp>
      <p:sp>
        <p:nvSpPr>
          <p:cNvPr id="3" name="Content Placeholder 2"/>
          <p:cNvSpPr>
            <a:spLocks noGrp="1"/>
          </p:cNvSpPr>
          <p:nvPr>
            <p:ph idx="1"/>
          </p:nvPr>
        </p:nvSpPr>
        <p:spPr/>
        <p:txBody>
          <a:bodyPr/>
          <a:lstStyle/>
          <a:p>
            <a:r>
              <a:rPr lang="en-US" dirty="0" smtClean="0"/>
              <a:t>Review market influences on traffic </a:t>
            </a:r>
          </a:p>
          <a:p>
            <a:pPr>
              <a:buNone/>
            </a:pPr>
            <a:r>
              <a:rPr lang="en-US" dirty="0" smtClean="0"/>
              <a:t>    - Shippers opinions </a:t>
            </a:r>
          </a:p>
          <a:p>
            <a:pPr>
              <a:buNone/>
            </a:pPr>
            <a:r>
              <a:rPr lang="en-US" dirty="0" smtClean="0"/>
              <a:t>    - Shipping companies plans</a:t>
            </a:r>
          </a:p>
          <a:p>
            <a:pPr>
              <a:buNone/>
            </a:pPr>
            <a:r>
              <a:rPr lang="en-US" dirty="0" smtClean="0"/>
              <a:t>    - Technological trends , larger ships? Different   </a:t>
            </a:r>
            <a:endParaRPr lang="en-JM" dirty="0" smtClean="0"/>
          </a:p>
          <a:p>
            <a:pPr>
              <a:buNone/>
            </a:pPr>
            <a:r>
              <a:rPr lang="en-JM" dirty="0" smtClean="0"/>
              <a:t>       packaging/shipping methods?</a:t>
            </a:r>
            <a:endParaRPr lang="en-JM" dirty="0"/>
          </a:p>
        </p:txBody>
      </p:sp>
    </p:spTree>
  </p:cSld>
  <p:clrMapOvr>
    <a:masterClrMapping/>
  </p:clrMapOvr>
  <p:transition spd="slow">
    <p:pull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Forecast Procedure </a:t>
            </a:r>
            <a:endParaRPr lang="en-JM" dirty="0"/>
          </a:p>
        </p:txBody>
      </p:sp>
      <p:sp>
        <p:nvSpPr>
          <p:cNvPr id="3" name="Content Placeholder 2"/>
          <p:cNvSpPr>
            <a:spLocks noGrp="1"/>
          </p:cNvSpPr>
          <p:nvPr>
            <p:ph idx="1"/>
          </p:nvPr>
        </p:nvSpPr>
        <p:spPr/>
        <p:txBody>
          <a:bodyPr/>
          <a:lstStyle/>
          <a:p>
            <a:r>
              <a:rPr lang="en-US" dirty="0" smtClean="0"/>
              <a:t>Estimate systematic traffic growth rates</a:t>
            </a:r>
          </a:p>
          <a:p>
            <a:pPr>
              <a:buNone/>
            </a:pPr>
            <a:r>
              <a:rPr lang="en-US" dirty="0" smtClean="0"/>
              <a:t>    - GNP-linked cargoes</a:t>
            </a:r>
            <a:endParaRPr lang="en-JM" dirty="0" smtClean="0"/>
          </a:p>
          <a:p>
            <a:pPr>
              <a:buNone/>
            </a:pPr>
            <a:r>
              <a:rPr lang="en-US" dirty="0" smtClean="0"/>
              <a:t>    - Special cargoes</a:t>
            </a:r>
            <a:endParaRPr lang="en-JM" dirty="0" smtClean="0"/>
          </a:p>
          <a:p>
            <a:pPr>
              <a:buNone/>
            </a:pPr>
            <a:r>
              <a:rPr lang="en-US" dirty="0" smtClean="0"/>
              <a:t>    - Regional/hinterland trends</a:t>
            </a:r>
            <a:endParaRPr lang="en-JM" dirty="0" smtClean="0"/>
          </a:p>
          <a:p>
            <a:endParaRPr lang="en-JM" dirty="0"/>
          </a:p>
        </p:txBody>
      </p:sp>
    </p:spTree>
  </p:cSld>
  <p:clrMapOvr>
    <a:masterClrMapping/>
  </p:clrMapOvr>
  <p:transition spd="slow">
    <p:pull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Forecast Procedure </a:t>
            </a:r>
            <a:endParaRPr lang="en-JM" dirty="0"/>
          </a:p>
        </p:txBody>
      </p:sp>
      <p:sp>
        <p:nvSpPr>
          <p:cNvPr id="3" name="Content Placeholder 2"/>
          <p:cNvSpPr>
            <a:spLocks noGrp="1"/>
          </p:cNvSpPr>
          <p:nvPr>
            <p:ph idx="1"/>
          </p:nvPr>
        </p:nvSpPr>
        <p:spPr/>
        <p:txBody>
          <a:bodyPr/>
          <a:lstStyle/>
          <a:p>
            <a:r>
              <a:rPr lang="en-US" dirty="0" smtClean="0"/>
              <a:t>Investigate expected traffic-Influencing events</a:t>
            </a:r>
          </a:p>
          <a:p>
            <a:pPr>
              <a:buNone/>
            </a:pPr>
            <a:r>
              <a:rPr lang="en-US" dirty="0" smtClean="0"/>
              <a:t>    - Industry plans</a:t>
            </a:r>
            <a:endParaRPr lang="en-JM" dirty="0" smtClean="0"/>
          </a:p>
          <a:p>
            <a:pPr>
              <a:buNone/>
            </a:pPr>
            <a:r>
              <a:rPr lang="en-JM" dirty="0" smtClean="0"/>
              <a:t>    - </a:t>
            </a:r>
            <a:r>
              <a:rPr lang="en-US" dirty="0" smtClean="0"/>
              <a:t>Agricultural plans</a:t>
            </a:r>
            <a:endParaRPr lang="en-JM" dirty="0" smtClean="0"/>
          </a:p>
          <a:p>
            <a:pPr>
              <a:buNone/>
            </a:pPr>
            <a:r>
              <a:rPr lang="en-US" dirty="0" smtClean="0"/>
              <a:t>    - Transport links/transit policies </a:t>
            </a:r>
          </a:p>
          <a:p>
            <a:pPr>
              <a:buNone/>
            </a:pPr>
            <a:r>
              <a:rPr lang="en-US" dirty="0" smtClean="0"/>
              <a:t>    - Trade agreements</a:t>
            </a:r>
            <a:endParaRPr lang="en-JM" dirty="0" smtClean="0"/>
          </a:p>
          <a:p>
            <a:endParaRPr lang="en-JM" dirty="0"/>
          </a:p>
        </p:txBody>
      </p:sp>
    </p:spTree>
  </p:cSld>
  <p:clrMapOvr>
    <a:masterClrMapping/>
  </p:clrMapOvr>
  <p:transition spd="slow">
    <p:pull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Forecast Procedure </a:t>
            </a:r>
            <a:endParaRPr lang="en-JM" dirty="0"/>
          </a:p>
        </p:txBody>
      </p:sp>
      <p:sp>
        <p:nvSpPr>
          <p:cNvPr id="3" name="Content Placeholder 2"/>
          <p:cNvSpPr>
            <a:spLocks noGrp="1"/>
          </p:cNvSpPr>
          <p:nvPr>
            <p:ph idx="1"/>
          </p:nvPr>
        </p:nvSpPr>
        <p:spPr/>
        <p:txBody>
          <a:bodyPr/>
          <a:lstStyle/>
          <a:p>
            <a:r>
              <a:rPr lang="en-US" dirty="0" smtClean="0"/>
              <a:t>Combine all information into alternative growth and technology scenarios</a:t>
            </a:r>
            <a:endParaRPr lang="en-JM" dirty="0" smtClean="0"/>
          </a:p>
          <a:p>
            <a:pPr>
              <a:buNone/>
            </a:pPr>
            <a:r>
              <a:rPr lang="en-US" dirty="0" smtClean="0"/>
              <a:t>    - Identify principal scenario themes	</a:t>
            </a:r>
            <a:endParaRPr lang="en-JM" dirty="0" smtClean="0"/>
          </a:p>
          <a:p>
            <a:pPr>
              <a:buNone/>
            </a:pPr>
            <a:r>
              <a:rPr lang="en-US" dirty="0" smtClean="0"/>
              <a:t>    - Combine all data for each theme</a:t>
            </a:r>
            <a:endParaRPr lang="en-JM" dirty="0" smtClean="0"/>
          </a:p>
          <a:p>
            <a:pPr>
              <a:buNone/>
            </a:pPr>
            <a:r>
              <a:rPr lang="en-US" dirty="0" smtClean="0"/>
              <a:t>    - Remove numerical inconsistencies</a:t>
            </a:r>
            <a:endParaRPr lang="en-JM" dirty="0" smtClean="0"/>
          </a:p>
          <a:p>
            <a:pPr>
              <a:buNone/>
            </a:pPr>
            <a:r>
              <a:rPr lang="en-US" dirty="0" smtClean="0"/>
              <a:t>    - Write scenarios</a:t>
            </a:r>
            <a:endParaRPr lang="en-JM" dirty="0"/>
          </a:p>
        </p:txBody>
      </p:sp>
    </p:spTree>
  </p:cSld>
  <p:clrMapOvr>
    <a:masterClrMapping/>
  </p:clrMapOvr>
  <p:transition spd="slow">
    <p:pull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Forecast Procedure </a:t>
            </a:r>
            <a:endParaRPr lang="en-JM" dirty="0"/>
          </a:p>
        </p:txBody>
      </p:sp>
      <p:sp>
        <p:nvSpPr>
          <p:cNvPr id="3" name="Content Placeholder 2"/>
          <p:cNvSpPr>
            <a:spLocks noGrp="1"/>
          </p:cNvSpPr>
          <p:nvPr>
            <p:ph idx="1"/>
          </p:nvPr>
        </p:nvSpPr>
        <p:spPr/>
        <p:txBody>
          <a:bodyPr/>
          <a:lstStyle/>
          <a:p>
            <a:r>
              <a:rPr lang="en-US" dirty="0" smtClean="0"/>
              <a:t>For each scenario, tabulate annual forecasts in each traffic class</a:t>
            </a:r>
            <a:endParaRPr lang="en-JM" dirty="0" smtClean="0"/>
          </a:p>
          <a:p>
            <a:pPr>
              <a:buNone/>
            </a:pPr>
            <a:r>
              <a:rPr lang="en-US" dirty="0" smtClean="0"/>
              <a:t>    - Tonnages (weight tons)</a:t>
            </a:r>
          </a:p>
          <a:p>
            <a:pPr>
              <a:buNone/>
            </a:pPr>
            <a:r>
              <a:rPr lang="en-US" dirty="0" smtClean="0"/>
              <a:t>    - TEU throughput</a:t>
            </a:r>
            <a:endParaRPr lang="en-JM" dirty="0" smtClean="0"/>
          </a:p>
          <a:p>
            <a:pPr>
              <a:buNone/>
            </a:pPr>
            <a:r>
              <a:rPr lang="en-US" dirty="0" smtClean="0"/>
              <a:t>    - Number and size of ships</a:t>
            </a:r>
          </a:p>
          <a:p>
            <a:pPr>
              <a:buNone/>
            </a:pPr>
            <a:r>
              <a:rPr lang="en-US" dirty="0" smtClean="0"/>
              <a:t>    - Impact of seasonal cargo</a:t>
            </a:r>
            <a:endParaRPr lang="en-JM" dirty="0" smtClean="0"/>
          </a:p>
          <a:p>
            <a:endParaRPr lang="en-JM" dirty="0"/>
          </a:p>
        </p:txBody>
      </p:sp>
    </p:spTree>
  </p:cSld>
  <p:clrMapOvr>
    <a:masterClrMapping/>
  </p:clrMapOvr>
  <p:transition spd="slow">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FORECASTING</a:t>
            </a:r>
            <a:endParaRPr lang="en-JM" dirty="0"/>
          </a:p>
        </p:txBody>
      </p:sp>
      <p:sp>
        <p:nvSpPr>
          <p:cNvPr id="3" name="Content Placeholder 2"/>
          <p:cNvSpPr>
            <a:spLocks noGrp="1"/>
          </p:cNvSpPr>
          <p:nvPr>
            <p:ph idx="1"/>
          </p:nvPr>
        </p:nvSpPr>
        <p:spPr/>
        <p:txBody>
          <a:bodyPr/>
          <a:lstStyle/>
          <a:p>
            <a:pPr algn="ctr">
              <a:buNone/>
            </a:pPr>
            <a:r>
              <a:rPr lang="en-US" dirty="0" smtClean="0"/>
              <a:t>    </a:t>
            </a:r>
            <a:r>
              <a:rPr lang="en-US" sz="4000" dirty="0" smtClean="0"/>
              <a:t>The fact that there is a high degree of uncertainty in any forecast must be recognized  and contingencies put in place to minimize the consequences which could result from this uncertainty.</a:t>
            </a:r>
            <a:endParaRPr lang="en-JM" sz="4000" dirty="0"/>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229600" cy="990600"/>
          </a:xfrm>
        </p:spPr>
        <p:txBody>
          <a:bodyPr>
            <a:normAutofit fontScale="90000"/>
          </a:bodyPr>
          <a:lstStyle/>
          <a:p>
            <a:r>
              <a:rPr lang="en-US" dirty="0" smtClean="0"/>
              <a:t>TRAFFIC FORECASTING</a:t>
            </a:r>
            <a:br>
              <a:rPr lang="en-US" dirty="0" smtClean="0"/>
            </a:br>
            <a:endParaRPr lang="en-US" dirty="0"/>
          </a:p>
        </p:txBody>
      </p:sp>
      <p:sp>
        <p:nvSpPr>
          <p:cNvPr id="3" name="Subtitle 2"/>
          <p:cNvSpPr>
            <a:spLocks noGrp="1"/>
          </p:cNvSpPr>
          <p:nvPr>
            <p:ph type="subTitle" idx="1"/>
          </p:nvPr>
        </p:nvSpPr>
        <p:spPr>
          <a:xfrm>
            <a:off x="685800" y="1219200"/>
            <a:ext cx="7848600" cy="4876800"/>
          </a:xfrm>
        </p:spPr>
        <p:txBody>
          <a:bodyPr>
            <a:normAutofit/>
          </a:bodyPr>
          <a:lstStyle/>
          <a:p>
            <a:r>
              <a:rPr lang="en-US" dirty="0" smtClean="0">
                <a:solidFill>
                  <a:schemeClr val="tx1"/>
                </a:solidFill>
              </a:rPr>
              <a:t>Ports are in a particularly vulnerable situation in terms of forecasting as :</a:t>
            </a:r>
          </a:p>
          <a:p>
            <a:pPr marL="514350" indent="-514350">
              <a:buAutoNum type="arabicPeriod"/>
            </a:pPr>
            <a:r>
              <a:rPr lang="en-US" dirty="0" smtClean="0">
                <a:solidFill>
                  <a:schemeClr val="tx1"/>
                </a:solidFill>
              </a:rPr>
              <a:t>There is uncertainty inherent in any forecast and particularly so in terms of forecasting future trade</a:t>
            </a:r>
          </a:p>
          <a:p>
            <a:pPr marL="514350" indent="-514350">
              <a:buAutoNum type="arabicPeriod"/>
            </a:pPr>
            <a:r>
              <a:rPr lang="en-US" dirty="0" smtClean="0">
                <a:solidFill>
                  <a:schemeClr val="tx1"/>
                </a:solidFill>
              </a:rPr>
              <a:t>The time-scale involved in port planning is a long term one as both construction of infrastructure and purchase of superstructure will require time </a:t>
            </a: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TRAFFIC FORECASTING</a:t>
            </a:r>
            <a:endParaRPr lang="en-JM" dirty="0"/>
          </a:p>
        </p:txBody>
      </p:sp>
      <p:sp>
        <p:nvSpPr>
          <p:cNvPr id="3" name="Content Placeholder 2"/>
          <p:cNvSpPr>
            <a:spLocks noGrp="1"/>
          </p:cNvSpPr>
          <p:nvPr>
            <p:ph idx="1"/>
          </p:nvPr>
        </p:nvSpPr>
        <p:spPr/>
        <p:txBody>
          <a:bodyPr>
            <a:normAutofit fontScale="55000" lnSpcReduction="20000"/>
          </a:bodyPr>
          <a:lstStyle/>
          <a:p>
            <a:pPr marL="514350" indent="-514350">
              <a:buFont typeface="Arial" pitchFamily="34" charset="0"/>
              <a:buAutoNum type="arabicPeriod" startAt="3"/>
            </a:pPr>
            <a:r>
              <a:rPr lang="en-US" sz="6000" dirty="0" smtClean="0"/>
              <a:t>The ability of a port to influence the demand for the use of its facilities is really quite limited. </a:t>
            </a:r>
          </a:p>
          <a:p>
            <a:pPr marL="514350" indent="-514350">
              <a:buFont typeface="Arial" pitchFamily="34" charset="0"/>
              <a:buAutoNum type="arabicPeriod" startAt="3"/>
            </a:pPr>
            <a:endParaRPr lang="en-US" sz="6000" dirty="0" smtClean="0"/>
          </a:p>
          <a:p>
            <a:pPr marL="514350" indent="-514350">
              <a:buFont typeface="Arial" pitchFamily="34" charset="0"/>
              <a:buAutoNum type="arabicPeriod" startAt="3"/>
            </a:pPr>
            <a:r>
              <a:rPr lang="en-US" sz="6000" dirty="0" smtClean="0"/>
              <a:t>Maritime trade is constantly going through periods of rapid change which can critically impact the volumes and types of traffic likely to use any port.</a:t>
            </a:r>
          </a:p>
          <a:p>
            <a:pPr marL="514350" indent="-514350">
              <a:buAutoNum type="arabicPeriod" startAt="3"/>
            </a:pPr>
            <a:endParaRPr lang="en-US" sz="4000" dirty="0" smtClean="0"/>
          </a:p>
          <a:p>
            <a:pPr marL="514350" indent="-514350">
              <a:buNone/>
            </a:pPr>
            <a:endParaRPr lang="en-US" dirty="0" smtClean="0"/>
          </a:p>
          <a:p>
            <a:pPr marL="514350" indent="-514350">
              <a:buNone/>
            </a:pPr>
            <a:r>
              <a:rPr lang="en-US" dirty="0" smtClean="0"/>
              <a:t>    </a:t>
            </a:r>
          </a:p>
          <a:p>
            <a:endParaRPr lang="en-JM" dirty="0"/>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FORECASTING</a:t>
            </a:r>
            <a:endParaRPr lang="en-JM" dirty="0"/>
          </a:p>
        </p:txBody>
      </p:sp>
      <p:sp>
        <p:nvSpPr>
          <p:cNvPr id="3" name="Content Placeholder 2"/>
          <p:cNvSpPr>
            <a:spLocks noGrp="1"/>
          </p:cNvSpPr>
          <p:nvPr>
            <p:ph idx="1"/>
          </p:nvPr>
        </p:nvSpPr>
        <p:spPr/>
        <p:txBody>
          <a:bodyPr>
            <a:normAutofit/>
          </a:bodyPr>
          <a:lstStyle/>
          <a:p>
            <a:pPr algn="ctr">
              <a:buNone/>
            </a:pPr>
            <a:r>
              <a:rPr lang="en-US" sz="4000" dirty="0" smtClean="0"/>
              <a:t>    It must also be noted that forecasts for port development should be linked with the overall national development plans as this will require significant levels of financing.</a:t>
            </a:r>
            <a:endParaRPr lang="en-JM" sz="4000" dirty="0"/>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229600" cy="990600"/>
          </a:xfrm>
        </p:spPr>
        <p:txBody>
          <a:bodyPr>
            <a:normAutofit fontScale="90000"/>
          </a:bodyPr>
          <a:lstStyle/>
          <a:p>
            <a:r>
              <a:rPr lang="en-US" dirty="0" smtClean="0"/>
              <a:t>TRAFFIC FORECASTING</a:t>
            </a:r>
            <a:br>
              <a:rPr lang="en-US" dirty="0" smtClean="0"/>
            </a:br>
            <a:endParaRPr lang="en-US" dirty="0"/>
          </a:p>
        </p:txBody>
      </p:sp>
      <p:sp>
        <p:nvSpPr>
          <p:cNvPr id="3" name="Subtitle 2"/>
          <p:cNvSpPr>
            <a:spLocks noGrp="1"/>
          </p:cNvSpPr>
          <p:nvPr>
            <p:ph type="subTitle" idx="1"/>
          </p:nvPr>
        </p:nvSpPr>
        <p:spPr>
          <a:xfrm>
            <a:off x="685800" y="1371600"/>
            <a:ext cx="7848600" cy="4724400"/>
          </a:xfrm>
        </p:spPr>
        <p:txBody>
          <a:bodyPr>
            <a:normAutofit/>
          </a:bodyPr>
          <a:lstStyle/>
          <a:p>
            <a:r>
              <a:rPr lang="en-JM" sz="4000" dirty="0" smtClean="0">
                <a:solidFill>
                  <a:schemeClr val="tx1"/>
                </a:solidFill>
              </a:rPr>
              <a:t>Errors in forecasting can be serious, and the consequences of overestimating or underestimating </a:t>
            </a:r>
            <a:r>
              <a:rPr lang="en-JM" sz="4000" dirty="0" smtClean="0">
                <a:solidFill>
                  <a:schemeClr val="tx1"/>
                </a:solidFill>
              </a:rPr>
              <a:t> </a:t>
            </a:r>
            <a:r>
              <a:rPr lang="en-JM" sz="4000" dirty="0" smtClean="0">
                <a:solidFill>
                  <a:schemeClr val="tx1"/>
                </a:solidFill>
              </a:rPr>
              <a:t>a port’s needs can be costly based on the extent of the error</a:t>
            </a:r>
            <a:r>
              <a:rPr lang="en-US" sz="4000" dirty="0" smtClean="0">
                <a:solidFill>
                  <a:schemeClr val="tx1"/>
                </a:solidFill>
              </a:rPr>
              <a:t>. </a:t>
            </a:r>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229600" cy="990600"/>
          </a:xfrm>
        </p:spPr>
        <p:txBody>
          <a:bodyPr>
            <a:normAutofit fontScale="90000"/>
          </a:bodyPr>
          <a:lstStyle/>
          <a:p>
            <a:r>
              <a:rPr lang="en-US" dirty="0" smtClean="0"/>
              <a:t>TRAFFIC FORECASTING</a:t>
            </a:r>
            <a:br>
              <a:rPr lang="en-US" dirty="0" smtClean="0"/>
            </a:br>
            <a:endParaRPr lang="en-US" dirty="0"/>
          </a:p>
        </p:txBody>
      </p:sp>
      <p:sp>
        <p:nvSpPr>
          <p:cNvPr id="3" name="Subtitle 2"/>
          <p:cNvSpPr>
            <a:spLocks noGrp="1"/>
          </p:cNvSpPr>
          <p:nvPr>
            <p:ph type="subTitle" idx="1"/>
          </p:nvPr>
        </p:nvSpPr>
        <p:spPr>
          <a:xfrm>
            <a:off x="685800" y="1371600"/>
            <a:ext cx="7848600" cy="4343400"/>
          </a:xfrm>
        </p:spPr>
        <p:txBody>
          <a:bodyPr/>
          <a:lstStyle/>
          <a:p>
            <a:r>
              <a:rPr lang="en-JM" sz="4000" dirty="0" smtClean="0">
                <a:solidFill>
                  <a:schemeClr val="tx1"/>
                </a:solidFill>
              </a:rPr>
              <a:t>To over-build in terms of the provision of additional infrastructure and superstructure will increase the debt burden of  the facility and may force the terminal to hike handling costs in order to service their debt</a:t>
            </a:r>
            <a:endParaRPr lang="en-US" sz="4000" dirty="0" smtClean="0">
              <a:solidFill>
                <a:schemeClr val="tx1"/>
              </a:solidFill>
            </a:endParaRPr>
          </a:p>
          <a:p>
            <a:endParaRPr lang="en-US"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539</TotalTime>
  <Words>1459</Words>
  <Application>Microsoft Office PowerPoint</Application>
  <PresentationFormat>On-screen Show (4:3)</PresentationFormat>
  <Paragraphs>126</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  </vt:lpstr>
      <vt:lpstr>TRAFFIC FORECASTING</vt:lpstr>
      <vt:lpstr>TRAFFIC FORECASTING </vt:lpstr>
      <vt:lpstr>TRAFFIC FORECASTING</vt:lpstr>
      <vt:lpstr>TRAFFIC FORECASTING </vt:lpstr>
      <vt:lpstr>TRAFFIC FORECASTING</vt:lpstr>
      <vt:lpstr>TRAFFIC FORECASTING</vt:lpstr>
      <vt:lpstr>TRAFFIC FORECASTING </vt:lpstr>
      <vt:lpstr>TRAFFIC FORECASTING </vt:lpstr>
      <vt:lpstr>TRAFFIC FORECASTING</vt:lpstr>
      <vt:lpstr>TRAFFIC FORECASTING </vt:lpstr>
      <vt:lpstr>TRAFFIC FORECASTING</vt:lpstr>
      <vt:lpstr>TRAFFIC FORECASTING</vt:lpstr>
      <vt:lpstr>TRAFFIC FORECASTING</vt:lpstr>
      <vt:lpstr>TRAFFIC FORECASTING</vt:lpstr>
      <vt:lpstr>TRAFFIC SCENARIO</vt:lpstr>
      <vt:lpstr>TRAFFIC SCENARIO</vt:lpstr>
      <vt:lpstr>TRAFFIC SCENARIO</vt:lpstr>
      <vt:lpstr>TRAFFIC SCENARIO</vt:lpstr>
      <vt:lpstr>TRAFFIC SCENARIO</vt:lpstr>
      <vt:lpstr>TRAFFIC SCENARIO</vt:lpstr>
      <vt:lpstr>TRAFFIC SCENARIO</vt:lpstr>
      <vt:lpstr>TRAFFIC SCENARIO</vt:lpstr>
      <vt:lpstr>TRAFFIC SCENARIO</vt:lpstr>
      <vt:lpstr>TRAFFIC SCENARIO</vt:lpstr>
      <vt:lpstr>Control statistics</vt:lpstr>
      <vt:lpstr>Control statistics</vt:lpstr>
      <vt:lpstr>Control statistics</vt:lpstr>
      <vt:lpstr>Control statistics</vt:lpstr>
      <vt:lpstr>Control statistics</vt:lpstr>
      <vt:lpstr>Control statistics</vt:lpstr>
      <vt:lpstr>Control statistics</vt:lpstr>
      <vt:lpstr>Forecast Procedure </vt:lpstr>
      <vt:lpstr>Forecast Procedure </vt:lpstr>
      <vt:lpstr>Forecast Procedure </vt:lpstr>
      <vt:lpstr>Forecast Procedure </vt:lpstr>
      <vt:lpstr>Forecast Procedure </vt:lpstr>
      <vt:lpstr>Forecast Procedure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FORECASTING</dc:title>
  <dc:creator>pmatthews</dc:creator>
  <cp:lastModifiedBy>KELDON GREEN</cp:lastModifiedBy>
  <cp:revision>46</cp:revision>
  <dcterms:created xsi:type="dcterms:W3CDTF">2012-09-28T13:05:24Z</dcterms:created>
  <dcterms:modified xsi:type="dcterms:W3CDTF">2015-02-10T15:09:04Z</dcterms:modified>
</cp:coreProperties>
</file>