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67" r:id="rId3"/>
    <p:sldId id="268" r:id="rId4"/>
    <p:sldId id="269" r:id="rId5"/>
    <p:sldId id="257" r:id="rId6"/>
    <p:sldId id="258" r:id="rId7"/>
    <p:sldId id="260" r:id="rId8"/>
    <p:sldId id="259" r:id="rId9"/>
    <p:sldId id="261" r:id="rId10"/>
    <p:sldId id="262" r:id="rId11"/>
    <p:sldId id="263" r:id="rId12"/>
    <p:sldId id="264" r:id="rId13"/>
    <p:sldId id="265" r:id="rId14"/>
    <p:sldId id="266"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7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B93F65-BD87-43F1-8454-73E08D58921B}" type="datetimeFigureOut">
              <a:rPr lang="en-US" smtClean="0"/>
              <a:t>2/10/2015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C2218-30D8-4E68-AF99-2C5761B2BE29}" type="slidenum">
              <a:rPr lang="en-US" smtClean="0"/>
              <a:t>‹#›</a:t>
            </a:fld>
            <a:endParaRPr lang="en-US"/>
          </a:p>
        </p:txBody>
      </p:sp>
    </p:spTree>
    <p:extLst>
      <p:ext uri="{BB962C8B-B14F-4D97-AF65-F5344CB8AC3E}">
        <p14:creationId xmlns:p14="http://schemas.microsoft.com/office/powerpoint/2010/main" val="314950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4891EB-D99C-4BC5-8B0F-D6E322C35A36}" type="slidenum">
              <a:rPr lang="en-US"/>
              <a:pPr/>
              <a:t>15</a:t>
            </a:fld>
            <a:endParaRPr lang="en-US"/>
          </a:p>
        </p:txBody>
      </p:sp>
      <p:sp>
        <p:nvSpPr>
          <p:cNvPr id="29699" name="Rectangle 2"/>
          <p:cNvSpPr>
            <a:spLocks noRot="1" noChangeArrowheads="1" noTextEdit="1"/>
          </p:cNvSpPr>
          <p:nvPr>
            <p:ph type="sldImg"/>
          </p:nvPr>
        </p:nvSpPr>
        <p:spPr>
          <a:ln/>
        </p:spPr>
      </p:sp>
      <p:sp>
        <p:nvSpPr>
          <p:cNvPr id="2970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92022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602A47-A838-40F2-92ED-3178C3A35E90}" type="slidenum">
              <a:rPr lang="en-US"/>
              <a:pPr/>
              <a:t>24</a:t>
            </a:fld>
            <a:endParaRPr lang="en-US"/>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1324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DD3A04-0CD0-4A24-A1C0-80103586ABFE}" type="slidenum">
              <a:rPr lang="en-US"/>
              <a:pPr/>
              <a:t>25</a:t>
            </a:fld>
            <a:endParaRPr lang="en-US"/>
          </a:p>
        </p:txBody>
      </p:sp>
      <p:sp>
        <p:nvSpPr>
          <p:cNvPr id="39939" name="Rectangle 2"/>
          <p:cNvSpPr>
            <a:spLocks noRot="1" noChangeArrowheads="1" noTextEdit="1"/>
          </p:cNvSpPr>
          <p:nvPr>
            <p:ph type="sldImg"/>
          </p:nvPr>
        </p:nvSpPr>
        <p:spPr>
          <a:ln/>
        </p:spPr>
      </p:sp>
      <p:sp>
        <p:nvSpPr>
          <p:cNvPr id="3994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989639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2A59F3-773B-4C20-A48C-8B92F6B55EAE}" type="slidenum">
              <a:rPr lang="en-US"/>
              <a:pPr/>
              <a:t>26</a:t>
            </a:fld>
            <a:endParaRPr lang="en-US"/>
          </a:p>
        </p:txBody>
      </p:sp>
      <p:sp>
        <p:nvSpPr>
          <p:cNvPr id="40963" name="Rectangle 2"/>
          <p:cNvSpPr>
            <a:spLocks noRot="1" noChangeArrowheads="1" noTextEdit="1"/>
          </p:cNvSpPr>
          <p:nvPr>
            <p:ph type="sldImg"/>
          </p:nvPr>
        </p:nvSpPr>
        <p:spPr>
          <a:ln/>
        </p:spPr>
      </p:sp>
      <p:sp>
        <p:nvSpPr>
          <p:cNvPr id="4096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551416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D03D6D-5A98-429A-B09B-F46650EA9A17}" type="slidenum">
              <a:rPr lang="en-US"/>
              <a:pPr/>
              <a:t>27</a:t>
            </a:fld>
            <a:endParaRPr lang="en-US"/>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982537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A0F4CC-18AA-42E1-A8AD-E7FAA6EA56D4}" type="slidenum">
              <a:rPr lang="en-US"/>
              <a:pPr/>
              <a:t>28</a:t>
            </a:fld>
            <a:endParaRPr lang="en-US"/>
          </a:p>
        </p:txBody>
      </p:sp>
      <p:sp>
        <p:nvSpPr>
          <p:cNvPr id="43011" name="Rectangle 2"/>
          <p:cNvSpPr>
            <a:spLocks noRot="1" noChangeArrowheads="1" noTextEdit="1"/>
          </p:cNvSpPr>
          <p:nvPr>
            <p:ph type="sldImg"/>
          </p:nvPr>
        </p:nvSpPr>
        <p:spPr>
          <a:ln/>
        </p:spPr>
      </p:sp>
      <p:sp>
        <p:nvSpPr>
          <p:cNvPr id="43012"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992238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77ACFA-7201-44DE-9B91-209313F9A2C4}" type="slidenum">
              <a:rPr lang="en-US"/>
              <a:pPr/>
              <a:t>29</a:t>
            </a:fld>
            <a:endParaRPr 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103901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3CF16A-81C7-42EA-81BE-0E59D6C3F358}" type="slidenum">
              <a:rPr lang="en-US"/>
              <a:pPr/>
              <a:t>30</a:t>
            </a:fld>
            <a:endParaRPr lang="en-US"/>
          </a:p>
        </p:txBody>
      </p:sp>
      <p:sp>
        <p:nvSpPr>
          <p:cNvPr id="45059" name="Rectangle 2"/>
          <p:cNvSpPr>
            <a:spLocks noRot="1" noChangeArrowheads="1" noTextEdit="1"/>
          </p:cNvSpPr>
          <p:nvPr>
            <p:ph type="sldImg"/>
          </p:nvPr>
        </p:nvSpPr>
        <p:spPr>
          <a:ln/>
        </p:spPr>
      </p:sp>
      <p:sp>
        <p:nvSpPr>
          <p:cNvPr id="4506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4957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E0C6FE-92BB-45A0-8378-367D1B1A9BDA}" type="slidenum">
              <a:rPr lang="en-US"/>
              <a:pPr/>
              <a:t>16</a:t>
            </a:fld>
            <a:endParaRPr lang="en-US"/>
          </a:p>
        </p:txBody>
      </p:sp>
      <p:sp>
        <p:nvSpPr>
          <p:cNvPr id="30723" name="Rectangle 2"/>
          <p:cNvSpPr>
            <a:spLocks noRot="1" noChangeArrowheads="1" noTextEdit="1"/>
          </p:cNvSpPr>
          <p:nvPr>
            <p:ph type="sldImg"/>
          </p:nvPr>
        </p:nvSpPr>
        <p:spPr>
          <a:ln/>
        </p:spPr>
      </p:sp>
      <p:sp>
        <p:nvSpPr>
          <p:cNvPr id="3072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34199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0ABEF8-EF20-4DCA-8C8A-7E211A7D0392}" type="slidenum">
              <a:rPr lang="en-US"/>
              <a:pPr/>
              <a:t>17</a:t>
            </a:fld>
            <a:endParaRPr lang="en-US"/>
          </a:p>
        </p:txBody>
      </p:sp>
      <p:sp>
        <p:nvSpPr>
          <p:cNvPr id="31747" name="Rectangle 2"/>
          <p:cNvSpPr>
            <a:spLocks noRot="1" noChangeArrowheads="1" noTextEdit="1"/>
          </p:cNvSpPr>
          <p:nvPr>
            <p:ph type="sldImg"/>
          </p:nvPr>
        </p:nvSpPr>
        <p:spPr>
          <a:ln/>
        </p:spPr>
      </p:sp>
      <p:sp>
        <p:nvSpPr>
          <p:cNvPr id="31748"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4597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CED934-B4A6-42EF-9C0F-B5EE9F89CED5}" type="slidenum">
              <a:rPr lang="en-US"/>
              <a:pPr/>
              <a:t>18</a:t>
            </a:fld>
            <a:endParaRPr lang="en-US"/>
          </a:p>
        </p:txBody>
      </p:sp>
      <p:sp>
        <p:nvSpPr>
          <p:cNvPr id="32771" name="Rectangle 2"/>
          <p:cNvSpPr>
            <a:spLocks noRot="1" noChangeArrowheads="1" noTextEdit="1"/>
          </p:cNvSpPr>
          <p:nvPr>
            <p:ph type="sldImg"/>
          </p:nvPr>
        </p:nvSpPr>
        <p:spPr>
          <a:ln/>
        </p:spPr>
      </p:sp>
      <p:sp>
        <p:nvSpPr>
          <p:cNvPr id="32772"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3015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35718D-10F1-40B2-AF83-0FA089330DFA}" type="slidenum">
              <a:rPr lang="en-US"/>
              <a:pPr/>
              <a:t>19</a:t>
            </a:fld>
            <a:endParaRPr lang="en-US"/>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28705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4BDC6B-5495-4603-AE78-4DC391F285D7}" type="slidenum">
              <a:rPr lang="en-US"/>
              <a:pPr/>
              <a:t>20</a:t>
            </a:fld>
            <a:endParaRPr lang="en-US"/>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18937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BBFC55-6706-436B-B660-6642FBAC4703}" type="slidenum">
              <a:rPr lang="en-US"/>
              <a:pPr/>
              <a:t>21</a:t>
            </a:fld>
            <a:endParaRPr lang="en-US"/>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053305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EF9BB7-B817-48DB-9B1B-15F878512D8F}" type="slidenum">
              <a:rPr lang="en-US"/>
              <a:pPr/>
              <a:t>22</a:t>
            </a:fld>
            <a:endParaRPr 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71697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662A53-265D-4234-AB9F-15428633C0C4}" type="slidenum">
              <a:rPr lang="en-US"/>
              <a:pPr/>
              <a:t>23</a:t>
            </a:fld>
            <a:endParaRPr lang="en-US"/>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386408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828801"/>
            <a:ext cx="10972800" cy="4530725"/>
          </a:xfrm>
        </p:spPr>
        <p:txBody>
          <a:bodyPr/>
          <a:lstStyle/>
          <a:p>
            <a:pPr lvl="0"/>
            <a:endParaRPr lang="en-US" noProof="0" smtClean="0"/>
          </a:p>
        </p:txBody>
      </p:sp>
    </p:spTree>
    <p:extLst>
      <p:ext uri="{BB962C8B-B14F-4D97-AF65-F5344CB8AC3E}">
        <p14:creationId xmlns:p14="http://schemas.microsoft.com/office/powerpoint/2010/main" val="2493045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2/10/2015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ACTS/Tuas/Final.av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hyperlink" Target="../../../../ACTS/RotterdamConference/avi/JPPL_NTU_MPAsimulation.av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hyperlink" Target="../../../../ACTS/RotterdamConference/avi/gate.av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TRAFFIC FORECASTING </a:t>
            </a:r>
            <a:endParaRPr lang="en-US" dirty="0"/>
          </a:p>
        </p:txBody>
      </p:sp>
      <p:sp>
        <p:nvSpPr>
          <p:cNvPr id="3" name="Subtitle 2"/>
          <p:cNvSpPr>
            <a:spLocks noGrp="1"/>
          </p:cNvSpPr>
          <p:nvPr>
            <p:ph type="subTitle" idx="1"/>
          </p:nvPr>
        </p:nvSpPr>
        <p:spPr/>
        <p:txBody>
          <a:bodyPr/>
          <a:lstStyle/>
          <a:p>
            <a:r>
              <a:rPr lang="en-US" dirty="0" smtClean="0"/>
              <a:t>UNIT 4 </a:t>
            </a:r>
            <a:endParaRPr lang="en-US" dirty="0"/>
          </a:p>
        </p:txBody>
      </p:sp>
    </p:spTree>
    <p:extLst>
      <p:ext uri="{BB962C8B-B14F-4D97-AF65-F5344CB8AC3E}">
        <p14:creationId xmlns:p14="http://schemas.microsoft.com/office/powerpoint/2010/main" val="2480677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Traffic Forecasts</a:t>
            </a:r>
            <a:endParaRPr lang="en-US" dirty="0"/>
          </a:p>
        </p:txBody>
      </p:sp>
      <p:sp>
        <p:nvSpPr>
          <p:cNvPr id="3" name="Content Placeholder 2"/>
          <p:cNvSpPr>
            <a:spLocks noGrp="1"/>
          </p:cNvSpPr>
          <p:nvPr>
            <p:ph sz="quarter" idx="13"/>
          </p:nvPr>
        </p:nvSpPr>
        <p:spPr/>
        <p:txBody>
          <a:bodyPr/>
          <a:lstStyle/>
          <a:p>
            <a:r>
              <a:rPr lang="en-US" dirty="0"/>
              <a:t>The next step will be forecasting possible future traffic levels for the port.  This may be done in a number of ways.  At its simplest level a mere extrapolation of past trends may be used to estimate future growth.  However this approach is likely to be over-simplistic and it is likely that macro-economic modelling will be carried out – this will reflect a number of additional factors such as the government’s long term development goals, global trends and business cycle effects.</a:t>
            </a:r>
          </a:p>
        </p:txBody>
      </p:sp>
    </p:spTree>
    <p:extLst>
      <p:ext uri="{BB962C8B-B14F-4D97-AF65-F5344CB8AC3E}">
        <p14:creationId xmlns:p14="http://schemas.microsoft.com/office/powerpoint/2010/main" val="2892943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a:t>The next step will be forecasting possible future traffic levels for the port.  This may be done in a number of ways.  At its simplest level a mere extrapolation of past trends may be used to estimate future growth.  However this approach is likely to be over-simplistic and it is likely that macro-economic modelling will be carried out – this will reflect a number of additional factors such as the government’s long term development goals, global trends and business cycle effects.</a:t>
            </a:r>
          </a:p>
        </p:txBody>
      </p:sp>
    </p:spTree>
    <p:extLst>
      <p:ext uri="{BB962C8B-B14F-4D97-AF65-F5344CB8AC3E}">
        <p14:creationId xmlns:p14="http://schemas.microsoft.com/office/powerpoint/2010/main" val="239060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Preparation of Preliminary Designs</a:t>
            </a:r>
            <a:endParaRPr lang="en-US" dirty="0"/>
          </a:p>
        </p:txBody>
      </p:sp>
      <p:sp>
        <p:nvSpPr>
          <p:cNvPr id="3" name="Content Placeholder 2"/>
          <p:cNvSpPr>
            <a:spLocks noGrp="1"/>
          </p:cNvSpPr>
          <p:nvPr>
            <p:ph sz="quarter" idx="13"/>
          </p:nvPr>
        </p:nvSpPr>
        <p:spPr/>
        <p:txBody>
          <a:bodyPr/>
          <a:lstStyle/>
          <a:p>
            <a:r>
              <a:rPr lang="en-US" dirty="0"/>
              <a:t>This step essentially is a preliminary plan of how the port will need to develop from the existing situation in Step 1 to carry the traffic identified in Step 2.  It will include assumptions on improvements in cargo handling rates and increases in ship sizes, thus leading to the required numbers and sizes of future berths.  Ship queuing theory will be used to ensure ship waiting times (and therefore costs) are not excessive. </a:t>
            </a:r>
          </a:p>
        </p:txBody>
      </p:sp>
    </p:spTree>
    <p:extLst>
      <p:ext uri="{BB962C8B-B14F-4D97-AF65-F5344CB8AC3E}">
        <p14:creationId xmlns:p14="http://schemas.microsoft.com/office/powerpoint/2010/main" val="295015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a:t> The required sizes of cargo stacking areas will be calculated.  In parallel with this, the practicability of extending the port by the required amount will be examined, with new quays, breakwaters, dredged areas and storage areas proposed.  Surveys may be required so that engineering designs can be prepared; this is likely to include topographic and bathymetric survey, borehole drilling and soil testing – we will specify, </a:t>
            </a:r>
            <a:r>
              <a:rPr lang="en-US" dirty="0" err="1"/>
              <a:t>organise</a:t>
            </a:r>
            <a:r>
              <a:rPr lang="en-US" dirty="0"/>
              <a:t> and supervise these. </a:t>
            </a:r>
          </a:p>
        </p:txBody>
      </p:sp>
    </p:spTree>
    <p:extLst>
      <p:ext uri="{BB962C8B-B14F-4D97-AF65-F5344CB8AC3E}">
        <p14:creationId xmlns:p14="http://schemas.microsoft.com/office/powerpoint/2010/main" val="112278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a:t>We will also look at meteorological conditions – rainfall, winds which will affect ship berthing activities, waves, currents and sediment transport.  This part of the study will tend to concentrate on the long term development, ensuring that the land (and sea) availability will be sufficient to allow the long term development of the port under the highest traffic forecast.  A preliminary assessment of costs (with phasing) will also be made. </a:t>
            </a:r>
          </a:p>
        </p:txBody>
      </p:sp>
    </p:spTree>
    <p:extLst>
      <p:ext uri="{BB962C8B-B14F-4D97-AF65-F5344CB8AC3E}">
        <p14:creationId xmlns:p14="http://schemas.microsoft.com/office/powerpoint/2010/main" val="3821030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Port Operations</a:t>
            </a:r>
          </a:p>
        </p:txBody>
      </p:sp>
      <p:sp>
        <p:nvSpPr>
          <p:cNvPr id="7171" name="Rectangle 3"/>
          <p:cNvSpPr>
            <a:spLocks noGrp="1" noChangeArrowheads="1"/>
          </p:cNvSpPr>
          <p:nvPr>
            <p:ph type="body" idx="4294967295"/>
          </p:nvPr>
        </p:nvSpPr>
        <p:spPr>
          <a:xfrm>
            <a:off x="1981200" y="1828801"/>
            <a:ext cx="8229600" cy="4530725"/>
          </a:xfrm>
          <a:prstGeom prst="rect">
            <a:avLst/>
          </a:prstGeom>
        </p:spPr>
        <p:txBody>
          <a:bodyPr/>
          <a:lstStyle/>
          <a:p>
            <a:pPr eaLnBrk="1" hangingPunct="1">
              <a:lnSpc>
                <a:spcPct val="90000"/>
              </a:lnSpc>
            </a:pPr>
            <a:r>
              <a:rPr lang="en-US" smtClean="0"/>
              <a:t>Complex chain of interacting events</a:t>
            </a:r>
          </a:p>
          <a:p>
            <a:pPr lvl="1" eaLnBrk="1" hangingPunct="1">
              <a:lnSpc>
                <a:spcPct val="90000"/>
              </a:lnSpc>
            </a:pPr>
            <a:r>
              <a:rPr lang="en-US" smtClean="0"/>
              <a:t>Approach channels</a:t>
            </a:r>
          </a:p>
          <a:p>
            <a:pPr lvl="1" eaLnBrk="1" hangingPunct="1">
              <a:lnSpc>
                <a:spcPct val="90000"/>
              </a:lnSpc>
            </a:pPr>
            <a:r>
              <a:rPr lang="en-US" smtClean="0"/>
              <a:t>Pilotage </a:t>
            </a:r>
          </a:p>
          <a:p>
            <a:pPr lvl="1" eaLnBrk="1" hangingPunct="1">
              <a:lnSpc>
                <a:spcPct val="90000"/>
              </a:lnSpc>
            </a:pPr>
            <a:r>
              <a:rPr lang="en-US" smtClean="0"/>
              <a:t>Immigration &amp; checks</a:t>
            </a:r>
          </a:p>
          <a:p>
            <a:pPr lvl="1" eaLnBrk="1" hangingPunct="1">
              <a:lnSpc>
                <a:spcPct val="90000"/>
              </a:lnSpc>
            </a:pPr>
            <a:r>
              <a:rPr lang="en-US" smtClean="0"/>
              <a:t>Anchorage</a:t>
            </a:r>
          </a:p>
          <a:p>
            <a:pPr lvl="1" eaLnBrk="1" hangingPunct="1">
              <a:lnSpc>
                <a:spcPct val="90000"/>
              </a:lnSpc>
            </a:pPr>
            <a:r>
              <a:rPr lang="en-US" smtClean="0"/>
              <a:t>Vessel supplies </a:t>
            </a:r>
          </a:p>
          <a:p>
            <a:pPr lvl="1" eaLnBrk="1" hangingPunct="1">
              <a:lnSpc>
                <a:spcPct val="90000"/>
              </a:lnSpc>
            </a:pPr>
            <a:r>
              <a:rPr lang="en-US" smtClean="0"/>
              <a:t>Berthing space</a:t>
            </a:r>
          </a:p>
          <a:p>
            <a:pPr lvl="1" eaLnBrk="1" hangingPunct="1">
              <a:lnSpc>
                <a:spcPct val="90000"/>
              </a:lnSpc>
            </a:pPr>
            <a:r>
              <a:rPr lang="en-US" smtClean="0"/>
              <a:t>Cargo handling </a:t>
            </a:r>
          </a:p>
          <a:p>
            <a:pPr lvl="1" eaLnBrk="1" hangingPunct="1">
              <a:lnSpc>
                <a:spcPct val="90000"/>
              </a:lnSpc>
            </a:pPr>
            <a:r>
              <a:rPr lang="en-US" smtClean="0"/>
              <a:t>Storage space</a:t>
            </a:r>
          </a:p>
          <a:p>
            <a:pPr lvl="1" eaLnBrk="1" hangingPunct="1">
              <a:lnSpc>
                <a:spcPct val="90000"/>
              </a:lnSpc>
            </a:pPr>
            <a:r>
              <a:rPr lang="en-US" smtClean="0"/>
              <a:t>Gate clearance</a:t>
            </a:r>
          </a:p>
          <a:p>
            <a:pPr lvl="1" eaLnBrk="1" hangingPunct="1">
              <a:lnSpc>
                <a:spcPct val="90000"/>
              </a:lnSpc>
            </a:pPr>
            <a:r>
              <a:rPr lang="en-US" smtClean="0"/>
              <a:t>Inland transport network</a:t>
            </a:r>
          </a:p>
          <a:p>
            <a:pPr eaLnBrk="1" hangingPunct="1">
              <a:lnSpc>
                <a:spcPct val="90000"/>
              </a:lnSpc>
            </a:pPr>
            <a:endParaRPr lang="en-US" smtClean="0"/>
          </a:p>
        </p:txBody>
      </p:sp>
      <p:pic>
        <p:nvPicPr>
          <p:cNvPr id="7172" name="Picture 19" descr="01754037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454276"/>
            <a:ext cx="41148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403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descr="101023-204"/>
          <p:cNvPicPr>
            <a:picLocks noChangeAspect="1" noChangeArrowheads="1"/>
          </p:cNvPicPr>
          <p:nvPr/>
        </p:nvPicPr>
        <p:blipFill>
          <a:blip r:embed="rId3">
            <a:extLst>
              <a:ext uri="{28A0092B-C50C-407E-A947-70E740481C1C}">
                <a14:useLocalDpi xmlns:a14="http://schemas.microsoft.com/office/drawing/2010/main" val="0"/>
              </a:ext>
            </a:extLst>
          </a:blip>
          <a:srcRect b="15114"/>
          <a:stretch>
            <a:fillRect/>
          </a:stretch>
        </p:blipFill>
        <p:spPr bwMode="auto">
          <a:xfrm>
            <a:off x="6562726" y="1676400"/>
            <a:ext cx="40290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p:txBody>
          <a:bodyPr/>
          <a:lstStyle/>
          <a:p>
            <a:pPr eaLnBrk="1" hangingPunct="1"/>
            <a:r>
              <a:rPr lang="en-US" smtClean="0"/>
              <a:t>Efficiency @ Port</a:t>
            </a:r>
          </a:p>
        </p:txBody>
      </p:sp>
      <p:sp>
        <p:nvSpPr>
          <p:cNvPr id="8196" name="Rectangle 3"/>
          <p:cNvSpPr>
            <a:spLocks noGrp="1" noChangeArrowheads="1"/>
          </p:cNvSpPr>
          <p:nvPr>
            <p:ph type="body" idx="4294967295"/>
          </p:nvPr>
        </p:nvSpPr>
        <p:spPr>
          <a:xfrm>
            <a:off x="1981200" y="1828801"/>
            <a:ext cx="4800600" cy="4530725"/>
          </a:xfrm>
          <a:prstGeom prst="rect">
            <a:avLst/>
          </a:prstGeom>
        </p:spPr>
        <p:txBody>
          <a:bodyPr/>
          <a:lstStyle/>
          <a:p>
            <a:pPr eaLnBrk="1" hangingPunct="1">
              <a:lnSpc>
                <a:spcPct val="90000"/>
              </a:lnSpc>
            </a:pPr>
            <a:r>
              <a:rPr lang="en-US" i="1" smtClean="0"/>
              <a:t>Accomplishment of a job with a minimum expenditure of time and effort</a:t>
            </a:r>
          </a:p>
          <a:p>
            <a:pPr eaLnBrk="1" hangingPunct="1">
              <a:lnSpc>
                <a:spcPct val="90000"/>
              </a:lnSpc>
            </a:pPr>
            <a:endParaRPr lang="en-US" smtClean="0"/>
          </a:p>
          <a:p>
            <a:pPr eaLnBrk="1" hangingPunct="1">
              <a:lnSpc>
                <a:spcPct val="90000"/>
              </a:lnSpc>
            </a:pPr>
            <a:r>
              <a:rPr lang="en-US" smtClean="0"/>
              <a:t>Make best use of land, equipment and labor given geographical, physical and institutional constraints</a:t>
            </a:r>
          </a:p>
          <a:p>
            <a:pPr eaLnBrk="1" hangingPunct="1">
              <a:lnSpc>
                <a:spcPct val="90000"/>
              </a:lnSpc>
            </a:pPr>
            <a:endParaRPr lang="en-US" smtClean="0"/>
          </a:p>
        </p:txBody>
      </p:sp>
    </p:spTree>
    <p:extLst>
      <p:ext uri="{BB962C8B-B14F-4D97-AF65-F5344CB8AC3E}">
        <p14:creationId xmlns:p14="http://schemas.microsoft.com/office/powerpoint/2010/main" val="3770735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5" descr="IH188393"/>
          <p:cNvPicPr>
            <a:picLocks noChangeAspect="1" noChangeArrowheads="1"/>
          </p:cNvPicPr>
          <p:nvPr/>
        </p:nvPicPr>
        <p:blipFill>
          <a:blip r:embed="rId3">
            <a:extLst>
              <a:ext uri="{28A0092B-C50C-407E-A947-70E740481C1C}">
                <a14:useLocalDpi xmlns:a14="http://schemas.microsoft.com/office/drawing/2010/main" val="0"/>
              </a:ext>
            </a:extLst>
          </a:blip>
          <a:srcRect t="11177"/>
          <a:stretch>
            <a:fillRect/>
          </a:stretch>
        </p:blipFill>
        <p:spPr bwMode="auto">
          <a:xfrm>
            <a:off x="6172200" y="2743200"/>
            <a:ext cx="43434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0000374013-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671764"/>
            <a:ext cx="43434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p:cNvSpPr>
            <a:spLocks noGrp="1" noChangeArrowheads="1"/>
          </p:cNvSpPr>
          <p:nvPr>
            <p:ph type="title"/>
          </p:nvPr>
        </p:nvSpPr>
        <p:spPr/>
        <p:txBody>
          <a:bodyPr/>
          <a:lstStyle/>
          <a:p>
            <a:pPr eaLnBrk="1" hangingPunct="1"/>
            <a:r>
              <a:rPr lang="en-US" smtClean="0"/>
              <a:t>Efficiency @ </a:t>
            </a:r>
            <a:r>
              <a:rPr lang="en-US" sz="4000" i="1"/>
              <a:t>Terminal</a:t>
            </a:r>
            <a:endParaRPr lang="en-US" sz="4000"/>
          </a:p>
        </p:txBody>
      </p:sp>
      <p:sp>
        <p:nvSpPr>
          <p:cNvPr id="9221" name="Rectangle 3"/>
          <p:cNvSpPr>
            <a:spLocks noGrp="1" noChangeArrowheads="1"/>
          </p:cNvSpPr>
          <p:nvPr>
            <p:ph type="body" idx="4294967295"/>
          </p:nvPr>
        </p:nvSpPr>
        <p:spPr>
          <a:xfrm>
            <a:off x="1981200" y="1828801"/>
            <a:ext cx="4724400" cy="4530725"/>
          </a:xfrm>
          <a:prstGeom prst="rect">
            <a:avLst/>
          </a:prstGeom>
        </p:spPr>
        <p:txBody>
          <a:bodyPr/>
          <a:lstStyle/>
          <a:p>
            <a:pPr eaLnBrk="1" hangingPunct="1"/>
            <a:r>
              <a:rPr lang="en-US" smtClean="0"/>
              <a:t>Berth vessel on arrival</a:t>
            </a:r>
          </a:p>
          <a:p>
            <a:pPr eaLnBrk="1" hangingPunct="1"/>
            <a:r>
              <a:rPr lang="en-US" smtClean="0"/>
              <a:t>Fast turnaround</a:t>
            </a:r>
          </a:p>
          <a:p>
            <a:pPr lvl="1" eaLnBrk="1" hangingPunct="1"/>
            <a:r>
              <a:rPr lang="en-US" smtClean="0"/>
              <a:t>Adequate equipment and labor</a:t>
            </a:r>
          </a:p>
          <a:p>
            <a:pPr lvl="1" eaLnBrk="1" hangingPunct="1"/>
            <a:r>
              <a:rPr lang="en-US" smtClean="0"/>
              <a:t>Ample storage space</a:t>
            </a:r>
          </a:p>
          <a:p>
            <a:pPr lvl="1" eaLnBrk="1" hangingPunct="1"/>
            <a:r>
              <a:rPr lang="en-US" smtClean="0"/>
              <a:t>Supporting inland transport network</a:t>
            </a:r>
          </a:p>
          <a:p>
            <a:pPr lvl="1" eaLnBrk="1" hangingPunct="1"/>
            <a:r>
              <a:rPr lang="en-US" smtClean="0"/>
              <a:t>Gate clearance </a:t>
            </a:r>
          </a:p>
          <a:p>
            <a:pPr eaLnBrk="1" hangingPunct="1"/>
            <a:r>
              <a:rPr lang="en-US" smtClean="0"/>
              <a:t>Timely Pilotage</a:t>
            </a:r>
          </a:p>
        </p:txBody>
      </p:sp>
    </p:spTree>
    <p:extLst>
      <p:ext uri="{BB962C8B-B14F-4D97-AF65-F5344CB8AC3E}">
        <p14:creationId xmlns:p14="http://schemas.microsoft.com/office/powerpoint/2010/main" val="4153211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5"/>
          <p:cNvSpPr>
            <a:spLocks noGrp="1" noChangeArrowheads="1"/>
          </p:cNvSpPr>
          <p:nvPr>
            <p:ph type="title"/>
          </p:nvPr>
        </p:nvSpPr>
        <p:spPr/>
        <p:txBody>
          <a:bodyPr/>
          <a:lstStyle/>
          <a:p>
            <a:pPr eaLnBrk="1" hangingPunct="1"/>
            <a:r>
              <a:rPr lang="en-US" smtClean="0"/>
              <a:t>Efficiency @ </a:t>
            </a:r>
            <a:r>
              <a:rPr lang="en-US" sz="4000" i="1"/>
              <a:t>Terminal</a:t>
            </a:r>
          </a:p>
        </p:txBody>
      </p:sp>
      <p:graphicFrame>
        <p:nvGraphicFramePr>
          <p:cNvPr id="20584" name="Group 104"/>
          <p:cNvGraphicFramePr>
            <a:graphicFrameLocks noGrp="1"/>
          </p:cNvGraphicFramePr>
          <p:nvPr>
            <p:ph idx="1"/>
            <p:extLst>
              <p:ext uri="{D42A27DB-BD31-4B8C-83A1-F6EECF244321}">
                <p14:modId xmlns:p14="http://schemas.microsoft.com/office/powerpoint/2010/main" val="3507099826"/>
              </p:ext>
            </p:extLst>
          </p:nvPr>
        </p:nvGraphicFramePr>
        <p:xfrm>
          <a:off x="1440180" y="1417638"/>
          <a:ext cx="9509760" cy="5257482"/>
        </p:xfrm>
        <a:graphic>
          <a:graphicData uri="http://schemas.openxmlformats.org/drawingml/2006/table">
            <a:tbl>
              <a:tblPr/>
              <a:tblGrid>
                <a:gridCol w="2242868"/>
                <a:gridCol w="3050301"/>
                <a:gridCol w="4216591"/>
              </a:tblGrid>
              <a:tr h="876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rPr>
                        <a:t>Element of Terminal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rPr>
                        <a:t>Measure of Productivity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rPr>
                        <a:t>Measure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50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rPr>
                        <a:t>Crane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Crane Utilization Crane Productivity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TEUs/year per Crane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Moves per Crane-Hour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rPr>
                        <a:t>Berth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Berth Utilization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Service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Vessels/year per Berth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Vessel Service Time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rPr>
                        <a:t>Yard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Land Utilization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Storage Productivity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TEUs/year per Gross Acre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TEUs/Storage Acre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50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rPr>
                        <a:t>Gate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Gate Throughput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Turnaround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Containers/hour/lane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Truck Time in Terminal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rPr>
                        <a:t>Gang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Labor Productivity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Number of Moves/man-hour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73" name="Picture 55" descr="MCj031086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2667000"/>
            <a:ext cx="766763"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64" descr="MCj028058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450" y="4149725"/>
            <a:ext cx="914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68" descr="MCIN01056_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375026"/>
            <a:ext cx="9906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99" descr="MCj0287471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5995988"/>
            <a:ext cx="7762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Picture 100" descr="MCj0295619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7175" y="4860925"/>
            <a:ext cx="9906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47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Efficiency @ </a:t>
            </a:r>
            <a:r>
              <a:rPr lang="en-US" sz="4000" i="1"/>
              <a:t>Terminal</a:t>
            </a:r>
            <a:endParaRPr lang="en-US" sz="4000"/>
          </a:p>
        </p:txBody>
      </p:sp>
      <p:sp>
        <p:nvSpPr>
          <p:cNvPr id="11267" name="Rectangle 3"/>
          <p:cNvSpPr>
            <a:spLocks noGrp="1" noChangeArrowheads="1"/>
          </p:cNvSpPr>
          <p:nvPr>
            <p:ph type="body" idx="4294967295"/>
          </p:nvPr>
        </p:nvSpPr>
        <p:spPr>
          <a:xfrm>
            <a:off x="1981200" y="1828801"/>
            <a:ext cx="8229600" cy="4530725"/>
          </a:xfrm>
          <a:prstGeom prst="rect">
            <a:avLst/>
          </a:prstGeom>
        </p:spPr>
        <p:txBody>
          <a:bodyPr/>
          <a:lstStyle/>
          <a:p>
            <a:pPr eaLnBrk="1" hangingPunct="1">
              <a:lnSpc>
                <a:spcPct val="90000"/>
              </a:lnSpc>
            </a:pPr>
            <a:r>
              <a:rPr lang="en-US" sz="2400"/>
              <a:t>Terminal Planning and Design</a:t>
            </a:r>
          </a:p>
          <a:p>
            <a:pPr lvl="1" eaLnBrk="1" hangingPunct="1">
              <a:lnSpc>
                <a:spcPct val="90000"/>
              </a:lnSpc>
            </a:pPr>
            <a:r>
              <a:rPr lang="en-US" sz="2000"/>
              <a:t>Layout </a:t>
            </a:r>
          </a:p>
          <a:p>
            <a:pPr lvl="1" eaLnBrk="1" hangingPunct="1">
              <a:lnSpc>
                <a:spcPct val="90000"/>
              </a:lnSpc>
            </a:pPr>
            <a:r>
              <a:rPr lang="en-US" sz="2000"/>
              <a:t>Capacity</a:t>
            </a:r>
          </a:p>
          <a:p>
            <a:pPr lvl="1" eaLnBrk="1" hangingPunct="1">
              <a:lnSpc>
                <a:spcPct val="90000"/>
              </a:lnSpc>
            </a:pPr>
            <a:r>
              <a:rPr lang="en-US" sz="2000"/>
              <a:t>Equipment</a:t>
            </a:r>
          </a:p>
          <a:p>
            <a:pPr eaLnBrk="1" hangingPunct="1">
              <a:lnSpc>
                <a:spcPct val="90000"/>
              </a:lnSpc>
            </a:pPr>
            <a:r>
              <a:rPr lang="en-US" sz="2400"/>
              <a:t>Operations</a:t>
            </a:r>
          </a:p>
          <a:p>
            <a:pPr lvl="1" eaLnBrk="1" hangingPunct="1">
              <a:lnSpc>
                <a:spcPct val="90000"/>
              </a:lnSpc>
            </a:pPr>
            <a:r>
              <a:rPr lang="en-US" sz="2000"/>
              <a:t>Space and resource allocation policies</a:t>
            </a:r>
          </a:p>
          <a:p>
            <a:pPr lvl="2" eaLnBrk="1" hangingPunct="1">
              <a:lnSpc>
                <a:spcPct val="90000"/>
              </a:lnSpc>
            </a:pPr>
            <a:r>
              <a:rPr lang="en-US" sz="1800"/>
              <a:t>Berth</a:t>
            </a:r>
          </a:p>
          <a:p>
            <a:pPr lvl="2" eaLnBrk="1" hangingPunct="1">
              <a:lnSpc>
                <a:spcPct val="90000"/>
              </a:lnSpc>
            </a:pPr>
            <a:r>
              <a:rPr lang="en-US" sz="1800"/>
              <a:t>Quay crane</a:t>
            </a:r>
          </a:p>
          <a:p>
            <a:pPr lvl="2" eaLnBrk="1" hangingPunct="1">
              <a:lnSpc>
                <a:spcPct val="90000"/>
              </a:lnSpc>
            </a:pPr>
            <a:r>
              <a:rPr lang="en-US" sz="1800"/>
              <a:t>Trucks</a:t>
            </a:r>
          </a:p>
          <a:p>
            <a:pPr lvl="2" eaLnBrk="1" hangingPunct="1">
              <a:lnSpc>
                <a:spcPct val="90000"/>
              </a:lnSpc>
            </a:pPr>
            <a:r>
              <a:rPr lang="en-US" sz="1800"/>
              <a:t>Yard space</a:t>
            </a:r>
          </a:p>
          <a:p>
            <a:pPr lvl="2" eaLnBrk="1" hangingPunct="1">
              <a:lnSpc>
                <a:spcPct val="90000"/>
              </a:lnSpc>
            </a:pPr>
            <a:r>
              <a:rPr lang="en-US" sz="1800"/>
              <a:t>Yard crane</a:t>
            </a:r>
          </a:p>
          <a:p>
            <a:pPr lvl="2" eaLnBrk="1" hangingPunct="1">
              <a:lnSpc>
                <a:spcPct val="90000"/>
              </a:lnSpc>
            </a:pPr>
            <a:r>
              <a:rPr lang="en-US" sz="1800"/>
              <a:t>Manpower</a:t>
            </a:r>
          </a:p>
          <a:p>
            <a:pPr lvl="2" eaLnBrk="1" hangingPunct="1">
              <a:lnSpc>
                <a:spcPct val="90000"/>
              </a:lnSpc>
            </a:pPr>
            <a:r>
              <a:rPr lang="en-US" sz="1800"/>
              <a:t>Gate</a:t>
            </a:r>
          </a:p>
        </p:txBody>
      </p:sp>
    </p:spTree>
    <p:extLst>
      <p:ext uri="{BB962C8B-B14F-4D97-AF65-F5344CB8AC3E}">
        <p14:creationId xmlns:p14="http://schemas.microsoft.com/office/powerpoint/2010/main" val="1889420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Forecasts and Travel Analysis</a:t>
            </a:r>
          </a:p>
        </p:txBody>
      </p:sp>
      <p:sp>
        <p:nvSpPr>
          <p:cNvPr id="3" name="Content Placeholder 2"/>
          <p:cNvSpPr>
            <a:spLocks noGrp="1"/>
          </p:cNvSpPr>
          <p:nvPr>
            <p:ph sz="quarter" idx="13"/>
          </p:nvPr>
        </p:nvSpPr>
        <p:spPr/>
        <p:txBody>
          <a:bodyPr/>
          <a:lstStyle/>
          <a:p>
            <a:pPr marL="0" indent="0">
              <a:buNone/>
            </a:pPr>
            <a:endParaRPr lang="en-US" dirty="0" smtClean="0"/>
          </a:p>
          <a:p>
            <a:pPr marL="0" indent="0">
              <a:buNone/>
            </a:pPr>
            <a:r>
              <a:rPr lang="en-US" dirty="0" smtClean="0"/>
              <a:t>TRAFFIC </a:t>
            </a:r>
            <a:r>
              <a:rPr lang="en-US" dirty="0"/>
              <a:t>forecasting is the process of estimating the number of people or vehicles that will use </a:t>
            </a:r>
            <a:r>
              <a:rPr lang="en-US" dirty="0" smtClean="0"/>
              <a:t>a specific </a:t>
            </a:r>
            <a:r>
              <a:rPr lang="en-US" dirty="0"/>
              <a:t>transportation facility in the future. </a:t>
            </a:r>
            <a:r>
              <a:rPr lang="en-US" dirty="0" smtClean="0"/>
              <a:t>TRAFFIC forecasts </a:t>
            </a:r>
            <a:r>
              <a:rPr lang="en-US" dirty="0"/>
              <a:t>can be utilized in a variety </a:t>
            </a:r>
            <a:r>
              <a:rPr lang="en-US" dirty="0" smtClean="0"/>
              <a:t>of different </a:t>
            </a:r>
            <a:r>
              <a:rPr lang="en-US" dirty="0"/>
              <a:t>situations and with different modes of transport, from estimating traffic volumes on a </a:t>
            </a:r>
            <a:r>
              <a:rPr lang="en-US" dirty="0" smtClean="0"/>
              <a:t>specific segment </a:t>
            </a:r>
            <a:r>
              <a:rPr lang="en-US" dirty="0"/>
              <a:t>of road or highway to estimating ships in a port or passenger volumes on a city’s buses. </a:t>
            </a:r>
          </a:p>
        </p:txBody>
      </p:sp>
    </p:spTree>
    <p:extLst>
      <p:ext uri="{BB962C8B-B14F-4D97-AF65-F5344CB8AC3E}">
        <p14:creationId xmlns:p14="http://schemas.microsoft.com/office/powerpoint/2010/main" val="371719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Simulation</a:t>
            </a:r>
          </a:p>
        </p:txBody>
      </p:sp>
      <p:sp>
        <p:nvSpPr>
          <p:cNvPr id="12291" name="Rectangle 3"/>
          <p:cNvSpPr>
            <a:spLocks noGrp="1" noChangeArrowheads="1"/>
          </p:cNvSpPr>
          <p:nvPr>
            <p:ph type="body" idx="4294967295"/>
          </p:nvPr>
        </p:nvSpPr>
        <p:spPr>
          <a:xfrm>
            <a:off x="1981200" y="1828801"/>
            <a:ext cx="8229600" cy="4530725"/>
          </a:xfrm>
          <a:prstGeom prst="rect">
            <a:avLst/>
          </a:prstGeom>
        </p:spPr>
        <p:txBody>
          <a:bodyPr/>
          <a:lstStyle/>
          <a:p>
            <a:pPr eaLnBrk="1" hangingPunct="1"/>
            <a:r>
              <a:rPr lang="en-US" smtClean="0"/>
              <a:t>Computer model that mimics the operation of a real-world system over time</a:t>
            </a:r>
          </a:p>
          <a:p>
            <a:pPr eaLnBrk="1" hangingPunct="1"/>
            <a:r>
              <a:rPr lang="en-US" smtClean="0"/>
              <a:t>Problem-solving methodology for analyzing large and complex systems</a:t>
            </a:r>
          </a:p>
          <a:p>
            <a:pPr eaLnBrk="1" hangingPunct="1"/>
            <a:r>
              <a:rPr lang="en-US" smtClean="0"/>
              <a:t>Comprehensive way to quantify &amp; demonstrate impact of critical supply chain decisions</a:t>
            </a:r>
          </a:p>
          <a:p>
            <a:pPr eaLnBrk="1" hangingPunct="1"/>
            <a:r>
              <a:rPr lang="en-US" smtClean="0"/>
              <a:t>Predict and understand the system’s behavior under wide variety of conditions</a:t>
            </a:r>
          </a:p>
          <a:p>
            <a:pPr eaLnBrk="1" hangingPunct="1"/>
            <a:endParaRPr lang="en-US" smtClean="0"/>
          </a:p>
        </p:txBody>
      </p:sp>
    </p:spTree>
    <p:extLst>
      <p:ext uri="{BB962C8B-B14F-4D97-AF65-F5344CB8AC3E}">
        <p14:creationId xmlns:p14="http://schemas.microsoft.com/office/powerpoint/2010/main" val="1970922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Simulation @ </a:t>
            </a:r>
            <a:r>
              <a:rPr lang="en-US" i="1" smtClean="0"/>
              <a:t>Port</a:t>
            </a:r>
          </a:p>
        </p:txBody>
      </p:sp>
      <p:sp>
        <p:nvSpPr>
          <p:cNvPr id="13315" name="Rectangle 3"/>
          <p:cNvSpPr>
            <a:spLocks noGrp="1" noChangeArrowheads="1"/>
          </p:cNvSpPr>
          <p:nvPr>
            <p:ph type="body" idx="4294967295"/>
          </p:nvPr>
        </p:nvSpPr>
        <p:spPr>
          <a:xfrm>
            <a:off x="1981200" y="1828801"/>
            <a:ext cx="8229600" cy="4530725"/>
          </a:xfrm>
          <a:prstGeom prst="rect">
            <a:avLst/>
          </a:prstGeom>
        </p:spPr>
        <p:txBody>
          <a:bodyPr/>
          <a:lstStyle/>
          <a:p>
            <a:pPr eaLnBrk="1" hangingPunct="1"/>
            <a:r>
              <a:rPr lang="en-US" sz="2400"/>
              <a:t>Operations are complicated, with interacting factors and entail large amount of resources</a:t>
            </a:r>
          </a:p>
          <a:p>
            <a:pPr eaLnBrk="1" hangingPunct="1"/>
            <a:r>
              <a:rPr lang="en-US" sz="2400"/>
              <a:t>Planning requires careful evaluation of various options</a:t>
            </a:r>
          </a:p>
          <a:p>
            <a:pPr eaLnBrk="1" hangingPunct="1"/>
            <a:r>
              <a:rPr lang="en-US" sz="2400"/>
              <a:t>Conventional approach often based on static, heuristic rules that are not sufficiently rationalized and quantified </a:t>
            </a:r>
          </a:p>
          <a:p>
            <a:pPr eaLnBrk="1" hangingPunct="1"/>
            <a:r>
              <a:rPr lang="en-US" sz="2400"/>
              <a:t>Need for more systematic approach to evaluate, plan and design terminals, keeping in mind synergies between different components</a:t>
            </a:r>
          </a:p>
          <a:p>
            <a:pPr eaLnBrk="1" hangingPunct="1"/>
            <a:endParaRPr lang="en-US" sz="2400"/>
          </a:p>
        </p:txBody>
      </p:sp>
    </p:spTree>
    <p:extLst>
      <p:ext uri="{BB962C8B-B14F-4D97-AF65-F5344CB8AC3E}">
        <p14:creationId xmlns:p14="http://schemas.microsoft.com/office/powerpoint/2010/main" val="596848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Simulation: </a:t>
            </a:r>
            <a:r>
              <a:rPr lang="en-US" i="1" smtClean="0"/>
              <a:t>Advantages</a:t>
            </a:r>
          </a:p>
        </p:txBody>
      </p:sp>
      <p:sp>
        <p:nvSpPr>
          <p:cNvPr id="14339" name="Rectangle 3"/>
          <p:cNvSpPr>
            <a:spLocks noGrp="1" noChangeArrowheads="1"/>
          </p:cNvSpPr>
          <p:nvPr>
            <p:ph type="body" idx="4294967295"/>
          </p:nvPr>
        </p:nvSpPr>
        <p:spPr>
          <a:xfrm>
            <a:off x="1981200" y="1828801"/>
            <a:ext cx="8229600" cy="4530725"/>
          </a:xfrm>
          <a:prstGeom prst="rect">
            <a:avLst/>
          </a:prstGeom>
        </p:spPr>
        <p:txBody>
          <a:bodyPr/>
          <a:lstStyle/>
          <a:p>
            <a:pPr eaLnBrk="1" hangingPunct="1"/>
            <a:r>
              <a:rPr lang="en-US" smtClean="0"/>
              <a:t>Ability to compare various scenarios once the base model has been formed</a:t>
            </a:r>
          </a:p>
          <a:p>
            <a:pPr eaLnBrk="1" hangingPunct="1"/>
            <a:r>
              <a:rPr lang="en-US" smtClean="0"/>
              <a:t>Compare alternate plans on an objective basis and without committing resources</a:t>
            </a:r>
          </a:p>
          <a:p>
            <a:pPr eaLnBrk="1" hangingPunct="1"/>
            <a:r>
              <a:rPr lang="en-US" smtClean="0"/>
              <a:t>Quantify impact of change without disrupting operations</a:t>
            </a:r>
          </a:p>
          <a:p>
            <a:pPr eaLnBrk="1" hangingPunct="1"/>
            <a:r>
              <a:rPr lang="en-US" smtClean="0"/>
              <a:t>Visualize the operations</a:t>
            </a:r>
          </a:p>
          <a:p>
            <a:pPr eaLnBrk="1" hangingPunct="1"/>
            <a:r>
              <a:rPr lang="en-US" smtClean="0"/>
              <a:t>Reduce uncertainty in decision making </a:t>
            </a:r>
          </a:p>
        </p:txBody>
      </p:sp>
    </p:spTree>
    <p:extLst>
      <p:ext uri="{BB962C8B-B14F-4D97-AF65-F5344CB8AC3E}">
        <p14:creationId xmlns:p14="http://schemas.microsoft.com/office/powerpoint/2010/main" val="6113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Data Mining</a:t>
            </a:r>
            <a:endParaRPr lang="en-US" i="1" smtClean="0"/>
          </a:p>
        </p:txBody>
      </p:sp>
      <p:pic>
        <p:nvPicPr>
          <p:cNvPr id="15363"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3588"/>
            <a:ext cx="67818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1" name="Rectangle 21"/>
          <p:cNvSpPr>
            <a:spLocks noChangeArrowheads="1"/>
          </p:cNvSpPr>
          <p:nvPr/>
        </p:nvSpPr>
        <p:spPr bwMode="auto">
          <a:xfrm>
            <a:off x="1905001" y="1725614"/>
            <a:ext cx="8105775" cy="4751387"/>
          </a:xfrm>
          <a:prstGeom prst="rect">
            <a:avLst/>
          </a:prstGeom>
          <a:noFill/>
          <a:ln w="9525">
            <a:noFill/>
            <a:miter lim="800000"/>
            <a:headEnd/>
            <a:tailEnd/>
          </a:ln>
          <a:effectLst>
            <a:outerShdw dist="35921" dir="2700000" algn="ctr" rotWithShape="0">
              <a:schemeClr val="bg1"/>
            </a:outerShdw>
          </a:effectLst>
        </p:spPr>
        <p:txBody>
          <a:bodyPr/>
          <a:lstStyle/>
          <a:p>
            <a:pPr>
              <a:spcBef>
                <a:spcPct val="20000"/>
              </a:spcBef>
              <a:buClr>
                <a:srgbClr val="99CCFF"/>
              </a:buClr>
              <a:tabLst>
                <a:tab pos="1084263" algn="l"/>
              </a:tabLst>
              <a:defRPr/>
            </a:pPr>
            <a:r>
              <a:rPr kumimoji="1" lang="en-US" sz="2400">
                <a:latin typeface="Tahoma" pitchFamily="34" charset="0"/>
              </a:rPr>
              <a:t>Extract from messy raw data useful information to improve business process and solve decision problems</a:t>
            </a:r>
          </a:p>
          <a:p>
            <a:pPr>
              <a:spcBef>
                <a:spcPct val="20000"/>
              </a:spcBef>
              <a:buClr>
                <a:srgbClr val="99CCFF"/>
              </a:buClr>
              <a:tabLst>
                <a:tab pos="1084263" algn="l"/>
              </a:tabLst>
              <a:defRPr/>
            </a:pPr>
            <a:endParaRPr kumimoji="1" lang="en-US" sz="2400">
              <a:solidFill>
                <a:schemeClr val="folHlink"/>
              </a:solidFill>
              <a:latin typeface="Tahoma" pitchFamily="34" charset="0"/>
            </a:endParaRPr>
          </a:p>
          <a:p>
            <a:pPr>
              <a:spcBef>
                <a:spcPct val="20000"/>
              </a:spcBef>
              <a:buClr>
                <a:srgbClr val="99CCFF"/>
              </a:buClr>
              <a:buFontTx/>
              <a:buChar char="•"/>
              <a:tabLst>
                <a:tab pos="1084263" algn="l"/>
              </a:tabLst>
              <a:defRPr/>
            </a:pPr>
            <a:endParaRPr kumimoji="1" lang="en-US" sz="2400">
              <a:solidFill>
                <a:schemeClr val="folHlink"/>
              </a:solidFill>
              <a:latin typeface="Tahoma" pitchFamily="34" charset="0"/>
            </a:endParaRPr>
          </a:p>
          <a:p>
            <a:pPr>
              <a:spcBef>
                <a:spcPct val="20000"/>
              </a:spcBef>
              <a:buClr>
                <a:srgbClr val="99CCFF"/>
              </a:buClr>
              <a:tabLst>
                <a:tab pos="1084263" algn="l"/>
              </a:tabLst>
              <a:defRPr/>
            </a:pPr>
            <a:endParaRPr lang="en-US" sz="3200">
              <a:solidFill>
                <a:schemeClr val="folHlink"/>
              </a:solidFill>
              <a:latin typeface="Tahoma" pitchFamily="34" charset="0"/>
            </a:endParaRPr>
          </a:p>
        </p:txBody>
      </p:sp>
      <p:sp>
        <p:nvSpPr>
          <p:cNvPr id="15365" name="Rectangle 22"/>
          <p:cNvSpPr>
            <a:spLocks noChangeArrowheads="1"/>
          </p:cNvSpPr>
          <p:nvPr/>
        </p:nvSpPr>
        <p:spPr bwMode="auto">
          <a:xfrm>
            <a:off x="5791200" y="3048001"/>
            <a:ext cx="34290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rgbClr val="99CCFF"/>
              </a:buClr>
              <a:buFont typeface="Wingdings" panose="05000000000000000000" pitchFamily="2" charset="2"/>
              <a:buChar char="ü"/>
            </a:pPr>
            <a:r>
              <a:rPr kumimoji="1" lang="en-US">
                <a:latin typeface="Tahoma" panose="020B0604030504040204" pitchFamily="34" charset="0"/>
              </a:rPr>
              <a:t>preventive measures</a:t>
            </a:r>
          </a:p>
          <a:p>
            <a:pPr>
              <a:spcBef>
                <a:spcPct val="20000"/>
              </a:spcBef>
              <a:buClr>
                <a:srgbClr val="99CCFF"/>
              </a:buClr>
              <a:buFont typeface="Wingdings" panose="05000000000000000000" pitchFamily="2" charset="2"/>
              <a:buChar char="ü"/>
            </a:pPr>
            <a:r>
              <a:rPr kumimoji="1" lang="en-US">
                <a:latin typeface="Tahoma" panose="020B0604030504040204" pitchFamily="34" charset="0"/>
              </a:rPr>
              <a:t>enhancement approaches</a:t>
            </a:r>
          </a:p>
          <a:p>
            <a:pPr>
              <a:spcBef>
                <a:spcPct val="20000"/>
              </a:spcBef>
              <a:buClr>
                <a:srgbClr val="99CCFF"/>
              </a:buClr>
              <a:buFont typeface="Wingdings" panose="05000000000000000000" pitchFamily="2" charset="2"/>
              <a:buChar char="ü"/>
            </a:pPr>
            <a:r>
              <a:rPr kumimoji="1" lang="en-US">
                <a:latin typeface="Tahoma" panose="020B0604030504040204" pitchFamily="34" charset="0"/>
              </a:rPr>
              <a:t>planning tools</a:t>
            </a:r>
          </a:p>
          <a:p>
            <a:pPr eaLnBrk="1" hangingPunct="1">
              <a:spcBef>
                <a:spcPct val="20000"/>
              </a:spcBef>
            </a:pPr>
            <a:endParaRPr lang="en-US">
              <a:latin typeface="Verdana" panose="020B0604030504040204" pitchFamily="34" charset="0"/>
            </a:endParaRPr>
          </a:p>
        </p:txBody>
      </p:sp>
      <p:sp>
        <p:nvSpPr>
          <p:cNvPr id="15366" name="Rectangle 23"/>
          <p:cNvSpPr>
            <a:spLocks noChangeArrowheads="1"/>
          </p:cNvSpPr>
          <p:nvPr/>
        </p:nvSpPr>
        <p:spPr bwMode="auto">
          <a:xfrm>
            <a:off x="1905000" y="3048001"/>
            <a:ext cx="44196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rgbClr val="99CCFF"/>
              </a:buClr>
              <a:buFont typeface="Wingdings" panose="05000000000000000000" pitchFamily="2" charset="2"/>
              <a:buChar char="ü"/>
            </a:pPr>
            <a:r>
              <a:rPr kumimoji="1" lang="en-US">
                <a:latin typeface="Tahoma" panose="020B0604030504040204" pitchFamily="34" charset="0"/>
              </a:rPr>
              <a:t>contributing factors to cost hike</a:t>
            </a:r>
          </a:p>
          <a:p>
            <a:pPr>
              <a:spcBef>
                <a:spcPct val="20000"/>
              </a:spcBef>
              <a:buClr>
                <a:srgbClr val="99CCFF"/>
              </a:buClr>
              <a:buFont typeface="Wingdings" panose="05000000000000000000" pitchFamily="2" charset="2"/>
              <a:buChar char="ü"/>
            </a:pPr>
            <a:r>
              <a:rPr kumimoji="1" lang="en-US">
                <a:latin typeface="Tahoma" panose="020B0604030504040204" pitchFamily="34" charset="0"/>
              </a:rPr>
              <a:t>hidden causes of performance drop</a:t>
            </a:r>
          </a:p>
          <a:p>
            <a:pPr>
              <a:spcBef>
                <a:spcPct val="20000"/>
              </a:spcBef>
              <a:buClr>
                <a:srgbClr val="99CCFF"/>
              </a:buClr>
              <a:buFont typeface="Wingdings" panose="05000000000000000000" pitchFamily="2" charset="2"/>
              <a:buChar char="ü"/>
            </a:pPr>
            <a:r>
              <a:rPr kumimoji="1" lang="en-US">
                <a:latin typeface="Tahoma" panose="020B0604030504040204" pitchFamily="34" charset="0"/>
              </a:rPr>
              <a:t>predictive rules</a:t>
            </a:r>
          </a:p>
          <a:p>
            <a:pPr eaLnBrk="1" hangingPunct="1">
              <a:spcBef>
                <a:spcPct val="20000"/>
              </a:spcBef>
            </a:pPr>
            <a:endParaRPr lang="en-US">
              <a:latin typeface="Verdana" panose="020B0604030504040204" pitchFamily="34" charset="0"/>
            </a:endParaRPr>
          </a:p>
        </p:txBody>
      </p:sp>
      <p:sp>
        <p:nvSpPr>
          <p:cNvPr id="15367" name="Rectangle 24"/>
          <p:cNvSpPr>
            <a:spLocks noChangeArrowheads="1"/>
          </p:cNvSpPr>
          <p:nvPr/>
        </p:nvSpPr>
        <p:spPr bwMode="auto">
          <a:xfrm>
            <a:off x="5791200" y="2624138"/>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rgbClr val="99CCFF"/>
              </a:buClr>
            </a:pPr>
            <a:r>
              <a:rPr kumimoji="1" lang="en-US" sz="2000">
                <a:latin typeface="Tahoma" panose="020B0604030504040204" pitchFamily="34" charset="0"/>
              </a:rPr>
              <a:t>Design:</a:t>
            </a:r>
          </a:p>
        </p:txBody>
      </p:sp>
      <p:sp>
        <p:nvSpPr>
          <p:cNvPr id="15368" name="Rectangle 25"/>
          <p:cNvSpPr>
            <a:spLocks noChangeArrowheads="1"/>
          </p:cNvSpPr>
          <p:nvPr/>
        </p:nvSpPr>
        <p:spPr bwMode="auto">
          <a:xfrm>
            <a:off x="1905000" y="2624138"/>
            <a:ext cx="441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rgbClr val="99CCFF"/>
              </a:buClr>
            </a:pPr>
            <a:r>
              <a:rPr kumimoji="1" lang="en-US" sz="2000">
                <a:latin typeface="Tahoma" panose="020B0604030504040204" pitchFamily="34" charset="0"/>
              </a:rPr>
              <a:t>Identify:</a:t>
            </a:r>
          </a:p>
        </p:txBody>
      </p:sp>
      <p:sp>
        <p:nvSpPr>
          <p:cNvPr id="15369" name="Line 26"/>
          <p:cNvSpPr>
            <a:spLocks noChangeShapeType="1"/>
          </p:cNvSpPr>
          <p:nvPr/>
        </p:nvSpPr>
        <p:spPr bwMode="auto">
          <a:xfrm>
            <a:off x="2057400" y="4386263"/>
            <a:ext cx="441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15370" name="Line 27"/>
          <p:cNvSpPr>
            <a:spLocks noChangeShapeType="1"/>
          </p:cNvSpPr>
          <p:nvPr/>
        </p:nvSpPr>
        <p:spPr bwMode="auto">
          <a:xfrm>
            <a:off x="2057400" y="2362200"/>
            <a:ext cx="0" cy="533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15371" name="Line 28"/>
          <p:cNvSpPr>
            <a:spLocks noChangeShapeType="1"/>
          </p:cNvSpPr>
          <p:nvPr/>
        </p:nvSpPr>
        <p:spPr bwMode="auto">
          <a:xfrm>
            <a:off x="9906000" y="2362200"/>
            <a:ext cx="0" cy="533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15372" name="Line 29"/>
          <p:cNvSpPr>
            <a:spLocks noChangeShapeType="1"/>
          </p:cNvSpPr>
          <p:nvPr/>
        </p:nvSpPr>
        <p:spPr bwMode="auto">
          <a:xfrm>
            <a:off x="6477000" y="2362200"/>
            <a:ext cx="3429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15373" name="Line 30"/>
          <p:cNvSpPr>
            <a:spLocks noChangeShapeType="1"/>
          </p:cNvSpPr>
          <p:nvPr/>
        </p:nvSpPr>
        <p:spPr bwMode="auto">
          <a:xfrm>
            <a:off x="1905000" y="2362200"/>
            <a:ext cx="441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15374" name="Line 31"/>
          <p:cNvSpPr>
            <a:spLocks noChangeShapeType="1"/>
          </p:cNvSpPr>
          <p:nvPr/>
        </p:nvSpPr>
        <p:spPr bwMode="auto">
          <a:xfrm>
            <a:off x="2057400" y="2895601"/>
            <a:ext cx="0" cy="1490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15375" name="Line 32"/>
          <p:cNvSpPr>
            <a:spLocks noChangeShapeType="1"/>
          </p:cNvSpPr>
          <p:nvPr/>
        </p:nvSpPr>
        <p:spPr bwMode="auto">
          <a:xfrm>
            <a:off x="9906000" y="2895601"/>
            <a:ext cx="0" cy="1490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15376" name="Line 33"/>
          <p:cNvSpPr>
            <a:spLocks noChangeShapeType="1"/>
          </p:cNvSpPr>
          <p:nvPr/>
        </p:nvSpPr>
        <p:spPr bwMode="auto">
          <a:xfrm>
            <a:off x="6477000" y="4386263"/>
            <a:ext cx="3429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pic>
        <p:nvPicPr>
          <p:cNvPr id="15377" name="Picture 35" descr="80735-177"/>
          <p:cNvPicPr>
            <a:picLocks noChangeAspect="1" noChangeArrowheads="1"/>
          </p:cNvPicPr>
          <p:nvPr/>
        </p:nvPicPr>
        <p:blipFill>
          <a:blip r:embed="rId4">
            <a:extLst>
              <a:ext uri="{28A0092B-C50C-407E-A947-70E740481C1C}">
                <a14:useLocalDpi xmlns:a14="http://schemas.microsoft.com/office/drawing/2010/main" val="0"/>
              </a:ext>
            </a:extLst>
          </a:blip>
          <a:srcRect t="7257"/>
          <a:stretch>
            <a:fillRect/>
          </a:stretch>
        </p:blipFill>
        <p:spPr bwMode="auto">
          <a:xfrm>
            <a:off x="8767764" y="2667000"/>
            <a:ext cx="19002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080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Data Mining @ </a:t>
            </a:r>
            <a:r>
              <a:rPr lang="en-US" i="1" smtClean="0"/>
              <a:t>Port</a:t>
            </a:r>
          </a:p>
        </p:txBody>
      </p:sp>
      <p:sp>
        <p:nvSpPr>
          <p:cNvPr id="16387" name="Rectangle 3"/>
          <p:cNvSpPr>
            <a:spLocks noGrp="1" noChangeArrowheads="1"/>
          </p:cNvSpPr>
          <p:nvPr>
            <p:ph type="body" idx="4294967295"/>
          </p:nvPr>
        </p:nvSpPr>
        <p:spPr>
          <a:xfrm>
            <a:off x="1981200" y="1828801"/>
            <a:ext cx="8229600" cy="4530725"/>
          </a:xfrm>
          <a:prstGeom prst="rect">
            <a:avLst/>
          </a:prstGeom>
        </p:spPr>
        <p:txBody>
          <a:bodyPr/>
          <a:lstStyle/>
          <a:p>
            <a:pPr eaLnBrk="1" hangingPunct="1"/>
            <a:r>
              <a:rPr lang="en-US" smtClean="0"/>
              <a:t>Millions of TEUs / tonnes of cargo</a:t>
            </a:r>
          </a:p>
          <a:p>
            <a:pPr eaLnBrk="1" hangingPunct="1"/>
            <a:r>
              <a:rPr lang="en-US" smtClean="0"/>
              <a:t>Complicated chain of operations processes for handling cargo</a:t>
            </a:r>
          </a:p>
          <a:p>
            <a:pPr eaLnBrk="1" hangingPunct="1"/>
            <a:r>
              <a:rPr lang="en-US" smtClean="0"/>
              <a:t>Useful as a ‘post-mortem’ analysis to identify trends</a:t>
            </a:r>
          </a:p>
          <a:p>
            <a:pPr eaLnBrk="1" hangingPunct="1"/>
            <a:r>
              <a:rPr lang="en-US" smtClean="0"/>
              <a:t>Complements the use of simulation</a:t>
            </a:r>
          </a:p>
        </p:txBody>
      </p:sp>
    </p:spTree>
    <p:extLst>
      <p:ext uri="{BB962C8B-B14F-4D97-AF65-F5344CB8AC3E}">
        <p14:creationId xmlns:p14="http://schemas.microsoft.com/office/powerpoint/2010/main" val="3727963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Enhancing Efficiency</a:t>
            </a:r>
            <a:endParaRPr lang="en-US"/>
          </a:p>
        </p:txBody>
      </p:sp>
      <p:sp>
        <p:nvSpPr>
          <p:cNvPr id="17411" name="Text Box 5"/>
          <p:cNvSpPr txBox="1">
            <a:spLocks noChangeArrowheads="1"/>
          </p:cNvSpPr>
          <p:nvPr/>
        </p:nvSpPr>
        <p:spPr bwMode="auto">
          <a:xfrm>
            <a:off x="7086600" y="2667001"/>
            <a:ext cx="3581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30188">
              <a:tabLst>
                <a:tab pos="230188" algn="l"/>
                <a:tab pos="969963" algn="l"/>
              </a:tabLst>
              <a:defRPr>
                <a:solidFill>
                  <a:schemeClr val="tx1"/>
                </a:solidFill>
                <a:latin typeface="Arial" panose="020B0604020202020204" pitchFamily="34" charset="0"/>
              </a:defRPr>
            </a:lvl1pPr>
            <a:lvl2pPr marL="742950" indent="-285750">
              <a:tabLst>
                <a:tab pos="230188" algn="l"/>
                <a:tab pos="969963" algn="l"/>
              </a:tabLst>
              <a:defRPr>
                <a:solidFill>
                  <a:schemeClr val="tx1"/>
                </a:solidFill>
                <a:latin typeface="Arial" panose="020B0604020202020204" pitchFamily="34" charset="0"/>
              </a:defRPr>
            </a:lvl2pPr>
            <a:lvl3pPr marL="1143000" indent="-228600">
              <a:tabLst>
                <a:tab pos="230188" algn="l"/>
                <a:tab pos="969963" algn="l"/>
              </a:tabLst>
              <a:defRPr>
                <a:solidFill>
                  <a:schemeClr val="tx1"/>
                </a:solidFill>
                <a:latin typeface="Arial" panose="020B0604020202020204" pitchFamily="34" charset="0"/>
              </a:defRPr>
            </a:lvl3pPr>
            <a:lvl4pPr marL="1600200" indent="-228600">
              <a:tabLst>
                <a:tab pos="230188" algn="l"/>
                <a:tab pos="969963" algn="l"/>
              </a:tabLst>
              <a:defRPr>
                <a:solidFill>
                  <a:schemeClr val="tx1"/>
                </a:solidFill>
                <a:latin typeface="Arial" panose="020B0604020202020204" pitchFamily="34" charset="0"/>
              </a:defRPr>
            </a:lvl4pPr>
            <a:lvl5pPr marL="2057400" indent="-228600">
              <a:tabLst>
                <a:tab pos="230188" algn="l"/>
                <a:tab pos="9699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sz="1400">
                <a:latin typeface="Tahoma" panose="020B0604030504040204" pitchFamily="34" charset="0"/>
              </a:rPr>
              <a:t>Comprehensive historical data analysis 	of current marine traffic activities within 	port waters</a:t>
            </a:r>
          </a:p>
          <a:p>
            <a:pPr eaLnBrk="1" hangingPunct="1">
              <a:spcBef>
                <a:spcPct val="50000"/>
              </a:spcBef>
              <a:buFont typeface="Wingdings" panose="05000000000000000000" pitchFamily="2" charset="2"/>
              <a:buChar char="§"/>
            </a:pPr>
            <a:r>
              <a:rPr lang="en-US" sz="1400">
                <a:latin typeface="Tahoma" panose="020B0604030504040204" pitchFamily="34" charset="0"/>
              </a:rPr>
              <a:t>Forecast arrivals and dwell time of 	vessels calling in future</a:t>
            </a:r>
          </a:p>
          <a:p>
            <a:pPr eaLnBrk="1" hangingPunct="1">
              <a:spcBef>
                <a:spcPct val="50000"/>
              </a:spcBef>
              <a:buFont typeface="Wingdings" panose="05000000000000000000" pitchFamily="2" charset="2"/>
              <a:buChar char="§"/>
            </a:pPr>
            <a:r>
              <a:rPr lang="en-US" sz="1400">
                <a:latin typeface="Tahoma" panose="020B0604030504040204" pitchFamily="34" charset="0"/>
              </a:rPr>
              <a:t>Detailed realistic simulation model 	of vessel navigations and operations 	in port waterways</a:t>
            </a:r>
          </a:p>
          <a:p>
            <a:pPr eaLnBrk="1" hangingPunct="1">
              <a:spcBef>
                <a:spcPct val="50000"/>
              </a:spcBef>
              <a:buFont typeface="Wingdings" panose="05000000000000000000" pitchFamily="2" charset="2"/>
              <a:buChar char="§"/>
            </a:pPr>
            <a:r>
              <a:rPr lang="en-US" sz="1400">
                <a:latin typeface="Tahoma" panose="020B0604030504040204" pitchFamily="34" charset="0"/>
              </a:rPr>
              <a:t>Assess traffic situation – capacity 	analysis</a:t>
            </a:r>
          </a:p>
          <a:p>
            <a:pPr eaLnBrk="1" hangingPunct="1">
              <a:spcBef>
                <a:spcPct val="50000"/>
              </a:spcBef>
              <a:buFont typeface="Wingdings" panose="05000000000000000000" pitchFamily="2" charset="2"/>
              <a:buChar char="§"/>
            </a:pPr>
            <a:r>
              <a:rPr lang="en-US" sz="1400">
                <a:latin typeface="Tahoma" panose="020B0604030504040204" pitchFamily="34" charset="0"/>
              </a:rPr>
              <a:t>Assess traffic situation – risk 	assessment	</a:t>
            </a:r>
          </a:p>
        </p:txBody>
      </p:sp>
      <p:grpSp>
        <p:nvGrpSpPr>
          <p:cNvPr id="17412" name="Group 6"/>
          <p:cNvGrpSpPr>
            <a:grpSpLocks/>
          </p:cNvGrpSpPr>
          <p:nvPr/>
        </p:nvGrpSpPr>
        <p:grpSpPr bwMode="auto">
          <a:xfrm>
            <a:off x="7010400" y="2438400"/>
            <a:ext cx="3429000" cy="3733800"/>
            <a:chOff x="3360" y="1344"/>
            <a:chExt cx="2160" cy="2352"/>
          </a:xfrm>
        </p:grpSpPr>
        <p:sp>
          <p:nvSpPr>
            <p:cNvPr id="17415" name="Rectangle 7"/>
            <p:cNvSpPr>
              <a:spLocks noChangeArrowheads="1"/>
            </p:cNvSpPr>
            <p:nvPr/>
          </p:nvSpPr>
          <p:spPr bwMode="auto">
            <a:xfrm>
              <a:off x="3360" y="1344"/>
              <a:ext cx="48" cy="2352"/>
            </a:xfrm>
            <a:prstGeom prst="rect">
              <a:avLst/>
            </a:prstGeom>
            <a:gradFill rotWithShape="0">
              <a:gsLst>
                <a:gs pos="0">
                  <a:srgbClr val="C0C0C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17416" name="Rectangle 8"/>
            <p:cNvSpPr>
              <a:spLocks noChangeArrowheads="1"/>
            </p:cNvSpPr>
            <p:nvPr/>
          </p:nvSpPr>
          <p:spPr bwMode="auto">
            <a:xfrm>
              <a:off x="3360" y="1344"/>
              <a:ext cx="2160" cy="48"/>
            </a:xfrm>
            <a:prstGeom prst="rect">
              <a:avLst/>
            </a:prstGeom>
            <a:gradFill rotWithShape="0">
              <a:gsLst>
                <a:gs pos="0">
                  <a:srgbClr val="C0C0C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grpSp>
      <p:sp>
        <p:nvSpPr>
          <p:cNvPr id="17413" name="Text Box 10"/>
          <p:cNvSpPr txBox="1">
            <a:spLocks noChangeArrowheads="1"/>
          </p:cNvSpPr>
          <p:nvPr/>
        </p:nvSpPr>
        <p:spPr bwMode="auto">
          <a:xfrm>
            <a:off x="1828800" y="1736726"/>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2000">
                <a:latin typeface="Impact" panose="020B0806030902050204" pitchFamily="34" charset="0"/>
              </a:rPr>
              <a:t>Simulator for Traffic &amp; Risk Assessment of Waters and Anchorages</a:t>
            </a:r>
          </a:p>
        </p:txBody>
      </p:sp>
      <p:pic>
        <p:nvPicPr>
          <p:cNvPr id="46092" name="Picture 12" descr="a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2438400"/>
            <a:ext cx="5105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722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3000"/>
                                  </p:stCondLst>
                                  <p:childTnLst>
                                    <p:set>
                                      <p:cBhvr>
                                        <p:cTn id="6" dur="1" fill="hold">
                                          <p:stCondLst>
                                            <p:cond delay="0"/>
                                          </p:stCondLst>
                                        </p:cTn>
                                        <p:tgtEl>
                                          <p:spTgt spid="46092"/>
                                        </p:tgtEl>
                                        <p:attrNameLst>
                                          <p:attrName>style.visibility</p:attrName>
                                        </p:attrNameLst>
                                      </p:cBhvr>
                                      <p:to>
                                        <p:strVal val="visible"/>
                                      </p:to>
                                    </p:set>
                                    <p:animEffect transition="in" filter="blinds(vertical)">
                                      <p:cBhvr>
                                        <p:cTn id="7" dur="500"/>
                                        <p:tgtEl>
                                          <p:spTgt spid="46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Enhancing Efficiency</a:t>
            </a:r>
            <a:endParaRPr lang="en-US"/>
          </a:p>
        </p:txBody>
      </p:sp>
      <p:sp>
        <p:nvSpPr>
          <p:cNvPr id="18435" name="Text Box 11"/>
          <p:cNvSpPr txBox="1">
            <a:spLocks noChangeArrowheads="1"/>
          </p:cNvSpPr>
          <p:nvPr/>
        </p:nvSpPr>
        <p:spPr bwMode="auto">
          <a:xfrm>
            <a:off x="7086600" y="2667001"/>
            <a:ext cx="35052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30188">
              <a:tabLst>
                <a:tab pos="230188" algn="l"/>
                <a:tab pos="969963" algn="l"/>
              </a:tabLst>
              <a:defRPr>
                <a:solidFill>
                  <a:schemeClr val="tx1"/>
                </a:solidFill>
                <a:latin typeface="Arial" panose="020B0604020202020204" pitchFamily="34" charset="0"/>
              </a:defRPr>
            </a:lvl1pPr>
            <a:lvl2pPr marL="742950" indent="-285750">
              <a:tabLst>
                <a:tab pos="230188" algn="l"/>
                <a:tab pos="969963" algn="l"/>
              </a:tabLst>
              <a:defRPr>
                <a:solidFill>
                  <a:schemeClr val="tx1"/>
                </a:solidFill>
                <a:latin typeface="Arial" panose="020B0604020202020204" pitchFamily="34" charset="0"/>
              </a:defRPr>
            </a:lvl2pPr>
            <a:lvl3pPr marL="1143000" indent="-228600">
              <a:tabLst>
                <a:tab pos="230188" algn="l"/>
                <a:tab pos="969963" algn="l"/>
              </a:tabLst>
              <a:defRPr>
                <a:solidFill>
                  <a:schemeClr val="tx1"/>
                </a:solidFill>
                <a:latin typeface="Arial" panose="020B0604020202020204" pitchFamily="34" charset="0"/>
              </a:defRPr>
            </a:lvl3pPr>
            <a:lvl4pPr marL="1600200" indent="-228600">
              <a:tabLst>
                <a:tab pos="230188" algn="l"/>
                <a:tab pos="969963" algn="l"/>
              </a:tabLst>
              <a:defRPr>
                <a:solidFill>
                  <a:schemeClr val="tx1"/>
                </a:solidFill>
                <a:latin typeface="Arial" panose="020B0604020202020204" pitchFamily="34" charset="0"/>
              </a:defRPr>
            </a:lvl4pPr>
            <a:lvl5pPr marL="2057400" indent="-228600">
              <a:tabLst>
                <a:tab pos="230188" algn="l"/>
                <a:tab pos="9699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sz="1400">
                <a:latin typeface="Tahoma" panose="020B0604030504040204" pitchFamily="34" charset="0"/>
              </a:rPr>
              <a:t>Terminal Layout and Setup</a:t>
            </a:r>
          </a:p>
          <a:p>
            <a:pPr eaLnBrk="1" hangingPunct="1">
              <a:spcBef>
                <a:spcPct val="50000"/>
              </a:spcBef>
              <a:buFont typeface="Wingdings" panose="05000000000000000000" pitchFamily="2" charset="2"/>
              <a:buChar char="§"/>
            </a:pPr>
            <a:r>
              <a:rPr lang="en-US" sz="1400">
                <a:latin typeface="Tahoma" panose="020B0604030504040204" pitchFamily="34" charset="0"/>
              </a:rPr>
              <a:t>Determine Required Storage Space</a:t>
            </a:r>
          </a:p>
          <a:p>
            <a:pPr eaLnBrk="1" hangingPunct="1">
              <a:spcBef>
                <a:spcPct val="50000"/>
              </a:spcBef>
              <a:buFont typeface="Wingdings" panose="05000000000000000000" pitchFamily="2" charset="2"/>
              <a:buChar char="§"/>
            </a:pPr>
            <a:r>
              <a:rPr lang="en-US" sz="1400">
                <a:latin typeface="Tahoma" panose="020B0604030504040204" pitchFamily="34" charset="0"/>
              </a:rPr>
              <a:t>Capacity Estimation</a:t>
            </a:r>
          </a:p>
          <a:p>
            <a:pPr eaLnBrk="1" hangingPunct="1">
              <a:spcBef>
                <a:spcPct val="50000"/>
              </a:spcBef>
              <a:buFont typeface="Wingdings" panose="05000000000000000000" pitchFamily="2" charset="2"/>
              <a:buChar char="§"/>
            </a:pPr>
            <a:r>
              <a:rPr lang="en-US" sz="1400">
                <a:latin typeface="Tahoma" panose="020B0604030504040204" pitchFamily="34" charset="0"/>
              </a:rPr>
              <a:t>Resource Requirement Estimation</a:t>
            </a:r>
          </a:p>
          <a:p>
            <a:pPr eaLnBrk="1" hangingPunct="1">
              <a:spcBef>
                <a:spcPct val="50000"/>
              </a:spcBef>
              <a:buFont typeface="Wingdings" panose="05000000000000000000" pitchFamily="2" charset="2"/>
              <a:buChar char="§"/>
            </a:pPr>
            <a:r>
              <a:rPr lang="en-US" sz="1400">
                <a:latin typeface="Tahoma" panose="020B0604030504040204" pitchFamily="34" charset="0"/>
              </a:rPr>
              <a:t>Achievable Performance Estimation</a:t>
            </a:r>
          </a:p>
          <a:p>
            <a:pPr eaLnBrk="1" hangingPunct="1">
              <a:spcBef>
                <a:spcPct val="50000"/>
              </a:spcBef>
              <a:buFont typeface="Wingdings" panose="05000000000000000000" pitchFamily="2" charset="2"/>
              <a:buChar char="§"/>
            </a:pPr>
            <a:r>
              <a:rPr lang="en-US" sz="1400">
                <a:latin typeface="Tahoma" panose="020B0604030504040204" pitchFamily="34" charset="0"/>
              </a:rPr>
              <a:t>Multi Operator Model</a:t>
            </a:r>
          </a:p>
          <a:p>
            <a:pPr eaLnBrk="1" hangingPunct="1">
              <a:spcBef>
                <a:spcPct val="50000"/>
              </a:spcBef>
              <a:buFont typeface="Wingdings" panose="05000000000000000000" pitchFamily="2" charset="2"/>
              <a:buChar char="§"/>
            </a:pPr>
            <a:r>
              <a:rPr lang="en-US" sz="1400">
                <a:latin typeface="Tahoma" panose="020B0604030504040204" pitchFamily="34" charset="0"/>
              </a:rPr>
              <a:t>Efficient Servicing of Mega Vessels</a:t>
            </a:r>
          </a:p>
          <a:p>
            <a:pPr eaLnBrk="1" hangingPunct="1">
              <a:spcBef>
                <a:spcPct val="50000"/>
              </a:spcBef>
              <a:buFont typeface="Wingdings" panose="05000000000000000000" pitchFamily="2" charset="2"/>
              <a:buChar char="§"/>
            </a:pPr>
            <a:r>
              <a:rPr lang="en-US" sz="1400">
                <a:latin typeface="Tahoma" panose="020B0604030504040204" pitchFamily="34" charset="0"/>
              </a:rPr>
              <a:t>Evaluate New Container Handling 	Technologies</a:t>
            </a:r>
          </a:p>
          <a:p>
            <a:pPr eaLnBrk="1" hangingPunct="1">
              <a:spcBef>
                <a:spcPct val="50000"/>
              </a:spcBef>
              <a:buFont typeface="Wingdings" panose="05000000000000000000" pitchFamily="2" charset="2"/>
              <a:buChar char="§"/>
            </a:pPr>
            <a:r>
              <a:rPr lang="en-US" sz="1400">
                <a:latin typeface="Tahoma" panose="020B0604030504040204" pitchFamily="34" charset="0"/>
              </a:rPr>
              <a:t>Assessment of feasibility and utility of 	new envisioned concept</a:t>
            </a:r>
          </a:p>
        </p:txBody>
      </p:sp>
      <p:grpSp>
        <p:nvGrpSpPr>
          <p:cNvPr id="18436" name="Group 12"/>
          <p:cNvGrpSpPr>
            <a:grpSpLocks/>
          </p:cNvGrpSpPr>
          <p:nvPr/>
        </p:nvGrpSpPr>
        <p:grpSpPr bwMode="auto">
          <a:xfrm>
            <a:off x="7010400" y="2438400"/>
            <a:ext cx="3429000" cy="3733800"/>
            <a:chOff x="3360" y="1344"/>
            <a:chExt cx="2160" cy="2352"/>
          </a:xfrm>
        </p:grpSpPr>
        <p:sp>
          <p:nvSpPr>
            <p:cNvPr id="18439" name="Rectangle 13"/>
            <p:cNvSpPr>
              <a:spLocks noChangeArrowheads="1"/>
            </p:cNvSpPr>
            <p:nvPr/>
          </p:nvSpPr>
          <p:spPr bwMode="auto">
            <a:xfrm>
              <a:off x="3360" y="1344"/>
              <a:ext cx="48" cy="2352"/>
            </a:xfrm>
            <a:prstGeom prst="rect">
              <a:avLst/>
            </a:prstGeom>
            <a:gradFill rotWithShape="0">
              <a:gsLst>
                <a:gs pos="0">
                  <a:srgbClr val="C0C0C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18440" name="Rectangle 14"/>
            <p:cNvSpPr>
              <a:spLocks noChangeArrowheads="1"/>
            </p:cNvSpPr>
            <p:nvPr/>
          </p:nvSpPr>
          <p:spPr bwMode="auto">
            <a:xfrm>
              <a:off x="3360" y="1344"/>
              <a:ext cx="2160" cy="48"/>
            </a:xfrm>
            <a:prstGeom prst="rect">
              <a:avLst/>
            </a:prstGeom>
            <a:gradFill rotWithShape="0">
              <a:gsLst>
                <a:gs pos="0">
                  <a:srgbClr val="C0C0C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grpSp>
      <p:sp>
        <p:nvSpPr>
          <p:cNvPr id="18437" name="Text Box 17"/>
          <p:cNvSpPr txBox="1">
            <a:spLocks noChangeArrowheads="1"/>
          </p:cNvSpPr>
          <p:nvPr/>
        </p:nvSpPr>
        <p:spPr bwMode="auto">
          <a:xfrm>
            <a:off x="1828800" y="1736726"/>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2000">
                <a:latin typeface="Impact" panose="020B0806030902050204" pitchFamily="34" charset="0"/>
              </a:rPr>
              <a:t>Design and Capacity Planning for a New Port</a:t>
            </a:r>
          </a:p>
        </p:txBody>
      </p:sp>
      <p:pic>
        <p:nvPicPr>
          <p:cNvPr id="16403" name="Picture 19">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t="8514" r="2098" b="10599"/>
          <a:stretch>
            <a:fillRect/>
          </a:stretch>
        </p:blipFill>
        <p:spPr bwMode="auto">
          <a:xfrm>
            <a:off x="1752600" y="2438400"/>
            <a:ext cx="50292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143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3000"/>
                                  </p:stCondLst>
                                  <p:childTnLst>
                                    <p:set>
                                      <p:cBhvr>
                                        <p:cTn id="6" dur="1" fill="hold">
                                          <p:stCondLst>
                                            <p:cond delay="0"/>
                                          </p:stCondLst>
                                        </p:cTn>
                                        <p:tgtEl>
                                          <p:spTgt spid="16403"/>
                                        </p:tgtEl>
                                        <p:attrNameLst>
                                          <p:attrName>style.visibility</p:attrName>
                                        </p:attrNameLst>
                                      </p:cBhvr>
                                      <p:to>
                                        <p:strVal val="visible"/>
                                      </p:to>
                                    </p:set>
                                    <p:animEffect transition="in" filter="blinds(vertical)">
                                      <p:cBhvr>
                                        <p:cTn id="7" dur="500"/>
                                        <p:tgtEl>
                                          <p:spTgt spid="1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Enhancing Efficiency</a:t>
            </a:r>
            <a:endParaRPr lang="en-US"/>
          </a:p>
        </p:txBody>
      </p:sp>
      <p:sp>
        <p:nvSpPr>
          <p:cNvPr id="19459" name="Text Box 10"/>
          <p:cNvSpPr txBox="1">
            <a:spLocks noChangeArrowheads="1"/>
          </p:cNvSpPr>
          <p:nvPr/>
        </p:nvSpPr>
        <p:spPr bwMode="auto">
          <a:xfrm>
            <a:off x="4648200" y="1736726"/>
            <a:ext cx="541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2000">
                <a:latin typeface="Impact" panose="020B0806030902050204" pitchFamily="34" charset="0"/>
              </a:rPr>
              <a:t>Capacity Study and Operations Analysis</a:t>
            </a:r>
          </a:p>
        </p:txBody>
      </p:sp>
      <p:pic>
        <p:nvPicPr>
          <p:cNvPr id="48139" name="Picture 11">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l="16667" t="5206" r="4167" b="11497"/>
          <a:stretch>
            <a:fillRect/>
          </a:stretch>
        </p:blipFill>
        <p:spPr bwMode="auto">
          <a:xfrm>
            <a:off x="2057400" y="2438400"/>
            <a:ext cx="45720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14"/>
          <p:cNvSpPr txBox="1">
            <a:spLocks noChangeArrowheads="1"/>
          </p:cNvSpPr>
          <p:nvPr/>
        </p:nvSpPr>
        <p:spPr bwMode="auto">
          <a:xfrm>
            <a:off x="7086600" y="2667000"/>
            <a:ext cx="35052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230188">
              <a:tabLst>
                <a:tab pos="230188" algn="l"/>
                <a:tab pos="969963" algn="l"/>
              </a:tabLst>
              <a:defRPr>
                <a:solidFill>
                  <a:schemeClr val="tx1"/>
                </a:solidFill>
                <a:latin typeface="Arial" panose="020B0604020202020204" pitchFamily="34" charset="0"/>
              </a:defRPr>
            </a:lvl1pPr>
            <a:lvl2pPr marL="742950" indent="-285750">
              <a:tabLst>
                <a:tab pos="230188" algn="l"/>
                <a:tab pos="969963" algn="l"/>
              </a:tabLst>
              <a:defRPr>
                <a:solidFill>
                  <a:schemeClr val="tx1"/>
                </a:solidFill>
                <a:latin typeface="Arial" panose="020B0604020202020204" pitchFamily="34" charset="0"/>
              </a:defRPr>
            </a:lvl2pPr>
            <a:lvl3pPr marL="1143000" indent="-228600">
              <a:tabLst>
                <a:tab pos="230188" algn="l"/>
                <a:tab pos="969963" algn="l"/>
              </a:tabLst>
              <a:defRPr>
                <a:solidFill>
                  <a:schemeClr val="tx1"/>
                </a:solidFill>
                <a:latin typeface="Arial" panose="020B0604020202020204" pitchFamily="34" charset="0"/>
              </a:defRPr>
            </a:lvl3pPr>
            <a:lvl4pPr marL="1600200" indent="-228600">
              <a:tabLst>
                <a:tab pos="230188" algn="l"/>
                <a:tab pos="969963" algn="l"/>
              </a:tabLst>
              <a:defRPr>
                <a:solidFill>
                  <a:schemeClr val="tx1"/>
                </a:solidFill>
                <a:latin typeface="Arial" panose="020B0604020202020204" pitchFamily="34" charset="0"/>
              </a:defRPr>
            </a:lvl4pPr>
            <a:lvl5pPr marL="2057400" indent="-228600">
              <a:tabLst>
                <a:tab pos="230188" algn="l"/>
                <a:tab pos="9699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sz="1400">
                <a:latin typeface="Tahoma" panose="020B0604030504040204" pitchFamily="34" charset="0"/>
              </a:rPr>
              <a:t>Terminal Capacity Estimation</a:t>
            </a:r>
          </a:p>
          <a:p>
            <a:pPr eaLnBrk="1" hangingPunct="1">
              <a:spcBef>
                <a:spcPct val="50000"/>
              </a:spcBef>
              <a:buFont typeface="Wingdings" panose="05000000000000000000" pitchFamily="2" charset="2"/>
              <a:buChar char="§"/>
            </a:pPr>
            <a:r>
              <a:rPr lang="en-US" sz="1400">
                <a:latin typeface="Tahoma" panose="020B0604030504040204" pitchFamily="34" charset="0"/>
              </a:rPr>
              <a:t>Performance Evaluation</a:t>
            </a:r>
          </a:p>
          <a:p>
            <a:pPr eaLnBrk="1" hangingPunct="1">
              <a:spcBef>
                <a:spcPct val="50000"/>
              </a:spcBef>
              <a:buFont typeface="Wingdings" panose="05000000000000000000" pitchFamily="2" charset="2"/>
              <a:buChar char="§"/>
            </a:pPr>
            <a:r>
              <a:rPr lang="en-US" sz="1400">
                <a:latin typeface="Tahoma" panose="020B0604030504040204" pitchFamily="34" charset="0"/>
              </a:rPr>
              <a:t>Bottleneck Detection</a:t>
            </a:r>
          </a:p>
          <a:p>
            <a:pPr eaLnBrk="1" hangingPunct="1">
              <a:spcBef>
                <a:spcPct val="50000"/>
              </a:spcBef>
              <a:buFont typeface="Wingdings" panose="05000000000000000000" pitchFamily="2" charset="2"/>
              <a:buChar char="§"/>
            </a:pPr>
            <a:r>
              <a:rPr lang="en-US" sz="1400">
                <a:latin typeface="Tahoma" panose="020B0604030504040204" pitchFamily="34" charset="0"/>
              </a:rPr>
              <a:t>Implications to Operations for 	Achieving Higher Capacity</a:t>
            </a:r>
          </a:p>
          <a:p>
            <a:pPr eaLnBrk="1" hangingPunct="1">
              <a:spcBef>
                <a:spcPct val="50000"/>
              </a:spcBef>
              <a:buFont typeface="Wingdings" panose="05000000000000000000" pitchFamily="2" charset="2"/>
              <a:buChar char="§"/>
            </a:pPr>
            <a:r>
              <a:rPr lang="en-US" sz="1400">
                <a:latin typeface="Tahoma" panose="020B0604030504040204" pitchFamily="34" charset="0"/>
              </a:rPr>
              <a:t>Recommendations for Increasing    	Capacity &amp; Operational Efficiency</a:t>
            </a:r>
          </a:p>
          <a:p>
            <a:pPr eaLnBrk="1" hangingPunct="1">
              <a:spcBef>
                <a:spcPct val="50000"/>
              </a:spcBef>
              <a:buFont typeface="Wingdings" panose="05000000000000000000" pitchFamily="2" charset="2"/>
              <a:buChar char="§"/>
            </a:pPr>
            <a:r>
              <a:rPr lang="en-US" sz="1400">
                <a:latin typeface="Tahoma" panose="020B0604030504040204" pitchFamily="34" charset="0"/>
              </a:rPr>
              <a:t>Guidelines for handling forecasted 	vessel and container volume</a:t>
            </a:r>
          </a:p>
          <a:p>
            <a:pPr eaLnBrk="1" hangingPunct="1">
              <a:spcBef>
                <a:spcPct val="50000"/>
              </a:spcBef>
              <a:buFont typeface="Wingdings" panose="05000000000000000000" pitchFamily="2" charset="2"/>
              <a:buChar char="§"/>
            </a:pPr>
            <a:r>
              <a:rPr lang="en-US" sz="1400">
                <a:latin typeface="Tahoma" panose="020B0604030504040204" pitchFamily="34" charset="0"/>
              </a:rPr>
              <a:t>Terminal Capacity Estimation with 	Expansion</a:t>
            </a:r>
          </a:p>
          <a:p>
            <a:pPr eaLnBrk="1" hangingPunct="1">
              <a:spcBef>
                <a:spcPct val="50000"/>
              </a:spcBef>
              <a:buFont typeface="Wingdings" panose="05000000000000000000" pitchFamily="2" charset="2"/>
              <a:buChar char="§"/>
            </a:pPr>
            <a:r>
              <a:rPr lang="en-US" sz="1400">
                <a:latin typeface="Tahoma" panose="020B0604030504040204" pitchFamily="34" charset="0"/>
              </a:rPr>
              <a:t>Resource Requirement Estimation</a:t>
            </a:r>
          </a:p>
          <a:p>
            <a:pPr eaLnBrk="1" hangingPunct="1">
              <a:spcBef>
                <a:spcPct val="50000"/>
              </a:spcBef>
              <a:buFont typeface="Wingdings" panose="05000000000000000000" pitchFamily="2" charset="2"/>
              <a:buChar char="§"/>
            </a:pPr>
            <a:endParaRPr lang="en-US" sz="1400">
              <a:latin typeface="Tahoma" panose="020B0604030504040204" pitchFamily="34" charset="0"/>
            </a:endParaRPr>
          </a:p>
        </p:txBody>
      </p:sp>
      <p:grpSp>
        <p:nvGrpSpPr>
          <p:cNvPr id="19462" name="Group 15"/>
          <p:cNvGrpSpPr>
            <a:grpSpLocks/>
          </p:cNvGrpSpPr>
          <p:nvPr/>
        </p:nvGrpSpPr>
        <p:grpSpPr bwMode="auto">
          <a:xfrm>
            <a:off x="7010400" y="2438400"/>
            <a:ext cx="3429000" cy="3733800"/>
            <a:chOff x="3360" y="1344"/>
            <a:chExt cx="2160" cy="2352"/>
          </a:xfrm>
        </p:grpSpPr>
        <p:sp>
          <p:nvSpPr>
            <p:cNvPr id="19463" name="Rectangle 16"/>
            <p:cNvSpPr>
              <a:spLocks noChangeArrowheads="1"/>
            </p:cNvSpPr>
            <p:nvPr/>
          </p:nvSpPr>
          <p:spPr bwMode="auto">
            <a:xfrm>
              <a:off x="3360" y="1344"/>
              <a:ext cx="48" cy="2352"/>
            </a:xfrm>
            <a:prstGeom prst="rect">
              <a:avLst/>
            </a:prstGeom>
            <a:gradFill rotWithShape="0">
              <a:gsLst>
                <a:gs pos="0">
                  <a:srgbClr val="C0C0C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19464" name="Rectangle 17"/>
            <p:cNvSpPr>
              <a:spLocks noChangeArrowheads="1"/>
            </p:cNvSpPr>
            <p:nvPr/>
          </p:nvSpPr>
          <p:spPr bwMode="auto">
            <a:xfrm>
              <a:off x="3360" y="1344"/>
              <a:ext cx="2160" cy="48"/>
            </a:xfrm>
            <a:prstGeom prst="rect">
              <a:avLst/>
            </a:prstGeom>
            <a:gradFill rotWithShape="0">
              <a:gsLst>
                <a:gs pos="0">
                  <a:srgbClr val="C0C0C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grpSp>
    </p:spTree>
    <p:extLst>
      <p:ext uri="{BB962C8B-B14F-4D97-AF65-F5344CB8AC3E}">
        <p14:creationId xmlns:p14="http://schemas.microsoft.com/office/powerpoint/2010/main" val="4042439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3000"/>
                                  </p:stCondLst>
                                  <p:childTnLst>
                                    <p:set>
                                      <p:cBhvr>
                                        <p:cTn id="6" dur="1" fill="hold">
                                          <p:stCondLst>
                                            <p:cond delay="0"/>
                                          </p:stCondLst>
                                        </p:cTn>
                                        <p:tgtEl>
                                          <p:spTgt spid="48139"/>
                                        </p:tgtEl>
                                        <p:attrNameLst>
                                          <p:attrName>style.visibility</p:attrName>
                                        </p:attrNameLst>
                                      </p:cBhvr>
                                      <p:to>
                                        <p:strVal val="visible"/>
                                      </p:to>
                                    </p:set>
                                    <p:animEffect transition="in" filter="blinds(vertical)">
                                      <p:cBhvr>
                                        <p:cTn id="7" dur="500"/>
                                        <p:tgtEl>
                                          <p:spTgt spid="48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Enhancing Efficiency</a:t>
            </a:r>
            <a:endParaRPr lang="en-US"/>
          </a:p>
        </p:txBody>
      </p:sp>
      <p:sp>
        <p:nvSpPr>
          <p:cNvPr id="20483" name="Text Box 5"/>
          <p:cNvSpPr txBox="1">
            <a:spLocks noChangeArrowheads="1"/>
          </p:cNvSpPr>
          <p:nvPr/>
        </p:nvSpPr>
        <p:spPr bwMode="auto">
          <a:xfrm>
            <a:off x="7086600" y="2667000"/>
            <a:ext cx="3505200"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30188">
              <a:tabLst>
                <a:tab pos="230188" algn="l"/>
                <a:tab pos="969963" algn="l"/>
              </a:tabLst>
              <a:defRPr>
                <a:solidFill>
                  <a:schemeClr val="tx1"/>
                </a:solidFill>
                <a:latin typeface="Arial" panose="020B0604020202020204" pitchFamily="34" charset="0"/>
              </a:defRPr>
            </a:lvl1pPr>
            <a:lvl2pPr marL="742950" indent="-285750">
              <a:tabLst>
                <a:tab pos="230188" algn="l"/>
                <a:tab pos="969963" algn="l"/>
              </a:tabLst>
              <a:defRPr>
                <a:solidFill>
                  <a:schemeClr val="tx1"/>
                </a:solidFill>
                <a:latin typeface="Arial" panose="020B0604020202020204" pitchFamily="34" charset="0"/>
              </a:defRPr>
            </a:lvl2pPr>
            <a:lvl3pPr marL="1143000" indent="-228600">
              <a:tabLst>
                <a:tab pos="230188" algn="l"/>
                <a:tab pos="969963" algn="l"/>
              </a:tabLst>
              <a:defRPr>
                <a:solidFill>
                  <a:schemeClr val="tx1"/>
                </a:solidFill>
                <a:latin typeface="Arial" panose="020B0604020202020204" pitchFamily="34" charset="0"/>
              </a:defRPr>
            </a:lvl3pPr>
            <a:lvl4pPr marL="1600200" indent="-228600">
              <a:tabLst>
                <a:tab pos="230188" algn="l"/>
                <a:tab pos="969963" algn="l"/>
              </a:tabLst>
              <a:defRPr>
                <a:solidFill>
                  <a:schemeClr val="tx1"/>
                </a:solidFill>
                <a:latin typeface="Arial" panose="020B0604020202020204" pitchFamily="34" charset="0"/>
              </a:defRPr>
            </a:lvl4pPr>
            <a:lvl5pPr marL="2057400" indent="-228600">
              <a:tabLst>
                <a:tab pos="230188" algn="l"/>
                <a:tab pos="9699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sz="1400">
                <a:latin typeface="Tahoma" panose="020B0604030504040204" pitchFamily="34" charset="0"/>
              </a:rPr>
              <a:t>Historical Gate and Trucking 	Performance Assessment</a:t>
            </a:r>
          </a:p>
          <a:p>
            <a:pPr eaLnBrk="1" hangingPunct="1">
              <a:spcBef>
                <a:spcPct val="50000"/>
              </a:spcBef>
              <a:buFont typeface="Wingdings" panose="05000000000000000000" pitchFamily="2" charset="2"/>
              <a:buChar char="§"/>
            </a:pPr>
            <a:r>
              <a:rPr lang="en-US" sz="1400">
                <a:latin typeface="Tahoma" panose="020B0604030504040204" pitchFamily="34" charset="0"/>
              </a:rPr>
              <a:t>Gate Capacity Estimation</a:t>
            </a:r>
          </a:p>
          <a:p>
            <a:pPr eaLnBrk="1" hangingPunct="1">
              <a:spcBef>
                <a:spcPct val="50000"/>
              </a:spcBef>
              <a:buFont typeface="Wingdings" panose="05000000000000000000" pitchFamily="2" charset="2"/>
              <a:buChar char="§"/>
            </a:pPr>
            <a:r>
              <a:rPr lang="en-US" sz="1400">
                <a:latin typeface="Tahoma" panose="020B0604030504040204" pitchFamily="34" charset="0"/>
              </a:rPr>
              <a:t>Gate Performance Statistics</a:t>
            </a:r>
          </a:p>
          <a:p>
            <a:pPr eaLnBrk="1" hangingPunct="1">
              <a:spcBef>
                <a:spcPct val="50000"/>
              </a:spcBef>
              <a:buFont typeface="Wingdings" panose="05000000000000000000" pitchFamily="2" charset="2"/>
              <a:buChar char="§"/>
            </a:pPr>
            <a:r>
              <a:rPr lang="en-US" sz="1400">
                <a:latin typeface="Tahoma" panose="020B0604030504040204" pitchFamily="34" charset="0"/>
              </a:rPr>
              <a:t>Queuing Analysis and Sizing</a:t>
            </a:r>
          </a:p>
          <a:p>
            <a:pPr eaLnBrk="1" hangingPunct="1">
              <a:spcBef>
                <a:spcPct val="50000"/>
              </a:spcBef>
              <a:buFont typeface="Wingdings" panose="05000000000000000000" pitchFamily="2" charset="2"/>
              <a:buChar char="§"/>
            </a:pPr>
            <a:r>
              <a:rPr lang="en-US" sz="1400">
                <a:latin typeface="Tahoma" panose="020B0604030504040204" pitchFamily="34" charset="0"/>
              </a:rPr>
              <a:t>Staffing</a:t>
            </a:r>
          </a:p>
          <a:p>
            <a:pPr eaLnBrk="1" hangingPunct="1">
              <a:spcBef>
                <a:spcPct val="50000"/>
              </a:spcBef>
              <a:buFont typeface="Wingdings" panose="05000000000000000000" pitchFamily="2" charset="2"/>
              <a:buChar char="§"/>
            </a:pPr>
            <a:r>
              <a:rPr lang="en-US" sz="1400">
                <a:latin typeface="Tahoma" panose="020B0604030504040204" pitchFamily="34" charset="0"/>
              </a:rPr>
              <a:t>Evaluation of New Gate Layouts 	and Configurations</a:t>
            </a:r>
          </a:p>
          <a:p>
            <a:pPr eaLnBrk="1" hangingPunct="1">
              <a:spcBef>
                <a:spcPct val="50000"/>
              </a:spcBef>
              <a:buFont typeface="Wingdings" panose="05000000000000000000" pitchFamily="2" charset="2"/>
              <a:buChar char="§"/>
            </a:pPr>
            <a:r>
              <a:rPr lang="en-US" sz="1400">
                <a:latin typeface="Tahoma" panose="020B0604030504040204" pitchFamily="34" charset="0"/>
              </a:rPr>
              <a:t>Suggest Requirements of Gate to 	Handle Target Volume</a:t>
            </a:r>
          </a:p>
          <a:p>
            <a:pPr eaLnBrk="1" hangingPunct="1">
              <a:spcBef>
                <a:spcPct val="50000"/>
              </a:spcBef>
              <a:buFont typeface="Wingdings" panose="05000000000000000000" pitchFamily="2" charset="2"/>
              <a:buNone/>
            </a:pPr>
            <a:endParaRPr lang="en-US">
              <a:latin typeface="Times New Roman" panose="02020603050405020304" pitchFamily="18" charset="0"/>
            </a:endParaRPr>
          </a:p>
        </p:txBody>
      </p:sp>
      <p:grpSp>
        <p:nvGrpSpPr>
          <p:cNvPr id="20484" name="Group 6"/>
          <p:cNvGrpSpPr>
            <a:grpSpLocks/>
          </p:cNvGrpSpPr>
          <p:nvPr/>
        </p:nvGrpSpPr>
        <p:grpSpPr bwMode="auto">
          <a:xfrm>
            <a:off x="7010400" y="2438400"/>
            <a:ext cx="3429000" cy="3733800"/>
            <a:chOff x="3360" y="1344"/>
            <a:chExt cx="2160" cy="2352"/>
          </a:xfrm>
        </p:grpSpPr>
        <p:sp>
          <p:nvSpPr>
            <p:cNvPr id="20487" name="Rectangle 7"/>
            <p:cNvSpPr>
              <a:spLocks noChangeArrowheads="1"/>
            </p:cNvSpPr>
            <p:nvPr/>
          </p:nvSpPr>
          <p:spPr bwMode="auto">
            <a:xfrm>
              <a:off x="3360" y="1344"/>
              <a:ext cx="48" cy="2352"/>
            </a:xfrm>
            <a:prstGeom prst="rect">
              <a:avLst/>
            </a:prstGeom>
            <a:gradFill rotWithShape="0">
              <a:gsLst>
                <a:gs pos="0">
                  <a:srgbClr val="C0C0C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20488" name="Rectangle 8"/>
            <p:cNvSpPr>
              <a:spLocks noChangeArrowheads="1"/>
            </p:cNvSpPr>
            <p:nvPr/>
          </p:nvSpPr>
          <p:spPr bwMode="auto">
            <a:xfrm>
              <a:off x="3360" y="1344"/>
              <a:ext cx="2160" cy="48"/>
            </a:xfrm>
            <a:prstGeom prst="rect">
              <a:avLst/>
            </a:prstGeom>
            <a:gradFill rotWithShape="0">
              <a:gsLst>
                <a:gs pos="0">
                  <a:srgbClr val="C0C0C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grpSp>
      <p:sp>
        <p:nvSpPr>
          <p:cNvPr id="20485" name="Text Box 10"/>
          <p:cNvSpPr txBox="1">
            <a:spLocks noChangeArrowheads="1"/>
          </p:cNvSpPr>
          <p:nvPr/>
        </p:nvSpPr>
        <p:spPr bwMode="auto">
          <a:xfrm>
            <a:off x="2362200" y="1736726"/>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2000">
                <a:latin typeface="Impact" panose="020B0806030902050204" pitchFamily="34" charset="0"/>
              </a:rPr>
              <a:t>Gate Design, Capacity and Performance Evaluation</a:t>
            </a:r>
          </a:p>
        </p:txBody>
      </p:sp>
      <p:pic>
        <p:nvPicPr>
          <p:cNvPr id="45068" name="Picture 1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l="14999" t="23438" r="14980" b="10938"/>
          <a:stretch>
            <a:fillRect/>
          </a:stretch>
        </p:blipFill>
        <p:spPr bwMode="auto">
          <a:xfrm>
            <a:off x="1828800" y="2438401"/>
            <a:ext cx="502920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64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3000"/>
                                  </p:stCondLst>
                                  <p:childTnLst>
                                    <p:set>
                                      <p:cBhvr>
                                        <p:cTn id="6" dur="1" fill="hold">
                                          <p:stCondLst>
                                            <p:cond delay="0"/>
                                          </p:stCondLst>
                                        </p:cTn>
                                        <p:tgtEl>
                                          <p:spTgt spid="45068"/>
                                        </p:tgtEl>
                                        <p:attrNameLst>
                                          <p:attrName>style.visibility</p:attrName>
                                        </p:attrNameLst>
                                      </p:cBhvr>
                                      <p:to>
                                        <p:strVal val="visible"/>
                                      </p:to>
                                    </p:set>
                                    <p:animEffect transition="in" filter="blinds(vertical)">
                                      <p:cBhvr>
                                        <p:cTn id="7" dur="500"/>
                                        <p:tgtEl>
                                          <p:spTgt spid="4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Enhancing Efficiency</a:t>
            </a:r>
            <a:endParaRPr lang="en-US"/>
          </a:p>
        </p:txBody>
      </p:sp>
      <p:sp>
        <p:nvSpPr>
          <p:cNvPr id="21507" name="Text Box 5"/>
          <p:cNvSpPr txBox="1">
            <a:spLocks noChangeArrowheads="1"/>
          </p:cNvSpPr>
          <p:nvPr/>
        </p:nvSpPr>
        <p:spPr bwMode="auto">
          <a:xfrm>
            <a:off x="7086600" y="2667000"/>
            <a:ext cx="35052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230188">
              <a:tabLst>
                <a:tab pos="230188" algn="l"/>
                <a:tab pos="969963" algn="l"/>
              </a:tabLst>
              <a:defRPr>
                <a:solidFill>
                  <a:schemeClr val="tx1"/>
                </a:solidFill>
                <a:latin typeface="Arial" panose="020B0604020202020204" pitchFamily="34" charset="0"/>
              </a:defRPr>
            </a:lvl1pPr>
            <a:lvl2pPr marL="742950" indent="-285750">
              <a:tabLst>
                <a:tab pos="230188" algn="l"/>
                <a:tab pos="969963" algn="l"/>
              </a:tabLst>
              <a:defRPr>
                <a:solidFill>
                  <a:schemeClr val="tx1"/>
                </a:solidFill>
                <a:latin typeface="Arial" panose="020B0604020202020204" pitchFamily="34" charset="0"/>
              </a:defRPr>
            </a:lvl2pPr>
            <a:lvl3pPr marL="1143000" indent="-228600">
              <a:tabLst>
                <a:tab pos="230188" algn="l"/>
                <a:tab pos="969963" algn="l"/>
              </a:tabLst>
              <a:defRPr>
                <a:solidFill>
                  <a:schemeClr val="tx1"/>
                </a:solidFill>
                <a:latin typeface="Arial" panose="020B0604020202020204" pitchFamily="34" charset="0"/>
              </a:defRPr>
            </a:lvl3pPr>
            <a:lvl4pPr marL="1600200" indent="-228600">
              <a:tabLst>
                <a:tab pos="230188" algn="l"/>
                <a:tab pos="969963" algn="l"/>
              </a:tabLst>
              <a:defRPr>
                <a:solidFill>
                  <a:schemeClr val="tx1"/>
                </a:solidFill>
                <a:latin typeface="Arial" panose="020B0604020202020204" pitchFamily="34" charset="0"/>
              </a:defRPr>
            </a:lvl4pPr>
            <a:lvl5pPr marL="2057400" indent="-228600">
              <a:tabLst>
                <a:tab pos="230188" algn="l"/>
                <a:tab pos="9699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30188" algn="l"/>
                <a:tab pos="969963" algn="l"/>
              </a:tabLs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sz="1400">
                <a:latin typeface="Tahoma" panose="020B0604030504040204" pitchFamily="34" charset="0"/>
              </a:rPr>
              <a:t>Future Traffic Forecasting</a:t>
            </a:r>
          </a:p>
          <a:p>
            <a:pPr eaLnBrk="1" hangingPunct="1">
              <a:spcBef>
                <a:spcPct val="50000"/>
              </a:spcBef>
              <a:buFont typeface="Wingdings" panose="05000000000000000000" pitchFamily="2" charset="2"/>
              <a:buChar char="§"/>
            </a:pPr>
            <a:r>
              <a:rPr lang="en-US" sz="1400">
                <a:latin typeface="Tahoma" panose="020B0604030504040204" pitchFamily="34" charset="0"/>
              </a:rPr>
              <a:t>Berth Capacity Estimation</a:t>
            </a:r>
          </a:p>
          <a:p>
            <a:pPr eaLnBrk="1" hangingPunct="1">
              <a:spcBef>
                <a:spcPct val="50000"/>
              </a:spcBef>
              <a:buFont typeface="Wingdings" panose="05000000000000000000" pitchFamily="2" charset="2"/>
              <a:buChar char="§"/>
            </a:pPr>
            <a:r>
              <a:rPr lang="en-US" sz="1400">
                <a:latin typeface="Tahoma" panose="020B0604030504040204" pitchFamily="34" charset="0"/>
              </a:rPr>
              <a:t>Productivity Assessment</a:t>
            </a:r>
          </a:p>
          <a:p>
            <a:pPr eaLnBrk="1" hangingPunct="1">
              <a:spcBef>
                <a:spcPct val="50000"/>
              </a:spcBef>
              <a:buFont typeface="Wingdings" panose="05000000000000000000" pitchFamily="2" charset="2"/>
              <a:buChar char="§"/>
            </a:pPr>
            <a:r>
              <a:rPr lang="en-US" sz="1400">
                <a:latin typeface="Tahoma" panose="020B0604030504040204" pitchFamily="34" charset="0"/>
              </a:rPr>
              <a:t>Sustainability of Forecasted Traffic</a:t>
            </a:r>
          </a:p>
          <a:p>
            <a:pPr eaLnBrk="1" hangingPunct="1">
              <a:spcBef>
                <a:spcPct val="50000"/>
              </a:spcBef>
              <a:buFont typeface="Wingdings" panose="05000000000000000000" pitchFamily="2" charset="2"/>
              <a:buChar char="§"/>
            </a:pPr>
            <a:r>
              <a:rPr lang="en-US" sz="1400">
                <a:latin typeface="Tahoma" panose="020B0604030504040204" pitchFamily="34" charset="0"/>
              </a:rPr>
              <a:t>Planning to Ensure Service Level 	Provided to Clients</a:t>
            </a:r>
          </a:p>
          <a:p>
            <a:pPr eaLnBrk="1" hangingPunct="1">
              <a:spcBef>
                <a:spcPct val="50000"/>
              </a:spcBef>
              <a:buFont typeface="Wingdings" panose="05000000000000000000" pitchFamily="2" charset="2"/>
              <a:buChar char="§"/>
            </a:pPr>
            <a:r>
              <a:rPr lang="en-US" sz="1400">
                <a:latin typeface="Tahoma" panose="020B0604030504040204" pitchFamily="34" charset="0"/>
              </a:rPr>
              <a:t>Berth Expansion for Increased 	Capacity</a:t>
            </a:r>
          </a:p>
          <a:p>
            <a:pPr eaLnBrk="1" hangingPunct="1">
              <a:spcBef>
                <a:spcPct val="50000"/>
              </a:spcBef>
              <a:buFont typeface="Wingdings" panose="05000000000000000000" pitchFamily="2" charset="2"/>
              <a:buChar char="§"/>
            </a:pPr>
            <a:r>
              <a:rPr lang="en-US" sz="1400">
                <a:latin typeface="Tahoma" panose="020B0604030504040204" pitchFamily="34" charset="0"/>
              </a:rPr>
              <a:t>Scenario Analyses</a:t>
            </a:r>
          </a:p>
          <a:p>
            <a:pPr eaLnBrk="1" hangingPunct="1">
              <a:spcBef>
                <a:spcPct val="50000"/>
              </a:spcBef>
              <a:buFont typeface="Wingdings" panose="05000000000000000000" pitchFamily="2" charset="2"/>
              <a:buChar char="§"/>
            </a:pPr>
            <a:endParaRPr lang="en-US" sz="1400">
              <a:latin typeface="Tahoma" panose="020B0604030504040204" pitchFamily="34" charset="0"/>
            </a:endParaRPr>
          </a:p>
          <a:p>
            <a:pPr eaLnBrk="1" hangingPunct="1">
              <a:spcBef>
                <a:spcPct val="50000"/>
              </a:spcBef>
              <a:buFont typeface="Wingdings" panose="05000000000000000000" pitchFamily="2" charset="2"/>
              <a:buChar char="§"/>
            </a:pPr>
            <a:endParaRPr lang="en-US" sz="1400">
              <a:latin typeface="Tahoma" panose="020B0604030504040204" pitchFamily="34" charset="0"/>
            </a:endParaRPr>
          </a:p>
          <a:p>
            <a:pPr eaLnBrk="1" hangingPunct="1">
              <a:spcBef>
                <a:spcPct val="50000"/>
              </a:spcBef>
              <a:buFont typeface="Wingdings" panose="05000000000000000000" pitchFamily="2" charset="2"/>
              <a:buChar char="§"/>
            </a:pPr>
            <a:endParaRPr lang="en-US" sz="1400">
              <a:latin typeface="Tahoma" panose="020B0604030504040204" pitchFamily="34" charset="0"/>
            </a:endParaRPr>
          </a:p>
        </p:txBody>
      </p:sp>
      <p:grpSp>
        <p:nvGrpSpPr>
          <p:cNvPr id="21508" name="Group 13"/>
          <p:cNvGrpSpPr>
            <a:grpSpLocks/>
          </p:cNvGrpSpPr>
          <p:nvPr/>
        </p:nvGrpSpPr>
        <p:grpSpPr bwMode="auto">
          <a:xfrm>
            <a:off x="7010400" y="2438400"/>
            <a:ext cx="3429000" cy="3810000"/>
            <a:chOff x="3264" y="1680"/>
            <a:chExt cx="2160" cy="2400"/>
          </a:xfrm>
        </p:grpSpPr>
        <p:sp>
          <p:nvSpPr>
            <p:cNvPr id="21511" name="Rectangle 7"/>
            <p:cNvSpPr>
              <a:spLocks noChangeArrowheads="1"/>
            </p:cNvSpPr>
            <p:nvPr/>
          </p:nvSpPr>
          <p:spPr bwMode="auto">
            <a:xfrm>
              <a:off x="3264" y="1728"/>
              <a:ext cx="48" cy="2352"/>
            </a:xfrm>
            <a:prstGeom prst="rect">
              <a:avLst/>
            </a:prstGeom>
            <a:gradFill rotWithShape="0">
              <a:gsLst>
                <a:gs pos="0">
                  <a:srgbClr val="C0C0C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21512" name="Rectangle 8"/>
            <p:cNvSpPr>
              <a:spLocks noChangeArrowheads="1"/>
            </p:cNvSpPr>
            <p:nvPr/>
          </p:nvSpPr>
          <p:spPr bwMode="auto">
            <a:xfrm>
              <a:off x="3264" y="1680"/>
              <a:ext cx="2160" cy="48"/>
            </a:xfrm>
            <a:prstGeom prst="rect">
              <a:avLst/>
            </a:prstGeom>
            <a:gradFill rotWithShape="0">
              <a:gsLst>
                <a:gs pos="0">
                  <a:srgbClr val="C0C0C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grpSp>
      <p:sp>
        <p:nvSpPr>
          <p:cNvPr id="21509" name="Text Box 10"/>
          <p:cNvSpPr txBox="1">
            <a:spLocks noChangeArrowheads="1"/>
          </p:cNvSpPr>
          <p:nvPr/>
        </p:nvSpPr>
        <p:spPr bwMode="auto">
          <a:xfrm>
            <a:off x="4648200" y="1752600"/>
            <a:ext cx="5410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2000">
                <a:latin typeface="Impact" panose="020B0806030902050204" pitchFamily="34" charset="0"/>
              </a:rPr>
              <a:t>Berth Capacity Study and Productivity Assessment</a:t>
            </a:r>
          </a:p>
        </p:txBody>
      </p:sp>
      <p:pic>
        <p:nvPicPr>
          <p:cNvPr id="2151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2438401"/>
            <a:ext cx="5129212"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318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lnSpcReduction="20000"/>
          </a:bodyPr>
          <a:lstStyle/>
          <a:p>
            <a:pPr marL="0" indent="0">
              <a:buNone/>
            </a:pPr>
            <a:endParaRPr lang="en-US" dirty="0" smtClean="0"/>
          </a:p>
          <a:p>
            <a:pPr marL="0" indent="0">
              <a:buNone/>
            </a:pPr>
            <a:r>
              <a:rPr lang="en-US" sz="2400" dirty="0" smtClean="0">
                <a:latin typeface="Times New Roman" panose="02020603050405020304" pitchFamily="18" charset="0"/>
                <a:cs typeface="Times New Roman" panose="02020603050405020304" pitchFamily="18" charset="0"/>
              </a:rPr>
              <a:t>Forecasts </a:t>
            </a:r>
            <a:r>
              <a:rPr lang="en-US" sz="2400" dirty="0">
                <a:latin typeface="Times New Roman" panose="02020603050405020304" pitchFamily="18" charset="0"/>
                <a:cs typeface="Times New Roman" panose="02020603050405020304" pitchFamily="18" charset="0"/>
              </a:rPr>
              <a:t>explain what the needs of the future might be and provide benchmarks for </a:t>
            </a:r>
            <a:r>
              <a:rPr lang="en-US" sz="2400" dirty="0" smtClean="0">
                <a:latin typeface="Times New Roman" panose="02020603050405020304" pitchFamily="18" charset="0"/>
                <a:cs typeface="Times New Roman" panose="02020603050405020304" pitchFamily="18" charset="0"/>
              </a:rPr>
              <a:t>proper design </a:t>
            </a:r>
            <a:r>
              <a:rPr lang="en-US" sz="2400" dirty="0">
                <a:latin typeface="Times New Roman" panose="02020603050405020304" pitchFamily="18" charset="0"/>
                <a:cs typeface="Times New Roman" panose="02020603050405020304" pitchFamily="18" charset="0"/>
              </a:rPr>
              <a:t>and efficient transportation system operation. </a:t>
            </a:r>
            <a:r>
              <a:rPr lang="en-US" sz="2400" dirty="0" smtClean="0">
                <a:latin typeface="Times New Roman" panose="02020603050405020304" pitchFamily="18" charset="0"/>
                <a:cs typeface="Times New Roman" panose="02020603050405020304" pitchFamily="18" charset="0"/>
              </a:rPr>
              <a:t>TRAFFIC  </a:t>
            </a:r>
            <a:r>
              <a:rPr lang="en-US" sz="2400" dirty="0">
                <a:latin typeface="Times New Roman" panose="02020603050405020304" pitchFamily="18" charset="0"/>
                <a:cs typeface="Times New Roman" panose="02020603050405020304" pitchFamily="18" charset="0"/>
              </a:rPr>
              <a:t>forecasts are </a:t>
            </a:r>
            <a:r>
              <a:rPr lang="en-US" sz="2400" dirty="0" smtClean="0">
                <a:latin typeface="Times New Roman" panose="02020603050405020304" pitchFamily="18" charset="0"/>
                <a:cs typeface="Times New Roman" panose="02020603050405020304" pitchFamily="18" charset="0"/>
              </a:rPr>
              <a:t>fundamentally Important </a:t>
            </a:r>
            <a:r>
              <a:rPr lang="en-US" sz="2400" dirty="0">
                <a:latin typeface="Times New Roman" panose="02020603050405020304" pitchFamily="18" charset="0"/>
                <a:cs typeface="Times New Roman" panose="02020603050405020304" pitchFamily="18" charset="0"/>
              </a:rPr>
              <a:t>inputs in developing infrastructure – from developing overall transportation policy, to </a:t>
            </a:r>
            <a:r>
              <a:rPr lang="en-US" sz="2400" dirty="0" smtClean="0">
                <a:latin typeface="Times New Roman" panose="02020603050405020304" pitchFamily="18" charset="0"/>
                <a:cs typeface="Times New Roman" panose="02020603050405020304" pitchFamily="18" charset="0"/>
              </a:rPr>
              <a:t>planning studies</a:t>
            </a:r>
            <a:r>
              <a:rPr lang="en-US" sz="2400" dirty="0">
                <a:latin typeface="Times New Roman" panose="02020603050405020304" pitchFamily="18" charset="0"/>
                <a:cs typeface="Times New Roman" panose="02020603050405020304" pitchFamily="18" charset="0"/>
              </a:rPr>
              <a:t>, to the engineering design of specific projects. Example applications of forecast information</a:t>
            </a:r>
          </a:p>
          <a:p>
            <a:r>
              <a:rPr lang="en-US" sz="2400" dirty="0">
                <a:latin typeface="Times New Roman" panose="02020603050405020304" pitchFamily="18" charset="0"/>
                <a:cs typeface="Times New Roman" panose="02020603050405020304" pitchFamily="18" charset="0"/>
              </a:rPr>
              <a:t>include: </a:t>
            </a:r>
          </a:p>
          <a:p>
            <a:endParaRPr lang="en-US" dirty="0"/>
          </a:p>
        </p:txBody>
      </p:sp>
    </p:spTree>
    <p:extLst>
      <p:ext uri="{BB962C8B-B14F-4D97-AF65-F5344CB8AC3E}">
        <p14:creationId xmlns:p14="http://schemas.microsoft.com/office/powerpoint/2010/main" val="2969139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Challenges @ </a:t>
            </a:r>
            <a:r>
              <a:rPr lang="en-US" i="1" smtClean="0"/>
              <a:t>Port</a:t>
            </a:r>
            <a:endParaRPr lang="en-US" smtClean="0"/>
          </a:p>
        </p:txBody>
      </p:sp>
      <p:sp>
        <p:nvSpPr>
          <p:cNvPr id="22531" name="Rectangle 3"/>
          <p:cNvSpPr>
            <a:spLocks noGrp="1" noChangeArrowheads="1"/>
          </p:cNvSpPr>
          <p:nvPr>
            <p:ph type="body" idx="4294967295"/>
          </p:nvPr>
        </p:nvSpPr>
        <p:spPr>
          <a:xfrm>
            <a:off x="1981200" y="1828801"/>
            <a:ext cx="8229600" cy="4530725"/>
          </a:xfrm>
          <a:prstGeom prst="rect">
            <a:avLst/>
          </a:prstGeom>
        </p:spPr>
        <p:txBody>
          <a:bodyPr/>
          <a:lstStyle/>
          <a:p>
            <a:pPr eaLnBrk="1" hangingPunct="1"/>
            <a:r>
              <a:rPr lang="en-US" smtClean="0"/>
              <a:t>Constantly evolve to face new challenges</a:t>
            </a:r>
          </a:p>
          <a:p>
            <a:pPr lvl="1" eaLnBrk="1" hangingPunct="1"/>
            <a:r>
              <a:rPr lang="en-US" smtClean="0"/>
              <a:t>Increase in fuel costs</a:t>
            </a:r>
          </a:p>
          <a:p>
            <a:pPr lvl="1" eaLnBrk="1" hangingPunct="1"/>
            <a:r>
              <a:rPr lang="en-US" smtClean="0"/>
              <a:t>Advent of Mega vessels </a:t>
            </a:r>
          </a:p>
          <a:p>
            <a:pPr lvl="1" eaLnBrk="1" hangingPunct="1"/>
            <a:r>
              <a:rPr lang="en-US" smtClean="0"/>
              <a:t>Increasing pressure to adopt environment friendly policies and even threat of possible sanctions to be imposed</a:t>
            </a:r>
          </a:p>
          <a:p>
            <a:pPr lvl="1" eaLnBrk="1" hangingPunct="1"/>
            <a:r>
              <a:rPr lang="en-US" smtClean="0"/>
              <a:t>New technology</a:t>
            </a:r>
          </a:p>
          <a:p>
            <a:pPr lvl="1" eaLnBrk="1" hangingPunct="1"/>
            <a:r>
              <a:rPr lang="en-US" smtClean="0"/>
              <a:t>Competitor ports</a:t>
            </a:r>
          </a:p>
          <a:p>
            <a:pPr lvl="1" eaLnBrk="1" hangingPunct="1"/>
            <a:r>
              <a:rPr lang="en-US" smtClean="0"/>
              <a:t>Change in global trade patterns and routes</a:t>
            </a:r>
          </a:p>
          <a:p>
            <a:pPr eaLnBrk="1" hangingPunct="1">
              <a:buFontTx/>
              <a:buNone/>
            </a:pPr>
            <a:endParaRPr lang="en-US" smtClean="0"/>
          </a:p>
        </p:txBody>
      </p:sp>
    </p:spTree>
    <p:extLst>
      <p:ext uri="{BB962C8B-B14F-4D97-AF65-F5344CB8AC3E}">
        <p14:creationId xmlns:p14="http://schemas.microsoft.com/office/powerpoint/2010/main" val="3301396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46973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endParaRPr lang="en-US" dirty="0" smtClean="0"/>
          </a:p>
          <a:p>
            <a:r>
              <a:rPr lang="en-US" dirty="0" smtClean="0"/>
              <a:t>• </a:t>
            </a:r>
            <a:r>
              <a:rPr lang="en-US" dirty="0"/>
              <a:t>Development of infrastructure capacity and design calculations (e.g., the operations of an </a:t>
            </a:r>
            <a:r>
              <a:rPr lang="en-US" dirty="0" smtClean="0"/>
              <a:t>existing or </a:t>
            </a:r>
            <a:r>
              <a:rPr lang="en-US" dirty="0"/>
              <a:t>proposed roadway or bridge, or the thickness or type of roadway pavements)</a:t>
            </a:r>
          </a:p>
          <a:p>
            <a:r>
              <a:rPr lang="en-US" dirty="0"/>
              <a:t>• Estimation of the financial and/or social viability of projects (e.g., developing </a:t>
            </a:r>
            <a:r>
              <a:rPr lang="en-US" dirty="0" smtClean="0"/>
              <a:t>benefit-cost analyses </a:t>
            </a:r>
            <a:r>
              <a:rPr lang="en-US" dirty="0"/>
              <a:t>and/or social impact assessments)</a:t>
            </a:r>
          </a:p>
          <a:p>
            <a:r>
              <a:rPr lang="en-US" dirty="0"/>
              <a:t>• Calculation of environmental impacts, such as air and noise pollution </a:t>
            </a:r>
          </a:p>
        </p:txBody>
      </p:sp>
    </p:spTree>
    <p:extLst>
      <p:ext uri="{BB962C8B-B14F-4D97-AF65-F5344CB8AC3E}">
        <p14:creationId xmlns:p14="http://schemas.microsoft.com/office/powerpoint/2010/main" val="332849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algn="ctr"/>
            <a:endParaRPr lang="en-US" b="1" dirty="0" smtClean="0"/>
          </a:p>
          <a:p>
            <a:pPr algn="ctr"/>
            <a:r>
              <a:rPr lang="en-US" b="1" dirty="0" smtClean="0"/>
              <a:t>The </a:t>
            </a:r>
            <a:r>
              <a:rPr lang="en-US" b="1" dirty="0"/>
              <a:t>port planning process is generally designed to include a number of tasks which examine in turn the various aspects of the project in order to produce the overall port </a:t>
            </a:r>
            <a:r>
              <a:rPr lang="en-US" b="1" dirty="0" err="1"/>
              <a:t>masterplan</a:t>
            </a:r>
            <a:r>
              <a:rPr lang="en-US" b="1" dirty="0"/>
              <a:t>.  </a:t>
            </a:r>
            <a:r>
              <a:rPr lang="en-US" dirty="0"/>
              <a:t/>
            </a:r>
            <a:br>
              <a:rPr lang="en-US" dirty="0"/>
            </a:br>
            <a:endParaRPr lang="en-US" dirty="0"/>
          </a:p>
        </p:txBody>
      </p:sp>
    </p:spTree>
    <p:extLst>
      <p:ext uri="{BB962C8B-B14F-4D97-AF65-F5344CB8AC3E}">
        <p14:creationId xmlns:p14="http://schemas.microsoft.com/office/powerpoint/2010/main" val="1384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smtClean="0">
              <a:solidFill>
                <a:srgbClr val="003955"/>
              </a:solidFill>
              <a:latin typeface="Arial" panose="020B0604020202020204" pitchFamily="34" charset="0"/>
            </a:endParaRPr>
          </a:p>
          <a:p>
            <a:r>
              <a:rPr lang="en-US" dirty="0" smtClean="0">
                <a:solidFill>
                  <a:srgbClr val="003955"/>
                </a:solidFill>
                <a:latin typeface="Arial" panose="020B0604020202020204" pitchFamily="34" charset="0"/>
              </a:rPr>
              <a:t>The </a:t>
            </a:r>
            <a:r>
              <a:rPr lang="en-US" dirty="0" err="1">
                <a:solidFill>
                  <a:srgbClr val="003955"/>
                </a:solidFill>
                <a:latin typeface="Arial" panose="020B0604020202020204" pitchFamily="34" charset="0"/>
              </a:rPr>
              <a:t>masterplan</a:t>
            </a:r>
            <a:r>
              <a:rPr lang="en-US" dirty="0">
                <a:solidFill>
                  <a:srgbClr val="003955"/>
                </a:solidFill>
                <a:latin typeface="Arial" panose="020B0604020202020204" pitchFamily="34" charset="0"/>
              </a:rPr>
              <a:t> (often in the form of a layout drawing) will define the future long-term development of the port area (often over the next 25 years) and also define the immediate requirements (often to be built in the next 5 years). </a:t>
            </a:r>
            <a:r>
              <a:rPr lang="en-US" dirty="0" smtClean="0">
                <a:solidFill>
                  <a:srgbClr val="003955"/>
                </a:solidFill>
                <a:latin typeface="Arial" panose="020B0604020202020204" pitchFamily="34" charset="0"/>
              </a:rPr>
              <a:t>.</a:t>
            </a:r>
            <a:endParaRPr lang="en-US" dirty="0"/>
          </a:p>
        </p:txBody>
      </p:sp>
    </p:spTree>
    <p:extLst>
      <p:ext uri="{BB962C8B-B14F-4D97-AF65-F5344CB8AC3E}">
        <p14:creationId xmlns:p14="http://schemas.microsoft.com/office/powerpoint/2010/main" val="3186368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smtClean="0">
              <a:solidFill>
                <a:srgbClr val="003955"/>
              </a:solidFill>
              <a:latin typeface="Arial" panose="020B0604020202020204" pitchFamily="34" charset="0"/>
            </a:endParaRPr>
          </a:p>
          <a:p>
            <a:r>
              <a:rPr lang="en-US" dirty="0" smtClean="0">
                <a:solidFill>
                  <a:srgbClr val="003955"/>
                </a:solidFill>
                <a:latin typeface="Arial" panose="020B0604020202020204" pitchFamily="34" charset="0"/>
              </a:rPr>
              <a:t>Construction </a:t>
            </a:r>
            <a:r>
              <a:rPr lang="en-US" dirty="0">
                <a:solidFill>
                  <a:srgbClr val="003955"/>
                </a:solidFill>
                <a:latin typeface="Arial" panose="020B0604020202020204" pitchFamily="34" charset="0"/>
              </a:rPr>
              <a:t>in the intervening period (of 20 years) will be timed to suit the speed of growth of the traffic being handled by the port but it will be generally in accordance with the </a:t>
            </a:r>
            <a:r>
              <a:rPr lang="en-US" dirty="0" err="1">
                <a:solidFill>
                  <a:srgbClr val="003955"/>
                </a:solidFill>
                <a:latin typeface="Arial" panose="020B0604020202020204" pitchFamily="34" charset="0"/>
              </a:rPr>
              <a:t>masterplan</a:t>
            </a:r>
            <a:r>
              <a:rPr lang="en-US" dirty="0">
                <a:solidFill>
                  <a:srgbClr val="003955"/>
                </a:solidFill>
                <a:latin typeface="Arial" panose="020B0604020202020204" pitchFamily="34" charset="0"/>
              </a:rPr>
              <a:t> so that all development is carried out in a planned and orderly fashion</a:t>
            </a:r>
            <a:endParaRPr lang="en-US" dirty="0"/>
          </a:p>
        </p:txBody>
      </p:sp>
    </p:spTree>
    <p:extLst>
      <p:ext uri="{BB962C8B-B14F-4D97-AF65-F5344CB8AC3E}">
        <p14:creationId xmlns:p14="http://schemas.microsoft.com/office/powerpoint/2010/main" val="121347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a:solidFill>
                  <a:srgbClr val="003955"/>
                </a:solidFill>
                <a:latin typeface="Arial" panose="020B0604020202020204" pitchFamily="34" charset="0"/>
              </a:rPr>
              <a:t>The main steps in this process can generally be defined as follows, however this will be adjusted to suit the individual requirements of each project:-</a:t>
            </a:r>
            <a:endParaRPr lang="en-US" dirty="0"/>
          </a:p>
        </p:txBody>
      </p:sp>
    </p:spTree>
    <p:extLst>
      <p:ext uri="{BB962C8B-B14F-4D97-AF65-F5344CB8AC3E}">
        <p14:creationId xmlns:p14="http://schemas.microsoft.com/office/powerpoint/2010/main" val="49823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Review of Existing Situation</a:t>
            </a:r>
            <a:endParaRPr lang="en-US" dirty="0"/>
          </a:p>
        </p:txBody>
      </p:sp>
      <p:sp>
        <p:nvSpPr>
          <p:cNvPr id="3" name="Content Placeholder 2"/>
          <p:cNvSpPr>
            <a:spLocks noGrp="1"/>
          </p:cNvSpPr>
          <p:nvPr>
            <p:ph sz="quarter" idx="13"/>
          </p:nvPr>
        </p:nvSpPr>
        <p:spPr/>
        <p:txBody>
          <a:bodyPr/>
          <a:lstStyle/>
          <a:p>
            <a:r>
              <a:rPr lang="en-US" dirty="0"/>
              <a:t>This will generally include an inspection and report of the existing port facilities, the port equipment, staff and management, the types and volumes of cargo, the port tariffs and profitability.  Study of port efficiency including cargo handling, stacking, customs and police procedures, may also be made.  Land-use in and around the port site will be identified.  In the case of a completely new port, alternative sites for port location will be identified.</a:t>
            </a:r>
          </a:p>
        </p:txBody>
      </p:sp>
    </p:spTree>
    <p:extLst>
      <p:ext uri="{BB962C8B-B14F-4D97-AF65-F5344CB8AC3E}">
        <p14:creationId xmlns:p14="http://schemas.microsoft.com/office/powerpoint/2010/main" val="80914428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304</TotalTime>
  <Words>1415</Words>
  <Application>Microsoft Office PowerPoint</Application>
  <PresentationFormat>Widescreen</PresentationFormat>
  <Paragraphs>197</Paragraphs>
  <Slides>31</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Impact</vt:lpstr>
      <vt:lpstr>Tahoma</vt:lpstr>
      <vt:lpstr>Times New Roman</vt:lpstr>
      <vt:lpstr>Tw Cen MT</vt:lpstr>
      <vt:lpstr>Verdana</vt:lpstr>
      <vt:lpstr>Wingdings</vt:lpstr>
      <vt:lpstr>Droplet</vt:lpstr>
      <vt:lpstr>TRAFFIC FORECASTING </vt:lpstr>
      <vt:lpstr>Reasons for Forecasts and Travel Analysis</vt:lpstr>
      <vt:lpstr>PowerPoint Presentation</vt:lpstr>
      <vt:lpstr>PowerPoint Presentation</vt:lpstr>
      <vt:lpstr>PowerPoint Presentation</vt:lpstr>
      <vt:lpstr>PowerPoint Presentation</vt:lpstr>
      <vt:lpstr>PowerPoint Presentation</vt:lpstr>
      <vt:lpstr>PowerPoint Presentation</vt:lpstr>
      <vt:lpstr> Review of Existing Situation</vt:lpstr>
      <vt:lpstr>Traffic Forecasts</vt:lpstr>
      <vt:lpstr>PowerPoint Presentation</vt:lpstr>
      <vt:lpstr>Preparation of Preliminary Designs</vt:lpstr>
      <vt:lpstr>PowerPoint Presentation</vt:lpstr>
      <vt:lpstr>PowerPoint Presentation</vt:lpstr>
      <vt:lpstr>Port Operations</vt:lpstr>
      <vt:lpstr>Efficiency @ Port</vt:lpstr>
      <vt:lpstr>Efficiency @ Terminal</vt:lpstr>
      <vt:lpstr>Efficiency @ Terminal</vt:lpstr>
      <vt:lpstr>Efficiency @ Terminal</vt:lpstr>
      <vt:lpstr>Simulation</vt:lpstr>
      <vt:lpstr>Simulation @ Port</vt:lpstr>
      <vt:lpstr>Simulation: Advantages</vt:lpstr>
      <vt:lpstr>Data Mining</vt:lpstr>
      <vt:lpstr>Data Mining @ Port</vt:lpstr>
      <vt:lpstr>Enhancing Efficiency</vt:lpstr>
      <vt:lpstr>Enhancing Efficiency</vt:lpstr>
      <vt:lpstr>Enhancing Efficiency</vt:lpstr>
      <vt:lpstr>Enhancing Efficiency</vt:lpstr>
      <vt:lpstr>Enhancing Efficiency</vt:lpstr>
      <vt:lpstr>Challenges @ Port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FORECASTING</dc:title>
  <dc:creator>KELDON GREEN</dc:creator>
  <cp:lastModifiedBy>KELDON GREEN</cp:lastModifiedBy>
  <cp:revision>6</cp:revision>
  <dcterms:created xsi:type="dcterms:W3CDTF">2015-02-10T06:59:49Z</dcterms:created>
  <dcterms:modified xsi:type="dcterms:W3CDTF">2015-02-10T12:04:41Z</dcterms:modified>
</cp:coreProperties>
</file>