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5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5836-40C7-4F4C-9B4E-3D7F66BAC01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DD17-7DC8-4AB1-AD61-996C4F4DA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94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5836-40C7-4F4C-9B4E-3D7F66BAC01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DD17-7DC8-4AB1-AD61-996C4F4DA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5836-40C7-4F4C-9B4E-3D7F66BAC01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DD17-7DC8-4AB1-AD61-996C4F4DA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1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5836-40C7-4F4C-9B4E-3D7F66BAC01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DD17-7DC8-4AB1-AD61-996C4F4DA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29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5836-40C7-4F4C-9B4E-3D7F66BAC01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DD17-7DC8-4AB1-AD61-996C4F4DA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0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5836-40C7-4F4C-9B4E-3D7F66BAC01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DD17-7DC8-4AB1-AD61-996C4F4DA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9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5836-40C7-4F4C-9B4E-3D7F66BAC01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DD17-7DC8-4AB1-AD61-996C4F4DA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66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5836-40C7-4F4C-9B4E-3D7F66BAC01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DD17-7DC8-4AB1-AD61-996C4F4DA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5836-40C7-4F4C-9B4E-3D7F66BAC01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DD17-7DC8-4AB1-AD61-996C4F4DA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3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5836-40C7-4F4C-9B4E-3D7F66BAC01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DD17-7DC8-4AB1-AD61-996C4F4DA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0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5836-40C7-4F4C-9B4E-3D7F66BAC01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DD17-7DC8-4AB1-AD61-996C4F4DA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4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15836-40C7-4F4C-9B4E-3D7F66BAC015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9DD17-7DC8-4AB1-AD61-996C4F4DA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48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037" y="572083"/>
            <a:ext cx="10363200" cy="1470025"/>
          </a:xfrm>
        </p:spPr>
        <p:txBody>
          <a:bodyPr/>
          <a:lstStyle/>
          <a:p>
            <a:r>
              <a:rPr lang="en-US" dirty="0" smtClean="0"/>
              <a:t>The Present Subjunctive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2744" y="3065338"/>
            <a:ext cx="7972022" cy="1184689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3600" dirty="0" smtClean="0"/>
              <a:t>It is not a tense, it’s a mood</a:t>
            </a:r>
          </a:p>
          <a:p>
            <a:pPr algn="l"/>
            <a:r>
              <a:rPr lang="en-US" sz="3600" dirty="0" smtClean="0"/>
              <a:t>It is used when you’re imposing your will on someone else</a:t>
            </a:r>
          </a:p>
          <a:p>
            <a:pPr algn="l"/>
            <a:r>
              <a:rPr lang="en-US" sz="3600" dirty="0" smtClean="0"/>
              <a:t>Af</a:t>
            </a:r>
            <a:r>
              <a:rPr lang="en-US" dirty="0" smtClean="0"/>
              <a:t>ter the que you have the present subjunctive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12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82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81050"/>
            <a:ext cx="11277600" cy="5829300"/>
          </a:xfrm>
        </p:spPr>
        <p:txBody>
          <a:bodyPr/>
          <a:lstStyle/>
          <a:p>
            <a:r>
              <a:rPr lang="en-US" dirty="0" smtClean="0"/>
              <a:t>O- </a:t>
            </a:r>
            <a:r>
              <a:rPr lang="en-US" dirty="0" err="1" smtClean="0"/>
              <a:t>Ojala</a:t>
            </a:r>
            <a:r>
              <a:rPr lang="en-US" dirty="0" smtClean="0"/>
              <a:t> (que)</a:t>
            </a:r>
          </a:p>
          <a:p>
            <a:pPr lvl="1"/>
            <a:r>
              <a:rPr lang="en-US" dirty="0" err="1" smtClean="0"/>
              <a:t>Ojala</a:t>
            </a:r>
            <a:r>
              <a:rPr lang="en-US" dirty="0" smtClean="0"/>
              <a:t> (que)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vaya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- I hope that you go well.</a:t>
            </a:r>
            <a:endParaRPr lang="en-US" dirty="0" smtClean="0"/>
          </a:p>
          <a:p>
            <a:pPr lvl="1"/>
            <a:r>
              <a:rPr lang="en-US" dirty="0" err="1" smtClean="0"/>
              <a:t>Ojala</a:t>
            </a:r>
            <a:r>
              <a:rPr lang="en-US" dirty="0" smtClean="0"/>
              <a:t> (que)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sintamos</a:t>
            </a:r>
            <a:r>
              <a:rPr lang="en-US" dirty="0" smtClean="0"/>
              <a:t> major pronto </a:t>
            </a:r>
            <a:r>
              <a:rPr lang="en-US" dirty="0" smtClean="0"/>
              <a:t>– I hope that we feel better soon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97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44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857250"/>
            <a:ext cx="11449050" cy="56769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S- Speculation </a:t>
            </a:r>
          </a:p>
          <a:p>
            <a:pPr lvl="1"/>
            <a:r>
              <a:rPr lang="en-US" dirty="0" smtClean="0"/>
              <a:t>En </a:t>
            </a:r>
            <a:r>
              <a:rPr lang="en-US" dirty="0" err="1" smtClean="0"/>
              <a:t>caso</a:t>
            </a:r>
            <a:r>
              <a:rPr lang="en-US" dirty="0" smtClean="0"/>
              <a:t> de que- in </a:t>
            </a:r>
            <a:r>
              <a:rPr lang="en-US" dirty="0" smtClean="0"/>
              <a:t>case</a:t>
            </a:r>
          </a:p>
          <a:p>
            <a:pPr lvl="2"/>
            <a:r>
              <a:rPr lang="en-US" dirty="0" smtClean="0"/>
              <a:t>En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no </a:t>
            </a:r>
            <a:r>
              <a:rPr lang="en-US" dirty="0" err="1" smtClean="0"/>
              <a:t>tengas</a:t>
            </a:r>
            <a:r>
              <a:rPr lang="en-US" dirty="0" smtClean="0"/>
              <a:t> </a:t>
            </a:r>
            <a:r>
              <a:rPr lang="en-US" dirty="0" err="1" smtClean="0"/>
              <a:t>dinero</a:t>
            </a:r>
            <a:r>
              <a:rPr lang="en-US" dirty="0" smtClean="0"/>
              <a:t>, </a:t>
            </a:r>
            <a:r>
              <a:rPr lang="en-US" dirty="0" err="1" smtClean="0"/>
              <a:t>llames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papa</a:t>
            </a:r>
            <a:endParaRPr lang="en-US" dirty="0" smtClean="0"/>
          </a:p>
          <a:p>
            <a:pPr lvl="1"/>
            <a:r>
              <a:rPr lang="en-US" dirty="0" smtClean="0"/>
              <a:t>Sin que- without </a:t>
            </a:r>
            <a:endParaRPr lang="en-US" dirty="0" smtClean="0"/>
          </a:p>
          <a:p>
            <a:pPr lvl="2"/>
            <a:r>
              <a:rPr lang="en-US" dirty="0" smtClean="0"/>
              <a:t>Sin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Con </a:t>
            </a:r>
            <a:r>
              <a:rPr lang="en-US" dirty="0" err="1" smtClean="0"/>
              <a:t>tal</a:t>
            </a:r>
            <a:r>
              <a:rPr lang="en-US" dirty="0" smtClean="0"/>
              <a:t> que- provided </a:t>
            </a:r>
            <a:r>
              <a:rPr lang="en-US" dirty="0" smtClean="0"/>
              <a:t>that</a:t>
            </a:r>
          </a:p>
          <a:p>
            <a:pPr lvl="2"/>
            <a:r>
              <a:rPr lang="en-US" dirty="0" smtClean="0"/>
              <a:t>Con </a:t>
            </a:r>
            <a:r>
              <a:rPr lang="en-US" dirty="0" err="1" smtClean="0"/>
              <a:t>tal</a:t>
            </a:r>
            <a:r>
              <a:rPr lang="en-US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menos</a:t>
            </a:r>
            <a:r>
              <a:rPr lang="en-US" dirty="0" smtClean="0"/>
              <a:t> que- unless </a:t>
            </a:r>
          </a:p>
          <a:p>
            <a:pPr lvl="1"/>
            <a:r>
              <a:rPr lang="en-US" dirty="0" smtClean="0"/>
              <a:t>Para que- so that</a:t>
            </a:r>
          </a:p>
          <a:p>
            <a:pPr lvl="1"/>
            <a:r>
              <a:rPr lang="en-US" dirty="0" smtClean="0"/>
              <a:t>Antes que- before </a:t>
            </a:r>
          </a:p>
          <a:p>
            <a:pPr lvl="2"/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estudiantes</a:t>
            </a:r>
            <a:r>
              <a:rPr lang="en-US" dirty="0" smtClean="0"/>
              <a:t> </a:t>
            </a:r>
            <a:r>
              <a:rPr lang="en-US" dirty="0" err="1" smtClean="0"/>
              <a:t>hablan</a:t>
            </a:r>
            <a:r>
              <a:rPr lang="en-US" dirty="0" smtClean="0"/>
              <a:t> antes (de) que el professor </a:t>
            </a:r>
            <a:r>
              <a:rPr lang="en-US" dirty="0" err="1" smtClean="0"/>
              <a:t>llegue</a:t>
            </a:r>
            <a:endParaRPr lang="en-US" dirty="0" smtClean="0"/>
          </a:p>
          <a:p>
            <a:pPr lvl="2"/>
            <a:r>
              <a:rPr lang="en-US" dirty="0" smtClean="0"/>
              <a:t>La mama </a:t>
            </a:r>
            <a:r>
              <a:rPr lang="en-US" dirty="0" err="1" smtClean="0"/>
              <a:t>despierta</a:t>
            </a:r>
            <a:r>
              <a:rPr lang="en-US" dirty="0" smtClean="0"/>
              <a:t> a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hijos</a:t>
            </a:r>
            <a:r>
              <a:rPr lang="en-US" dirty="0" smtClean="0"/>
              <a:t> para que no </a:t>
            </a:r>
            <a:r>
              <a:rPr lang="en-US" dirty="0" err="1" smtClean="0"/>
              <a:t>pierdan</a:t>
            </a:r>
            <a:r>
              <a:rPr lang="en-US" dirty="0" smtClean="0"/>
              <a:t> el autobus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90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</a:t>
            </a:r>
            <a:r>
              <a:rPr lang="en-US" dirty="0" smtClean="0"/>
              <a:t> and </a:t>
            </a:r>
            <a:r>
              <a:rPr lang="en-US" dirty="0" err="1" smtClean="0"/>
              <a:t>estar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Sea			</a:t>
            </a:r>
            <a:r>
              <a:rPr lang="en-US" dirty="0" err="1" smtClean="0"/>
              <a:t>esté</a:t>
            </a:r>
            <a:endParaRPr lang="en-US" dirty="0" smtClean="0"/>
          </a:p>
          <a:p>
            <a:pPr algn="l"/>
            <a:r>
              <a:rPr lang="en-US" dirty="0" smtClean="0"/>
              <a:t>Seas			</a:t>
            </a:r>
            <a:r>
              <a:rPr lang="en-US" dirty="0" err="1" smtClean="0"/>
              <a:t>estés</a:t>
            </a:r>
            <a:endParaRPr lang="en-US" dirty="0" smtClean="0"/>
          </a:p>
          <a:p>
            <a:pPr algn="l"/>
            <a:r>
              <a:rPr lang="en-US" dirty="0" smtClean="0"/>
              <a:t>Sea			</a:t>
            </a:r>
            <a:r>
              <a:rPr lang="en-US" dirty="0" err="1" smtClean="0"/>
              <a:t>esté</a:t>
            </a:r>
            <a:endParaRPr lang="en-US" dirty="0" smtClean="0"/>
          </a:p>
          <a:p>
            <a:pPr algn="l"/>
            <a:r>
              <a:rPr lang="en-US" dirty="0" err="1" smtClean="0"/>
              <a:t>Seamos</a:t>
            </a:r>
            <a:r>
              <a:rPr lang="en-US" dirty="0" smtClean="0"/>
              <a:t> 			</a:t>
            </a:r>
            <a:r>
              <a:rPr lang="en-US" dirty="0" err="1" smtClean="0"/>
              <a:t>estemos</a:t>
            </a:r>
            <a:endParaRPr lang="en-US" dirty="0" smtClean="0"/>
          </a:p>
          <a:p>
            <a:pPr algn="l"/>
            <a:r>
              <a:rPr lang="en-US" dirty="0" err="1" smtClean="0"/>
              <a:t>Seais</a:t>
            </a:r>
            <a:r>
              <a:rPr lang="en-US" dirty="0" smtClean="0"/>
              <a:t> 		</a:t>
            </a:r>
            <a:r>
              <a:rPr lang="en-US" dirty="0"/>
              <a:t>	</a:t>
            </a:r>
            <a:r>
              <a:rPr lang="en-US" dirty="0" err="1" smtClean="0"/>
              <a:t>estéis</a:t>
            </a:r>
            <a:endParaRPr lang="en-US" dirty="0" smtClean="0"/>
          </a:p>
          <a:p>
            <a:pPr algn="l"/>
            <a:r>
              <a:rPr lang="en-US" dirty="0" smtClean="0"/>
              <a:t>Sean		</a:t>
            </a:r>
            <a:r>
              <a:rPr lang="en-US" dirty="0"/>
              <a:t>	</a:t>
            </a:r>
            <a:r>
              <a:rPr lang="en-US" dirty="0" err="1" smtClean="0"/>
              <a:t>estén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82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err="1" smtClean="0"/>
              <a:t>Vaya</a:t>
            </a:r>
            <a:r>
              <a:rPr lang="en-US" dirty="0" smtClean="0"/>
              <a:t>		</a:t>
            </a:r>
            <a:r>
              <a:rPr lang="en-US" dirty="0" err="1" smtClean="0"/>
              <a:t>tenga</a:t>
            </a:r>
            <a:endParaRPr lang="en-US" dirty="0" smtClean="0"/>
          </a:p>
          <a:p>
            <a:pPr algn="l"/>
            <a:r>
              <a:rPr lang="en-US" dirty="0" err="1" smtClean="0"/>
              <a:t>Vayas</a:t>
            </a:r>
            <a:r>
              <a:rPr lang="en-US" dirty="0" smtClean="0"/>
              <a:t>		</a:t>
            </a:r>
            <a:r>
              <a:rPr lang="en-US" dirty="0" err="1" smtClean="0"/>
              <a:t>tengas</a:t>
            </a:r>
            <a:endParaRPr lang="en-US" dirty="0" smtClean="0"/>
          </a:p>
          <a:p>
            <a:pPr algn="l"/>
            <a:r>
              <a:rPr lang="en-US" dirty="0" err="1" smtClean="0"/>
              <a:t>Vaya</a:t>
            </a:r>
            <a:r>
              <a:rPr lang="en-US" dirty="0" smtClean="0"/>
              <a:t>		</a:t>
            </a:r>
            <a:r>
              <a:rPr lang="en-US" dirty="0" err="1" smtClean="0"/>
              <a:t>tenga</a:t>
            </a:r>
            <a:endParaRPr lang="en-US" dirty="0" smtClean="0"/>
          </a:p>
          <a:p>
            <a:pPr algn="l"/>
            <a:r>
              <a:rPr lang="en-US" dirty="0" err="1" smtClean="0"/>
              <a:t>Vayamos</a:t>
            </a:r>
            <a:r>
              <a:rPr lang="en-US" dirty="0" smtClean="0"/>
              <a:t>		</a:t>
            </a:r>
            <a:r>
              <a:rPr lang="en-US" dirty="0" err="1" smtClean="0"/>
              <a:t>tengamos</a:t>
            </a:r>
            <a:endParaRPr lang="en-US" dirty="0" smtClean="0"/>
          </a:p>
          <a:p>
            <a:pPr algn="l"/>
            <a:r>
              <a:rPr lang="en-US" dirty="0" err="1" smtClean="0"/>
              <a:t>Vayaia</a:t>
            </a:r>
            <a:r>
              <a:rPr lang="en-US" dirty="0" smtClean="0"/>
              <a:t>		</a:t>
            </a:r>
            <a:r>
              <a:rPr lang="en-US" dirty="0" err="1" smtClean="0"/>
              <a:t>tengais</a:t>
            </a:r>
            <a:endParaRPr lang="en-US" dirty="0" smtClean="0"/>
          </a:p>
          <a:p>
            <a:pPr algn="l"/>
            <a:r>
              <a:rPr lang="en-US" dirty="0" err="1" smtClean="0"/>
              <a:t>Vayan</a:t>
            </a:r>
            <a:r>
              <a:rPr lang="en-US" dirty="0" smtClean="0"/>
              <a:t>		</a:t>
            </a:r>
            <a:r>
              <a:rPr lang="en-US" dirty="0" err="1" smtClean="0"/>
              <a:t>tengan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33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Present subjunctive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97" y="2112135"/>
            <a:ext cx="10864403" cy="4559120"/>
          </a:xfrm>
        </p:spPr>
        <p:txBody>
          <a:bodyPr/>
          <a:lstStyle/>
          <a:p>
            <a:r>
              <a:rPr lang="en-US" dirty="0" err="1" smtClean="0"/>
              <a:t>Ar</a:t>
            </a:r>
            <a:r>
              <a:rPr lang="en-US" dirty="0" smtClean="0"/>
              <a:t>- 		</a:t>
            </a:r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Ir</a:t>
            </a:r>
            <a:endParaRPr lang="en-US" dirty="0" smtClean="0"/>
          </a:p>
          <a:p>
            <a:pPr lvl="1"/>
            <a:r>
              <a:rPr lang="en-US" dirty="0" smtClean="0"/>
              <a:t>E		A                </a:t>
            </a:r>
          </a:p>
          <a:p>
            <a:pPr lvl="1"/>
            <a:r>
              <a:rPr lang="en-US" dirty="0" err="1" smtClean="0"/>
              <a:t>Es</a:t>
            </a:r>
            <a:r>
              <a:rPr lang="en-US" dirty="0" smtClean="0"/>
              <a:t>	</a:t>
            </a:r>
            <a:r>
              <a:rPr lang="en-US" dirty="0" smtClean="0"/>
              <a:t>	As 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E		A </a:t>
            </a:r>
          </a:p>
          <a:p>
            <a:pPr lvl="1"/>
            <a:r>
              <a:rPr lang="en-US" dirty="0" err="1" smtClean="0"/>
              <a:t>Emos</a:t>
            </a:r>
            <a:r>
              <a:rPr lang="en-US" dirty="0" smtClean="0"/>
              <a:t>	</a:t>
            </a:r>
            <a:r>
              <a:rPr lang="en-US" dirty="0" smtClean="0"/>
              <a:t>	Amos</a:t>
            </a:r>
            <a:endParaRPr lang="en-US" dirty="0" smtClean="0"/>
          </a:p>
          <a:p>
            <a:pPr lvl="1"/>
            <a:r>
              <a:rPr lang="en-US" dirty="0" err="1" smtClean="0"/>
              <a:t>Eis</a:t>
            </a:r>
            <a:r>
              <a:rPr lang="en-US" dirty="0" smtClean="0"/>
              <a:t> 	</a:t>
            </a:r>
            <a:r>
              <a:rPr lang="en-US" dirty="0" smtClean="0"/>
              <a:t>	</a:t>
            </a:r>
            <a:r>
              <a:rPr lang="en-US" dirty="0" err="1" smtClean="0"/>
              <a:t>Ais</a:t>
            </a:r>
            <a:endParaRPr lang="en-US" dirty="0" smtClean="0"/>
          </a:p>
          <a:p>
            <a:pPr lvl="1"/>
            <a:r>
              <a:rPr lang="en-US" dirty="0" smtClean="0"/>
              <a:t>En	</a:t>
            </a:r>
            <a:r>
              <a:rPr lang="en-US" dirty="0" smtClean="0"/>
              <a:t>	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28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 err="1" smtClean="0"/>
              <a:t>Ar</a:t>
            </a:r>
            <a:r>
              <a:rPr lang="en-US" dirty="0" smtClean="0"/>
              <a:t>		</a:t>
            </a:r>
            <a:r>
              <a:rPr lang="en-US" dirty="0" smtClean="0"/>
              <a:t>	</a:t>
            </a:r>
            <a:r>
              <a:rPr lang="en-US" dirty="0" err="1" smtClean="0"/>
              <a:t>Er</a:t>
            </a:r>
            <a:r>
              <a:rPr lang="en-US" dirty="0" smtClean="0"/>
              <a:t>		</a:t>
            </a:r>
            <a:r>
              <a:rPr lang="en-US" dirty="0" err="1" smtClean="0"/>
              <a:t>Ir</a:t>
            </a:r>
            <a:endParaRPr lang="en-US" dirty="0" smtClean="0"/>
          </a:p>
          <a:p>
            <a:pPr lvl="1" algn="l"/>
            <a:r>
              <a:rPr lang="en-US" dirty="0" smtClean="0"/>
              <a:t>O		O		o	</a:t>
            </a:r>
          </a:p>
          <a:p>
            <a:pPr lvl="1" algn="l"/>
            <a:r>
              <a:rPr lang="en-US" dirty="0" smtClean="0"/>
              <a:t>as		</a:t>
            </a:r>
            <a:r>
              <a:rPr lang="en-US" dirty="0" err="1" smtClean="0"/>
              <a:t>es</a:t>
            </a:r>
            <a:r>
              <a:rPr lang="en-US" dirty="0" smtClean="0"/>
              <a:t>		</a:t>
            </a:r>
            <a:r>
              <a:rPr lang="en-US" dirty="0" err="1" smtClean="0"/>
              <a:t>es</a:t>
            </a:r>
            <a:endParaRPr lang="en-US" dirty="0" smtClean="0"/>
          </a:p>
          <a:p>
            <a:pPr lvl="1" algn="l"/>
            <a:r>
              <a:rPr lang="en-US" dirty="0"/>
              <a:t>a</a:t>
            </a:r>
            <a:r>
              <a:rPr lang="en-US" dirty="0" smtClean="0"/>
              <a:t>		</a:t>
            </a:r>
            <a:r>
              <a:rPr lang="en-US" dirty="0" smtClean="0"/>
              <a:t>	e</a:t>
            </a:r>
            <a:r>
              <a:rPr lang="en-US" dirty="0" smtClean="0"/>
              <a:t>		e</a:t>
            </a:r>
          </a:p>
          <a:p>
            <a:pPr lvl="1" algn="l"/>
            <a:r>
              <a:rPr lang="en-US" dirty="0" err="1"/>
              <a:t>a</a:t>
            </a:r>
            <a:r>
              <a:rPr lang="en-US" dirty="0" err="1" smtClean="0"/>
              <a:t>mos</a:t>
            </a:r>
            <a:r>
              <a:rPr lang="en-US" dirty="0" smtClean="0"/>
              <a:t> 		</a:t>
            </a:r>
            <a:r>
              <a:rPr lang="en-US" dirty="0" err="1" smtClean="0"/>
              <a:t>emos</a:t>
            </a:r>
            <a:r>
              <a:rPr lang="en-US" dirty="0" smtClean="0"/>
              <a:t>		</a:t>
            </a:r>
            <a:r>
              <a:rPr lang="en-US" dirty="0" err="1" smtClean="0"/>
              <a:t>imos</a:t>
            </a:r>
            <a:endParaRPr lang="en-US" dirty="0" smtClean="0"/>
          </a:p>
          <a:p>
            <a:pPr lvl="1" algn="l"/>
            <a:r>
              <a:rPr lang="en-US" dirty="0" err="1"/>
              <a:t>a</a:t>
            </a:r>
            <a:r>
              <a:rPr lang="en-US" dirty="0" err="1" smtClean="0"/>
              <a:t>is</a:t>
            </a:r>
            <a:r>
              <a:rPr lang="en-US" dirty="0" smtClean="0"/>
              <a:t> 		</a:t>
            </a:r>
            <a:r>
              <a:rPr lang="en-US" dirty="0" err="1" smtClean="0"/>
              <a:t>eis</a:t>
            </a:r>
            <a:r>
              <a:rPr lang="en-US" dirty="0" smtClean="0"/>
              <a:t>		is</a:t>
            </a:r>
          </a:p>
          <a:p>
            <a:pPr lvl="1" algn="l"/>
            <a:r>
              <a:rPr lang="en-US" dirty="0"/>
              <a:t>a</a:t>
            </a:r>
            <a:r>
              <a:rPr lang="en-US" dirty="0" smtClean="0"/>
              <a:t>n		en		en</a:t>
            </a:r>
          </a:p>
          <a:p>
            <a:pPr marL="457200" lvl="1" indent="0" algn="l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612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Bell MT" pitchFamily="18" charset="0"/>
                <a:cs typeface="Aharoni" pitchFamily="2" charset="-79"/>
              </a:rPr>
              <a:t>W.E.I.R.D.O.S</a:t>
            </a:r>
            <a:endParaRPr lang="en-US" sz="9600" dirty="0">
              <a:latin typeface="Bell MT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133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W- wishes, desires, imperative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95862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err="1" smtClean="0"/>
              <a:t>Quiero</a:t>
            </a:r>
            <a:r>
              <a:rPr lang="en-US" dirty="0" smtClean="0"/>
              <a:t> que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tengan</a:t>
            </a:r>
            <a:r>
              <a:rPr lang="en-US" dirty="0" smtClean="0"/>
              <a:t> </a:t>
            </a:r>
            <a:r>
              <a:rPr lang="en-US" dirty="0" err="1" smtClean="0"/>
              <a:t>cuidada</a:t>
            </a:r>
            <a:endParaRPr lang="en-US" dirty="0" smtClean="0"/>
          </a:p>
          <a:p>
            <a:pPr lvl="2"/>
            <a:r>
              <a:rPr lang="en-US" dirty="0" smtClean="0"/>
              <a:t>I </a:t>
            </a:r>
            <a:r>
              <a:rPr lang="en-US" dirty="0" smtClean="0"/>
              <a:t>want them to be careful</a:t>
            </a:r>
          </a:p>
          <a:p>
            <a:pPr lvl="1"/>
            <a:r>
              <a:rPr lang="en-US" dirty="0" err="1" smtClean="0"/>
              <a:t>Esperamos</a:t>
            </a:r>
            <a:r>
              <a:rPr lang="en-US" dirty="0" smtClean="0"/>
              <a:t> que (</a:t>
            </a:r>
            <a:r>
              <a:rPr lang="en-US" dirty="0" err="1" smtClean="0"/>
              <a:t>tu</a:t>
            </a:r>
            <a:r>
              <a:rPr lang="en-US" dirty="0" smtClean="0"/>
              <a:t>) </a:t>
            </a:r>
            <a:r>
              <a:rPr lang="en-US" dirty="0" err="1" smtClean="0"/>
              <a:t>encuentres</a:t>
            </a:r>
            <a:r>
              <a:rPr lang="en-US" dirty="0" smtClean="0"/>
              <a:t> a </a:t>
            </a:r>
            <a:r>
              <a:rPr lang="en-US" dirty="0" err="1" smtClean="0"/>
              <a:t>tu</a:t>
            </a:r>
            <a:r>
              <a:rPr lang="en-US" dirty="0" smtClean="0"/>
              <a:t> Tortuga</a:t>
            </a:r>
          </a:p>
          <a:p>
            <a:pPr lvl="2"/>
            <a:r>
              <a:rPr lang="en-US" dirty="0" smtClean="0"/>
              <a:t>We</a:t>
            </a:r>
            <a:r>
              <a:rPr lang="en-US" dirty="0" smtClean="0"/>
              <a:t> </a:t>
            </a:r>
            <a:r>
              <a:rPr lang="en-US" dirty="0" smtClean="0"/>
              <a:t>hope you find your turtle </a:t>
            </a:r>
          </a:p>
          <a:p>
            <a:pPr lvl="1"/>
            <a:r>
              <a:rPr lang="en-US" dirty="0" smtClean="0"/>
              <a:t>Some words that come before the que which </a:t>
            </a:r>
            <a:r>
              <a:rPr lang="en-US" b="1" dirty="0" smtClean="0"/>
              <a:t>usually </a:t>
            </a:r>
            <a:r>
              <a:rPr lang="en-US" dirty="0" smtClean="0"/>
              <a:t>signal the present subjunctive are</a:t>
            </a:r>
          </a:p>
          <a:p>
            <a:pPr lvl="2"/>
            <a:r>
              <a:rPr lang="en-US" dirty="0" err="1" smtClean="0"/>
              <a:t>Desear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smtClean="0"/>
              <a:t>– to </a:t>
            </a:r>
            <a:r>
              <a:rPr lang="en-US" dirty="0" smtClean="0"/>
              <a:t>wish that</a:t>
            </a:r>
            <a:endParaRPr lang="en-US" dirty="0" smtClean="0"/>
          </a:p>
          <a:p>
            <a:pPr lvl="2"/>
            <a:r>
              <a:rPr lang="en-US" dirty="0" err="1" smtClean="0"/>
              <a:t>Esperar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– </a:t>
            </a:r>
            <a:r>
              <a:rPr lang="en-US" dirty="0" smtClean="0"/>
              <a:t>to </a:t>
            </a:r>
            <a:r>
              <a:rPr lang="en-US" dirty="0" smtClean="0"/>
              <a:t>wait that</a:t>
            </a:r>
            <a:endParaRPr lang="en-US" dirty="0" smtClean="0"/>
          </a:p>
          <a:p>
            <a:pPr lvl="2"/>
            <a:r>
              <a:rPr lang="en-US" dirty="0" err="1" smtClean="0"/>
              <a:t>Necesitar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smtClean="0"/>
              <a:t>– to </a:t>
            </a:r>
            <a:r>
              <a:rPr lang="en-US" dirty="0" smtClean="0"/>
              <a:t>need that</a:t>
            </a:r>
            <a:endParaRPr lang="en-US" dirty="0" smtClean="0"/>
          </a:p>
          <a:p>
            <a:pPr lvl="2"/>
            <a:r>
              <a:rPr lang="en-US" dirty="0" err="1" smtClean="0"/>
              <a:t>Preferir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- </a:t>
            </a:r>
            <a:r>
              <a:rPr lang="en-US" dirty="0" smtClean="0"/>
              <a:t>to </a:t>
            </a:r>
            <a:r>
              <a:rPr lang="en-US" dirty="0" smtClean="0"/>
              <a:t>prefer that</a:t>
            </a:r>
            <a:endParaRPr lang="en-US" dirty="0" smtClean="0"/>
          </a:p>
          <a:p>
            <a:pPr lvl="2"/>
            <a:r>
              <a:rPr lang="en-US" dirty="0" err="1" smtClean="0"/>
              <a:t>Querer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- </a:t>
            </a:r>
            <a:r>
              <a:rPr lang="en-US" dirty="0" smtClean="0"/>
              <a:t>to </a:t>
            </a:r>
            <a:r>
              <a:rPr lang="en-US" dirty="0" smtClean="0"/>
              <a:t>want that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1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32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2500"/>
            <a:ext cx="10515600" cy="52244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E- Emotions and feeling </a:t>
            </a:r>
          </a:p>
          <a:p>
            <a:pPr lvl="1"/>
            <a:r>
              <a:rPr lang="en-US" dirty="0" smtClean="0"/>
              <a:t>Me </a:t>
            </a:r>
            <a:r>
              <a:rPr lang="en-US" dirty="0" err="1" smtClean="0"/>
              <a:t>alegra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– I am happy that</a:t>
            </a:r>
          </a:p>
          <a:p>
            <a:pPr lvl="1"/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disgusta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– you’re disgusted that</a:t>
            </a:r>
          </a:p>
          <a:p>
            <a:pPr lvl="1"/>
            <a:r>
              <a:rPr lang="en-US" dirty="0" smtClean="0"/>
              <a:t>Le </a:t>
            </a:r>
            <a:r>
              <a:rPr lang="en-US" dirty="0" err="1" smtClean="0"/>
              <a:t>fasina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 - he is fascinated that</a:t>
            </a:r>
          </a:p>
          <a:p>
            <a:pPr lvl="1"/>
            <a:r>
              <a:rPr lang="en-US" dirty="0" smtClean="0"/>
              <a:t>Nos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– we like that</a:t>
            </a:r>
          </a:p>
          <a:p>
            <a:pPr lvl="1"/>
            <a:r>
              <a:rPr lang="en-US" dirty="0" smtClean="0"/>
              <a:t>Les </a:t>
            </a:r>
            <a:r>
              <a:rPr lang="en-US" dirty="0" err="1" smtClean="0"/>
              <a:t>molesta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 - its annoys them that</a:t>
            </a:r>
          </a:p>
          <a:p>
            <a:r>
              <a:rPr lang="en-US" dirty="0" err="1" smtClean="0"/>
              <a:t>Estas</a:t>
            </a:r>
            <a:r>
              <a:rPr lang="en-US" dirty="0" smtClean="0"/>
              <a:t> </a:t>
            </a:r>
            <a:r>
              <a:rPr lang="en-US" dirty="0" err="1" smtClean="0"/>
              <a:t>alegre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podamos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al </a:t>
            </a:r>
            <a:r>
              <a:rPr lang="en-US" dirty="0" err="1" smtClean="0"/>
              <a:t>concierto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You are happy that we were able to go to the concert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preocupa</a:t>
            </a:r>
            <a:r>
              <a:rPr lang="en-US" dirty="0" smtClean="0"/>
              <a:t> que no </a:t>
            </a:r>
            <a:r>
              <a:rPr lang="en-US" dirty="0" err="1" smtClean="0"/>
              <a:t>llueve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un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 </a:t>
            </a:r>
            <a:r>
              <a:rPr lang="en-US" dirty="0" smtClean="0"/>
              <a:t>hope that </a:t>
            </a:r>
            <a:r>
              <a:rPr lang="en-US" dirty="0" smtClean="0"/>
              <a:t>it doesn’t rain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90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352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04900"/>
            <a:ext cx="11201400" cy="5448300"/>
          </a:xfrm>
        </p:spPr>
        <p:txBody>
          <a:bodyPr/>
          <a:lstStyle/>
          <a:p>
            <a:r>
              <a:rPr lang="en-US" dirty="0" smtClean="0"/>
              <a:t>I- Impersonal observation </a:t>
            </a:r>
          </a:p>
          <a:p>
            <a:pPr lvl="1"/>
            <a:r>
              <a:rPr lang="en-US" dirty="0" err="1" smtClean="0"/>
              <a:t>Es</a:t>
            </a:r>
            <a:r>
              <a:rPr lang="en-US" dirty="0" smtClean="0"/>
              <a:t> Bueno que </a:t>
            </a:r>
            <a:r>
              <a:rPr lang="en-US" dirty="0" err="1" smtClean="0"/>
              <a:t>aprendas</a:t>
            </a:r>
            <a:r>
              <a:rPr lang="en-US" dirty="0" smtClean="0"/>
              <a:t> </a:t>
            </a:r>
            <a:r>
              <a:rPr lang="en-US" dirty="0" err="1" smtClean="0"/>
              <a:t>otro</a:t>
            </a:r>
            <a:r>
              <a:rPr lang="en-US" dirty="0" smtClean="0"/>
              <a:t> </a:t>
            </a:r>
            <a:r>
              <a:rPr lang="en-US" dirty="0" err="1" smtClean="0"/>
              <a:t>idioma</a:t>
            </a:r>
            <a:r>
              <a:rPr lang="en-US" dirty="0" smtClean="0"/>
              <a:t>- Its good that we learn another language</a:t>
            </a:r>
            <a:endParaRPr lang="en-US" dirty="0" smtClean="0"/>
          </a:p>
          <a:p>
            <a:pPr lvl="1"/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que </a:t>
            </a:r>
            <a:r>
              <a:rPr lang="en-US" dirty="0" err="1" smtClean="0"/>
              <a:t>hagamos</a:t>
            </a:r>
            <a:r>
              <a:rPr lang="en-US" dirty="0" smtClean="0"/>
              <a:t> </a:t>
            </a:r>
            <a:r>
              <a:rPr lang="en-US" dirty="0" err="1" smtClean="0"/>
              <a:t>ejercicio</a:t>
            </a:r>
            <a:r>
              <a:rPr lang="en-US" dirty="0" smtClean="0"/>
              <a:t>- its important that we exercise </a:t>
            </a:r>
            <a:endParaRPr lang="en-US" dirty="0" smtClean="0"/>
          </a:p>
          <a:p>
            <a:pPr lvl="1"/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malo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fumes- It is bad that you smoke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51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06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0" y="876300"/>
            <a:ext cx="11391900" cy="5676900"/>
          </a:xfrm>
        </p:spPr>
        <p:txBody>
          <a:bodyPr/>
          <a:lstStyle/>
          <a:p>
            <a:r>
              <a:rPr lang="en-US" dirty="0" smtClean="0"/>
              <a:t>R- Recommendations and requests</a:t>
            </a:r>
          </a:p>
          <a:p>
            <a:pPr lvl="1"/>
            <a:r>
              <a:rPr lang="en-US" dirty="0" err="1" smtClean="0"/>
              <a:t>Recomendar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- To recommend that</a:t>
            </a:r>
          </a:p>
          <a:p>
            <a:pPr lvl="2"/>
            <a:r>
              <a:rPr lang="en-US" dirty="0" smtClean="0"/>
              <a:t>Marcos </a:t>
            </a:r>
            <a:r>
              <a:rPr lang="en-US" dirty="0" err="1" smtClean="0"/>
              <a:t>recomienda</a:t>
            </a:r>
            <a:r>
              <a:rPr lang="en-US" dirty="0" smtClean="0"/>
              <a:t> que 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lleguen</a:t>
            </a:r>
            <a:r>
              <a:rPr lang="en-US" dirty="0" smtClean="0"/>
              <a:t> </a:t>
            </a:r>
            <a:r>
              <a:rPr lang="en-US" dirty="0" err="1" smtClean="0"/>
              <a:t>temprano</a:t>
            </a:r>
            <a:r>
              <a:rPr lang="en-US" dirty="0" smtClean="0"/>
              <a:t>- Marcos recommends that you all arrive early</a:t>
            </a:r>
            <a:endParaRPr lang="en-US" dirty="0" smtClean="0"/>
          </a:p>
          <a:p>
            <a:pPr lvl="1"/>
            <a:r>
              <a:rPr lang="en-US" dirty="0" err="1" smtClean="0"/>
              <a:t>Pedir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- To ask that</a:t>
            </a:r>
          </a:p>
          <a:p>
            <a:pPr lvl="2"/>
            <a:r>
              <a:rPr lang="en-US" dirty="0" smtClean="0"/>
              <a:t>La </a:t>
            </a:r>
            <a:r>
              <a:rPr lang="en-US" dirty="0" smtClean="0"/>
              <a:t>mama de </a:t>
            </a:r>
            <a:r>
              <a:rPr lang="en-US" dirty="0" err="1" smtClean="0"/>
              <a:t>sara</a:t>
            </a:r>
            <a:r>
              <a:rPr lang="en-US" dirty="0" smtClean="0"/>
              <a:t> le </a:t>
            </a:r>
            <a:r>
              <a:rPr lang="en-US" dirty="0" err="1" smtClean="0"/>
              <a:t>pide</a:t>
            </a:r>
            <a:r>
              <a:rPr lang="en-US" dirty="0" smtClean="0"/>
              <a:t> que </a:t>
            </a:r>
            <a:r>
              <a:rPr lang="en-US" dirty="0" err="1" smtClean="0"/>
              <a:t>pase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tienda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leche</a:t>
            </a:r>
            <a:r>
              <a:rPr lang="en-US" dirty="0" smtClean="0"/>
              <a:t>- Sara’s mom asks that she pass by the shop to ask for milk </a:t>
            </a:r>
            <a:endParaRPr lang="en-US" dirty="0" smtClean="0"/>
          </a:p>
          <a:p>
            <a:pPr lvl="1"/>
            <a:r>
              <a:rPr lang="en-US" dirty="0" err="1" smtClean="0"/>
              <a:t>Insistir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- To Insist that</a:t>
            </a:r>
          </a:p>
          <a:p>
            <a:pPr lvl="2"/>
            <a:r>
              <a:rPr lang="en-US" dirty="0" err="1" smtClean="0"/>
              <a:t>Insisto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– </a:t>
            </a:r>
            <a:r>
              <a:rPr lang="en-US" dirty="0" err="1" smtClean="0"/>
              <a:t>Insisto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no </a:t>
            </a:r>
            <a:r>
              <a:rPr lang="en-US" dirty="0" err="1" smtClean="0"/>
              <a:t>bebas</a:t>
            </a:r>
            <a:r>
              <a:rPr lang="en-US" dirty="0" smtClean="0"/>
              <a:t> mas- I insist that you don’t drink anymore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14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32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876300"/>
            <a:ext cx="11410950" cy="5715000"/>
          </a:xfrm>
        </p:spPr>
        <p:txBody>
          <a:bodyPr/>
          <a:lstStyle/>
          <a:p>
            <a:r>
              <a:rPr lang="en-US" dirty="0" smtClean="0"/>
              <a:t>D- Doubts, denial and disbelief </a:t>
            </a:r>
          </a:p>
          <a:p>
            <a:pPr lvl="1"/>
            <a:r>
              <a:rPr lang="en-US" dirty="0" smtClean="0"/>
              <a:t>Maria </a:t>
            </a:r>
            <a:r>
              <a:rPr lang="en-US" dirty="0" err="1" smtClean="0"/>
              <a:t>duda</a:t>
            </a:r>
            <a:r>
              <a:rPr lang="en-US" dirty="0" smtClean="0"/>
              <a:t> </a:t>
            </a:r>
            <a:r>
              <a:rPr lang="en-US" dirty="0" smtClean="0"/>
              <a:t>que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amigas</a:t>
            </a:r>
            <a:r>
              <a:rPr lang="en-US" dirty="0" smtClean="0"/>
              <a:t> </a:t>
            </a:r>
            <a:r>
              <a:rPr lang="en-US" dirty="0" err="1" smtClean="0"/>
              <a:t>vengan</a:t>
            </a:r>
            <a:r>
              <a:rPr lang="en-US" dirty="0" smtClean="0"/>
              <a:t> a la </a:t>
            </a:r>
            <a:r>
              <a:rPr lang="en-US" dirty="0" smtClean="0"/>
              <a:t>fiesta- Felipe doubts that his friends will come to the party</a:t>
            </a:r>
            <a:endParaRPr lang="en-US" dirty="0" smtClean="0"/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creo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Messi</a:t>
            </a:r>
            <a:r>
              <a:rPr lang="en-US" dirty="0" smtClean="0"/>
              <a:t> sea el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futbolero</a:t>
            </a:r>
            <a:r>
              <a:rPr lang="en-US" dirty="0" smtClean="0"/>
              <a:t> en el </a:t>
            </a:r>
            <a:r>
              <a:rPr lang="en-US" dirty="0" err="1" smtClean="0"/>
              <a:t>mundo</a:t>
            </a:r>
            <a:r>
              <a:rPr lang="en-US" dirty="0" smtClean="0"/>
              <a:t>- I do not believe that </a:t>
            </a:r>
            <a:r>
              <a:rPr lang="en-US" dirty="0" err="1" smtClean="0"/>
              <a:t>Messi</a:t>
            </a:r>
            <a:r>
              <a:rPr lang="en-US" dirty="0" smtClean="0"/>
              <a:t> is the best football player in the world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10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</TotalTime>
  <Words>457</Words>
  <Application>Microsoft Office PowerPoint</Application>
  <PresentationFormat>Custom</PresentationFormat>
  <Paragraphs>85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Present Subjunctive </vt:lpstr>
      <vt:lpstr>Present subjunctive </vt:lpstr>
      <vt:lpstr>Present tense</vt:lpstr>
      <vt:lpstr>PowerPoint Presentation</vt:lpstr>
      <vt:lpstr>W- wishes, desires, imperative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Ser and estar</vt:lpstr>
      <vt:lpstr>Ir and tener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Present Subjunctive</dc:title>
  <dc:creator>Michael Leon</dc:creator>
  <cp:lastModifiedBy>Owner</cp:lastModifiedBy>
  <cp:revision>18</cp:revision>
  <dcterms:created xsi:type="dcterms:W3CDTF">2015-10-06T03:06:13Z</dcterms:created>
  <dcterms:modified xsi:type="dcterms:W3CDTF">2015-10-08T04:56:49Z</dcterms:modified>
</cp:coreProperties>
</file>