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265" r:id="rId3"/>
    <p:sldId id="257" r:id="rId4"/>
    <p:sldId id="269" r:id="rId5"/>
    <p:sldId id="263" r:id="rId6"/>
    <p:sldId id="264" r:id="rId7"/>
    <p:sldId id="258" r:id="rId8"/>
    <p:sldId id="270" r:id="rId9"/>
    <p:sldId id="259" r:id="rId10"/>
    <p:sldId id="260" r:id="rId11"/>
    <p:sldId id="261" r:id="rId12"/>
    <p:sldId id="271" r:id="rId13"/>
    <p:sldId id="262" r:id="rId14"/>
    <p:sldId id="268" r:id="rId15"/>
    <p:sldId id="266" r:id="rId16"/>
    <p:sldId id="267" r:id="rId17"/>
    <p:sldId id="272" r:id="rId18"/>
    <p:sldId id="275" r:id="rId19"/>
    <p:sldId id="276" r:id="rId20"/>
    <p:sldId id="273" r:id="rId21"/>
    <p:sldId id="279" r:id="rId22"/>
    <p:sldId id="277" r:id="rId23"/>
    <p:sldId id="278" r:id="rId24"/>
    <p:sldId id="274" r:id="rId25"/>
    <p:sldId id="280" r:id="rId26"/>
    <p:sldId id="282" r:id="rId27"/>
    <p:sldId id="283" r:id="rId28"/>
    <p:sldId id="299" r:id="rId29"/>
    <p:sldId id="281" r:id="rId30"/>
    <p:sldId id="284" r:id="rId31"/>
    <p:sldId id="300" r:id="rId32"/>
    <p:sldId id="302" r:id="rId33"/>
    <p:sldId id="303" r:id="rId34"/>
    <p:sldId id="285" r:id="rId35"/>
    <p:sldId id="286" r:id="rId36"/>
    <p:sldId id="287" r:id="rId37"/>
    <p:sldId id="288" r:id="rId38"/>
    <p:sldId id="289" r:id="rId39"/>
    <p:sldId id="290" r:id="rId40"/>
    <p:sldId id="291" r:id="rId41"/>
    <p:sldId id="292" r:id="rId42"/>
    <p:sldId id="293" r:id="rId43"/>
    <p:sldId id="295" r:id="rId44"/>
    <p:sldId id="294" r:id="rId45"/>
    <p:sldId id="296" r:id="rId46"/>
    <p:sldId id="297"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C89A3D-E62F-4F31-BAC5-678705DAE085}" type="datetimeFigureOut">
              <a:rPr lang="en-US" smtClean="0"/>
              <a:t>1/13/2015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EDF0B2-F155-4164-97E8-720947A9948B}" type="slidenum">
              <a:rPr lang="en-US" smtClean="0"/>
              <a:t>‹#›</a:t>
            </a:fld>
            <a:endParaRPr lang="en-US"/>
          </a:p>
        </p:txBody>
      </p:sp>
    </p:spTree>
    <p:extLst>
      <p:ext uri="{BB962C8B-B14F-4D97-AF65-F5344CB8AC3E}">
        <p14:creationId xmlns:p14="http://schemas.microsoft.com/office/powerpoint/2010/main" val="49333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44D6C6-EDDF-4DC8-B11D-ED225703C1CF}"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800" b="1" smtClean="0">
                <a:solidFill>
                  <a:srgbClr val="082767"/>
                </a:solidFill>
                <a:latin typeface="Helvetica" charset="0"/>
                <a:sym typeface="Helvetica" charset="0"/>
              </a:rPr>
              <a:t>Established 1945  </a:t>
            </a:r>
            <a:endParaRPr lang="en-US" sz="1800" b="1" smtClean="0">
              <a:latin typeface="Helvetica" charset="0"/>
              <a:sym typeface="Helvetica" charset="0"/>
            </a:endParaRPr>
          </a:p>
          <a:p>
            <a:pPr>
              <a:buClr>
                <a:srgbClr val="193A82"/>
              </a:buClr>
              <a:buFontTx/>
              <a:buChar char="•"/>
            </a:pPr>
            <a:r>
              <a:rPr lang="en-US" sz="1800" smtClean="0">
                <a:solidFill>
                  <a:srgbClr val="193A82"/>
                </a:solidFill>
                <a:latin typeface="Helvetica" charset="0"/>
                <a:sym typeface="Helvetica" charset="0"/>
              </a:rPr>
              <a:t>  </a:t>
            </a:r>
            <a:r>
              <a:rPr lang="en-US" smtClean="0">
                <a:solidFill>
                  <a:srgbClr val="193A82"/>
                </a:solidFill>
                <a:latin typeface="Helvetica" charset="0"/>
                <a:sym typeface="Helvetica" charset="0"/>
              </a:rPr>
              <a:t>Four Finger Piers – Princess, Orange, Hanover and East Streets </a:t>
            </a:r>
          </a:p>
          <a:p>
            <a:pPr>
              <a:buClr>
                <a:srgbClr val="193A82"/>
              </a:buClr>
              <a:buFontTx/>
              <a:buChar char="•"/>
            </a:pPr>
            <a:r>
              <a:rPr lang="en-US" smtClean="0">
                <a:solidFill>
                  <a:srgbClr val="193A82"/>
                </a:solidFill>
                <a:latin typeface="Helvetica" charset="0"/>
                <a:sym typeface="Helvetica" charset="0"/>
              </a:rPr>
              <a:t>  In the nineteenth century, Kingston was a major port of call for trans Atlantic vessels despite the limited port facilities. </a:t>
            </a:r>
          </a:p>
          <a:p>
            <a:pPr>
              <a:buClr>
                <a:srgbClr val="193A82"/>
              </a:buClr>
              <a:buFontTx/>
              <a:buChar char="•"/>
            </a:pPr>
            <a:r>
              <a:rPr lang="en-US" smtClean="0">
                <a:solidFill>
                  <a:srgbClr val="193A82"/>
                </a:solidFill>
                <a:latin typeface="Helvetica" charset="0"/>
                <a:sym typeface="Helvetica" charset="0"/>
              </a:rPr>
              <a:t> The finger piers became obsolete in the twentieth century </a:t>
            </a:r>
          </a:p>
          <a:p>
            <a:pPr>
              <a:buClr>
                <a:srgbClr val="193A82"/>
              </a:buClr>
            </a:pPr>
            <a:endParaRPr lang="en-US" smtClean="0">
              <a:solidFill>
                <a:srgbClr val="193A82"/>
              </a:solidFill>
              <a:latin typeface="Helvetica" charset="0"/>
              <a:sym typeface="Helvetica"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r>
              <a:rPr lang="en-US" dirty="0" smtClean="0"/>
              <a:t>Represents a sheltered site the outcome of a natural profile of the coast, creating a natural barrier such as a cape, a reef or an island. The harbor of Kingston, Jamaica is an example of this type of harbor and about 2,100 (46.0%) ports fall in this category.</a:t>
            </a:r>
          </a:p>
          <a:p>
            <a:pPr marL="514350" indent="-514350"/>
            <a:r>
              <a:rPr lang="en-US" dirty="0" smtClean="0"/>
              <a:t>This underlines the fact that the selection of a port       site is dominantly influenced by the quality of the harbor.</a:t>
            </a:r>
          </a:p>
          <a:p>
            <a:pPr marL="514350" marR="0" indent="-514350" algn="l" defTabSz="914400" rtl="0" eaLnBrk="1" fontAlgn="auto" latinLnBrk="0" hangingPunct="1">
              <a:lnSpc>
                <a:spcPct val="100000"/>
              </a:lnSpc>
              <a:spcBef>
                <a:spcPts val="0"/>
              </a:spcBef>
              <a:spcAft>
                <a:spcPts val="0"/>
              </a:spcAft>
              <a:buClrTx/>
              <a:buSzTx/>
              <a:buFontTx/>
              <a:buNone/>
              <a:tabLst/>
              <a:defRPr/>
            </a:pPr>
            <a:r>
              <a:rPr lang="en-US" dirty="0" smtClean="0"/>
              <a:t>An harbor lying behind an artificial breakwater construction, built from scratch or built to add to an existing natural shelter. It is particularly the case for harbors exposed to dominant winds, waves or the sea currents. Cherbourg, France is an example of this type of harbor. </a:t>
            </a:r>
          </a:p>
          <a:p>
            <a:pPr marL="514350" indent="-514350"/>
            <a:r>
              <a:rPr lang="en-US" dirty="0" smtClean="0"/>
              <a:t>An harbor behind a set of locks or other mechanical devices built to ensure sufficient water levels are in the harbor for all tide levels. In many cases ships can enter or exit the port only at certain times of the day when water levels are adequate. </a:t>
            </a:r>
          </a:p>
          <a:p>
            <a:pPr marL="514350" indent="-514350"/>
            <a:r>
              <a:rPr lang="en-US" dirty="0" smtClean="0"/>
              <a:t>An harbor located along a river where water is not retained in any artificial means. The harbor often consists of quays or wharves parallel to the river banks. Piers may also extend into the river. </a:t>
            </a:r>
          </a:p>
          <a:p>
            <a:pPr marL="514350" indent="-514350"/>
            <a:r>
              <a:rPr lang="en-US" dirty="0" smtClean="0"/>
              <a:t> An harbor with no natural or artificial protection. They are often built to accommodate very large ships (such as oil tankers) or are in a setting where there are limited tides, implying that the sheltering of the infrastructure is less required </a:t>
            </a:r>
          </a:p>
          <a:p>
            <a:endParaRPr lang="en-US" dirty="0"/>
          </a:p>
        </p:txBody>
      </p:sp>
      <p:sp>
        <p:nvSpPr>
          <p:cNvPr id="4" name="Slide Number Placeholder 3"/>
          <p:cNvSpPr>
            <a:spLocks noGrp="1"/>
          </p:cNvSpPr>
          <p:nvPr>
            <p:ph type="sldNum" sz="quarter" idx="10"/>
          </p:nvPr>
        </p:nvSpPr>
        <p:spPr/>
        <p:txBody>
          <a:bodyPr/>
          <a:lstStyle/>
          <a:p>
            <a:fld id="{04EDF0B2-F155-4164-97E8-720947A9948B}" type="slidenum">
              <a:rPr lang="en-US" smtClean="0"/>
              <a:t>24</a:t>
            </a:fld>
            <a:endParaRPr lang="en-US"/>
          </a:p>
        </p:txBody>
      </p:sp>
    </p:spTree>
    <p:extLst>
      <p:ext uri="{BB962C8B-B14F-4D97-AF65-F5344CB8AC3E}">
        <p14:creationId xmlns:p14="http://schemas.microsoft.com/office/powerpoint/2010/main" val="2302888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3B17537-0583-4B7F-81D0-F2D0D49C6338}" type="datetimeFigureOut">
              <a:rPr lang="en-US" smtClean="0"/>
              <a:t>1/13/2015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86525DE4-1CC0-4FE5-B2F4-2AA53EDC599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B17537-0583-4B7F-81D0-F2D0D49C6338}"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25DE4-1CC0-4FE5-B2F4-2AA53EDC599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B17537-0583-4B7F-81D0-F2D0D49C6338}"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25DE4-1CC0-4FE5-B2F4-2AA53EDC599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3B17537-0583-4B7F-81D0-F2D0D49C6338}" type="datetimeFigureOut">
              <a:rPr lang="en-US" smtClean="0"/>
              <a:t>1/13/2015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86525DE4-1CC0-4FE5-B2F4-2AA53EDC599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3B17537-0583-4B7F-81D0-F2D0D49C6338}" type="datetimeFigureOut">
              <a:rPr lang="en-US" smtClean="0"/>
              <a:t>1/13/2015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86525DE4-1CC0-4FE5-B2F4-2AA53EDC5997}"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3B17537-0583-4B7F-81D0-F2D0D49C6338}" type="datetimeFigureOut">
              <a:rPr lang="en-US" smtClean="0"/>
              <a:t>1/13/2015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6525DE4-1CC0-4FE5-B2F4-2AA53EDC599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3B17537-0583-4B7F-81D0-F2D0D49C6338}"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86525DE4-1CC0-4FE5-B2F4-2AA53EDC5997}"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3B17537-0583-4B7F-81D0-F2D0D49C6338}" type="datetimeFigureOut">
              <a:rPr lang="en-US" smtClean="0"/>
              <a:t>1/13/2015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25DE4-1CC0-4FE5-B2F4-2AA53EDC599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3B17537-0583-4B7F-81D0-F2D0D49C6338}" type="datetimeFigureOut">
              <a:rPr lang="en-US" smtClean="0"/>
              <a:t>1/13/2015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25DE4-1CC0-4FE5-B2F4-2AA53EDC599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3B17537-0583-4B7F-81D0-F2D0D49C6338}" type="datetimeFigureOut">
              <a:rPr lang="en-US" smtClean="0"/>
              <a:t>1/13/2015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25DE4-1CC0-4FE5-B2F4-2AA53EDC599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3B17537-0583-4B7F-81D0-F2D0D49C6338}"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6525DE4-1CC0-4FE5-B2F4-2AA53EDC5997}"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3B17537-0583-4B7F-81D0-F2D0D49C6338}" type="datetimeFigureOut">
              <a:rPr lang="en-US" smtClean="0"/>
              <a:t>1/13/2015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6525DE4-1CC0-4FE5-B2F4-2AA53EDC5997}"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blog.californiaports.org/about-cap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PORT OPERATION </a:t>
            </a:r>
            <a:endParaRPr lang="en-US" dirty="0"/>
          </a:p>
        </p:txBody>
      </p:sp>
      <p:sp>
        <p:nvSpPr>
          <p:cNvPr id="3" name="Subtitle 2"/>
          <p:cNvSpPr>
            <a:spLocks noGrp="1"/>
          </p:cNvSpPr>
          <p:nvPr>
            <p:ph type="subTitle" idx="1"/>
          </p:nvPr>
        </p:nvSpPr>
        <p:spPr/>
        <p:txBody>
          <a:bodyPr/>
          <a:lstStyle/>
          <a:p>
            <a:r>
              <a:rPr lang="en-US" smtClean="0"/>
              <a:t>UNITS </a:t>
            </a:r>
            <a:r>
              <a:rPr lang="en-US" smtClean="0"/>
              <a:t>1</a:t>
            </a:r>
          </a:p>
          <a:p>
            <a:endParaRPr lang="en-US" dirty="0"/>
          </a:p>
        </p:txBody>
      </p:sp>
    </p:spTree>
    <p:extLst>
      <p:ext uri="{BB962C8B-B14F-4D97-AF65-F5344CB8AC3E}">
        <p14:creationId xmlns:p14="http://schemas.microsoft.com/office/powerpoint/2010/main" val="324447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a:t>1766-1822 </a:t>
            </a:r>
            <a:r>
              <a:rPr lang="en-US" dirty="0"/>
              <a:t>- </a:t>
            </a:r>
            <a:r>
              <a:rPr lang="en-US" b="1" dirty="0"/>
              <a:t>Kingston as a Freeport </a:t>
            </a:r>
            <a:br>
              <a:rPr lang="en-US" b="1" dirty="0"/>
            </a:br>
            <a:r>
              <a:rPr lang="en-US" dirty="0"/>
              <a:t>During this period, Kingston was said to be among the principal ports in the Western Hemisphere, and the main source of coins for the British Empire</a:t>
            </a:r>
            <a:r>
              <a:rPr lang="en-US" dirty="0" smtClean="0"/>
              <a:t>.</a:t>
            </a:r>
          </a:p>
          <a:p>
            <a:endParaRPr lang="en-US" dirty="0"/>
          </a:p>
          <a:p>
            <a:r>
              <a:rPr lang="en-US" b="1" dirty="0"/>
              <a:t>1860-1912 </a:t>
            </a:r>
            <a:r>
              <a:rPr lang="en-US" dirty="0"/>
              <a:t>- </a:t>
            </a:r>
            <a:r>
              <a:rPr lang="en-US" b="1" dirty="0"/>
              <a:t>Opening of Central America </a:t>
            </a:r>
            <a:br>
              <a:rPr lang="en-US" b="1" dirty="0"/>
            </a:br>
            <a:r>
              <a:rPr lang="en-US" dirty="0"/>
              <a:t>When it was decided to cut a canal across the Isthmus of Central America, Kingston became a primary source of supply of </a:t>
            </a:r>
            <a:r>
              <a:rPr lang="en-US" dirty="0" err="1"/>
              <a:t>labour</a:t>
            </a:r>
            <a:r>
              <a:rPr lang="en-US" dirty="0"/>
              <a:t> for the canals, railways, and the introduction of banana cultivation by American companies who found Jamaica too small for their operations. This trade brought new influences into Jamaica – George </a:t>
            </a:r>
            <a:r>
              <a:rPr lang="en-US" dirty="0" err="1"/>
              <a:t>Stiebel</a:t>
            </a:r>
            <a:r>
              <a:rPr lang="en-US" dirty="0"/>
              <a:t> from Venezuela and Cecil </a:t>
            </a:r>
            <a:r>
              <a:rPr lang="en-US" dirty="0" err="1"/>
              <a:t>Lindo</a:t>
            </a:r>
            <a:r>
              <a:rPr lang="en-US" dirty="0"/>
              <a:t> from Costa Rica.</a:t>
            </a:r>
          </a:p>
          <a:p>
            <a:endParaRPr lang="en-US" dirty="0"/>
          </a:p>
        </p:txBody>
      </p:sp>
    </p:spTree>
    <p:extLst>
      <p:ext uri="{BB962C8B-B14F-4D97-AF65-F5344CB8AC3E}">
        <p14:creationId xmlns:p14="http://schemas.microsoft.com/office/powerpoint/2010/main" val="1169168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1939-1944 </a:t>
            </a:r>
            <a:r>
              <a:rPr lang="en-US" dirty="0"/>
              <a:t>– </a:t>
            </a:r>
            <a:r>
              <a:rPr lang="en-US" b="1" dirty="0"/>
              <a:t>WWII </a:t>
            </a:r>
            <a:br>
              <a:rPr lang="en-US" b="1" dirty="0"/>
            </a:br>
            <a:r>
              <a:rPr lang="en-US" dirty="0"/>
              <a:t>With the closure of the Atlantic merchant shipping lanes, Kingston port flowered into a range of activities as a new coastal trade was renewed among Jamaican ports; and small boats started trading with other Caribbean ports as new sources of goods were sought.</a:t>
            </a:r>
          </a:p>
          <a:p>
            <a:endParaRPr lang="en-US" dirty="0"/>
          </a:p>
        </p:txBody>
      </p:sp>
    </p:spTree>
    <p:extLst>
      <p:ext uri="{BB962C8B-B14F-4D97-AF65-F5344CB8AC3E}">
        <p14:creationId xmlns:p14="http://schemas.microsoft.com/office/powerpoint/2010/main" val="215049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normAutofit fontScale="90000"/>
          </a:bodyPr>
          <a:lstStyle/>
          <a:p>
            <a:r>
              <a:rPr lang="en-US" sz="3000" b="1"/>
              <a:t>Transition between General Cargo and Transshipment</a:t>
            </a:r>
          </a:p>
        </p:txBody>
      </p:sp>
      <p:pic>
        <p:nvPicPr>
          <p:cNvPr id="44035" name="Content Placeholder 5" descr="Kingston_Wharves_5744e.jp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76450" y="2369344"/>
            <a:ext cx="5143500" cy="2895600"/>
          </a:xfrm>
        </p:spPr>
      </p:pic>
      <p:sp>
        <p:nvSpPr>
          <p:cNvPr id="4403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itchFamily="34" charset="0"/>
                <a:ea typeface="MS PGothic" pitchFamily="34" charset="-128"/>
              </a:defRPr>
            </a:lvl1pPr>
            <a:lvl2pPr marL="698967" indent="-268834">
              <a:defRPr sz="2400" b="1">
                <a:solidFill>
                  <a:schemeClr val="tx1"/>
                </a:solidFill>
                <a:latin typeface="Arial" pitchFamily="34" charset="0"/>
                <a:ea typeface="MS PGothic" pitchFamily="34" charset="-128"/>
              </a:defRPr>
            </a:lvl2pPr>
            <a:lvl3pPr marL="1075334" indent="-215067">
              <a:defRPr sz="2400" b="1">
                <a:solidFill>
                  <a:schemeClr val="tx1"/>
                </a:solidFill>
                <a:latin typeface="Arial" pitchFamily="34" charset="0"/>
                <a:ea typeface="MS PGothic" pitchFamily="34" charset="-128"/>
              </a:defRPr>
            </a:lvl3pPr>
            <a:lvl4pPr marL="1505468" indent="-215067">
              <a:defRPr sz="2400" b="1">
                <a:solidFill>
                  <a:schemeClr val="tx1"/>
                </a:solidFill>
                <a:latin typeface="Arial" pitchFamily="34" charset="0"/>
                <a:ea typeface="MS PGothic" pitchFamily="34" charset="-128"/>
              </a:defRPr>
            </a:lvl4pPr>
            <a:lvl5pPr marL="1935602" indent="-215067">
              <a:defRPr sz="2400" b="1">
                <a:solidFill>
                  <a:schemeClr val="tx1"/>
                </a:solidFill>
                <a:latin typeface="Arial" pitchFamily="34" charset="0"/>
                <a:ea typeface="MS PGothic" pitchFamily="34" charset="-128"/>
              </a:defRPr>
            </a:lvl5pPr>
            <a:lvl6pPr marL="2365736" indent="-215067" algn="r" eaLnBrk="0" fontAlgn="base" hangingPunct="0">
              <a:spcBef>
                <a:spcPct val="0"/>
              </a:spcBef>
              <a:spcAft>
                <a:spcPct val="0"/>
              </a:spcAft>
              <a:defRPr sz="2400" b="1">
                <a:solidFill>
                  <a:schemeClr val="tx1"/>
                </a:solidFill>
                <a:latin typeface="Arial" pitchFamily="34" charset="0"/>
                <a:ea typeface="MS PGothic" pitchFamily="34" charset="-128"/>
              </a:defRPr>
            </a:lvl6pPr>
            <a:lvl7pPr marL="2795869" indent="-215067" algn="r" eaLnBrk="0" fontAlgn="base" hangingPunct="0">
              <a:spcBef>
                <a:spcPct val="0"/>
              </a:spcBef>
              <a:spcAft>
                <a:spcPct val="0"/>
              </a:spcAft>
              <a:defRPr sz="2400" b="1">
                <a:solidFill>
                  <a:schemeClr val="tx1"/>
                </a:solidFill>
                <a:latin typeface="Arial" pitchFamily="34" charset="0"/>
                <a:ea typeface="MS PGothic" pitchFamily="34" charset="-128"/>
              </a:defRPr>
            </a:lvl7pPr>
            <a:lvl8pPr marL="3226003" indent="-215067" algn="r" eaLnBrk="0" fontAlgn="base" hangingPunct="0">
              <a:spcBef>
                <a:spcPct val="0"/>
              </a:spcBef>
              <a:spcAft>
                <a:spcPct val="0"/>
              </a:spcAft>
              <a:defRPr sz="2400" b="1">
                <a:solidFill>
                  <a:schemeClr val="tx1"/>
                </a:solidFill>
                <a:latin typeface="Arial" pitchFamily="34" charset="0"/>
                <a:ea typeface="MS PGothic" pitchFamily="34" charset="-128"/>
              </a:defRPr>
            </a:lvl8pPr>
            <a:lvl9pPr marL="3656137" indent="-215067" algn="r" eaLnBrk="0" fontAlgn="base" hangingPunct="0">
              <a:spcBef>
                <a:spcPct val="0"/>
              </a:spcBef>
              <a:spcAft>
                <a:spcPct val="0"/>
              </a:spcAft>
              <a:defRPr sz="2400" b="1">
                <a:solidFill>
                  <a:schemeClr val="tx1"/>
                </a:solidFill>
                <a:latin typeface="Arial" pitchFamily="34" charset="0"/>
                <a:ea typeface="MS PGothic" pitchFamily="34" charset="-128"/>
              </a:defRPr>
            </a:lvl9pPr>
          </a:lstStyle>
          <a:p>
            <a:endParaRPr lang="en-GB" sz="1200">
              <a:solidFill>
                <a:schemeClr val="bg1"/>
              </a:solidFill>
            </a:endParaRPr>
          </a:p>
        </p:txBody>
      </p:sp>
      <p:sp>
        <p:nvSpPr>
          <p:cNvPr id="4403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itchFamily="34" charset="0"/>
                <a:ea typeface="MS PGothic" pitchFamily="34" charset="-128"/>
              </a:defRPr>
            </a:lvl1pPr>
            <a:lvl2pPr marL="698967" indent="-268834">
              <a:defRPr sz="2400" b="1">
                <a:solidFill>
                  <a:schemeClr val="tx1"/>
                </a:solidFill>
                <a:latin typeface="Arial" pitchFamily="34" charset="0"/>
                <a:ea typeface="MS PGothic" pitchFamily="34" charset="-128"/>
              </a:defRPr>
            </a:lvl2pPr>
            <a:lvl3pPr marL="1075334" indent="-215067">
              <a:defRPr sz="2400" b="1">
                <a:solidFill>
                  <a:schemeClr val="tx1"/>
                </a:solidFill>
                <a:latin typeface="Arial" pitchFamily="34" charset="0"/>
                <a:ea typeface="MS PGothic" pitchFamily="34" charset="-128"/>
              </a:defRPr>
            </a:lvl3pPr>
            <a:lvl4pPr marL="1505468" indent="-215067">
              <a:defRPr sz="2400" b="1">
                <a:solidFill>
                  <a:schemeClr val="tx1"/>
                </a:solidFill>
                <a:latin typeface="Arial" pitchFamily="34" charset="0"/>
                <a:ea typeface="MS PGothic" pitchFamily="34" charset="-128"/>
              </a:defRPr>
            </a:lvl4pPr>
            <a:lvl5pPr marL="1935602" indent="-215067">
              <a:defRPr sz="2400" b="1">
                <a:solidFill>
                  <a:schemeClr val="tx1"/>
                </a:solidFill>
                <a:latin typeface="Arial" pitchFamily="34" charset="0"/>
                <a:ea typeface="MS PGothic" pitchFamily="34" charset="-128"/>
              </a:defRPr>
            </a:lvl5pPr>
            <a:lvl6pPr marL="2365736" indent="-215067" algn="r" eaLnBrk="0" fontAlgn="base" hangingPunct="0">
              <a:spcBef>
                <a:spcPct val="0"/>
              </a:spcBef>
              <a:spcAft>
                <a:spcPct val="0"/>
              </a:spcAft>
              <a:defRPr sz="2400" b="1">
                <a:solidFill>
                  <a:schemeClr val="tx1"/>
                </a:solidFill>
                <a:latin typeface="Arial" pitchFamily="34" charset="0"/>
                <a:ea typeface="MS PGothic" pitchFamily="34" charset="-128"/>
              </a:defRPr>
            </a:lvl6pPr>
            <a:lvl7pPr marL="2795869" indent="-215067" algn="r" eaLnBrk="0" fontAlgn="base" hangingPunct="0">
              <a:spcBef>
                <a:spcPct val="0"/>
              </a:spcBef>
              <a:spcAft>
                <a:spcPct val="0"/>
              </a:spcAft>
              <a:defRPr sz="2400" b="1">
                <a:solidFill>
                  <a:schemeClr val="tx1"/>
                </a:solidFill>
                <a:latin typeface="Arial" pitchFamily="34" charset="0"/>
                <a:ea typeface="MS PGothic" pitchFamily="34" charset="-128"/>
              </a:defRPr>
            </a:lvl7pPr>
            <a:lvl8pPr marL="3226003" indent="-215067" algn="r" eaLnBrk="0" fontAlgn="base" hangingPunct="0">
              <a:spcBef>
                <a:spcPct val="0"/>
              </a:spcBef>
              <a:spcAft>
                <a:spcPct val="0"/>
              </a:spcAft>
              <a:defRPr sz="2400" b="1">
                <a:solidFill>
                  <a:schemeClr val="tx1"/>
                </a:solidFill>
                <a:latin typeface="Arial" pitchFamily="34" charset="0"/>
                <a:ea typeface="MS PGothic" pitchFamily="34" charset="-128"/>
              </a:defRPr>
            </a:lvl8pPr>
            <a:lvl9pPr marL="3656137" indent="-215067" algn="r" eaLnBrk="0" fontAlgn="base" hangingPunct="0">
              <a:spcBef>
                <a:spcPct val="0"/>
              </a:spcBef>
              <a:spcAft>
                <a:spcPct val="0"/>
              </a:spcAft>
              <a:defRPr sz="2400" b="1">
                <a:solidFill>
                  <a:schemeClr val="tx1"/>
                </a:solidFill>
                <a:latin typeface="Arial" pitchFamily="34" charset="0"/>
                <a:ea typeface="MS PGothic" pitchFamily="34" charset="-128"/>
              </a:defRPr>
            </a:lvl9pPr>
          </a:lstStyle>
          <a:p>
            <a:fld id="{CEE82795-2AB1-4A37-AC0E-FDFBFDF0A7BE}" type="slidenum">
              <a:rPr lang="en-US" sz="3600">
                <a:solidFill>
                  <a:schemeClr val="bg1"/>
                </a:solidFill>
              </a:rPr>
              <a:pPr/>
              <a:t>12</a:t>
            </a:fld>
            <a:endParaRPr lang="en-US" sz="3600">
              <a:solidFill>
                <a:schemeClr val="bg1"/>
              </a:solidFill>
            </a:endParaRPr>
          </a:p>
        </p:txBody>
      </p:sp>
    </p:spTree>
    <p:extLst>
      <p:ext uri="{BB962C8B-B14F-4D97-AF65-F5344CB8AC3E}">
        <p14:creationId xmlns:p14="http://schemas.microsoft.com/office/powerpoint/2010/main" val="35679775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Ports in Marine Transportation </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Maritime transport is the shipment of goods (cargo) and people by sea and other waterways. Port operations are a necessary tool to enable maritime trade between trading partners. To ensure smooth port operations and to avoid congestion in the harbor it is inevitable to permanently upgrade the port’s physical infrastructure, invest in human capital, fostering connectivity of the port and upgrade the port operations to prevailing standards. </a:t>
            </a:r>
            <a:endParaRPr lang="en-US" dirty="0"/>
          </a:p>
        </p:txBody>
      </p:sp>
    </p:spTree>
    <p:extLst>
      <p:ext uri="{BB962C8B-B14F-4D97-AF65-F5344CB8AC3E}">
        <p14:creationId xmlns:p14="http://schemas.microsoft.com/office/powerpoint/2010/main" val="2694277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Hence, port operations can be defined as all policies, reforms and regulations that influence the infrastructure and operations of port facilities including shipping services</a:t>
            </a:r>
            <a:endParaRPr lang="en-US" dirty="0"/>
          </a:p>
        </p:txBody>
      </p:sp>
    </p:spTree>
    <p:extLst>
      <p:ext uri="{BB962C8B-B14F-4D97-AF65-F5344CB8AC3E}">
        <p14:creationId xmlns:p14="http://schemas.microsoft.com/office/powerpoint/2010/main" val="1930185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More than 80% of world trade is carried by sea, constituting by far the most important means of transport of goods. Maritime transport has been growing annually by around 3.1% for the past three decades. Although there are many shipping companies in the maritime industry, most of them are small with insignificant market shares. For example, 52% of the world TEU capacity in 2012 was provided by the top 10 largest service operators. </a:t>
            </a:r>
          </a:p>
        </p:txBody>
      </p:sp>
    </p:spTree>
    <p:extLst>
      <p:ext uri="{BB962C8B-B14F-4D97-AF65-F5344CB8AC3E}">
        <p14:creationId xmlns:p14="http://schemas.microsoft.com/office/powerpoint/2010/main" val="3233830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top 3 (Maersk Line, Denmark; MSC, Switzerland; and the CMA-CGM Group, France) supply a total of 5,291,145 TEU, approximately 30% of the world’s total TEU capacity. Even though the largest shipping companies are located in developed economies their fleets are by large registered in developing countries. Panama and Liberia, the two leading registries account for one third of the world’s deadweight tonnage.</a:t>
            </a:r>
          </a:p>
          <a:p>
            <a:endParaRPr lang="en-US" dirty="0"/>
          </a:p>
        </p:txBody>
      </p:sp>
    </p:spTree>
    <p:extLst>
      <p:ext uri="{BB962C8B-B14F-4D97-AF65-F5344CB8AC3E}">
        <p14:creationId xmlns:p14="http://schemas.microsoft.com/office/powerpoint/2010/main" val="39330943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LINES </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C:\Users\asus pc\Desktop\MAERSK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00200"/>
            <a:ext cx="431718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sus pc\Desktop\MS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0580" y="2209800"/>
            <a:ext cx="3878493" cy="29051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sus pc\Desktop\MAERSK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350" y="3505200"/>
            <a:ext cx="433623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54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pPr algn="ctr"/>
            <a:r>
              <a:rPr lang="en-US" dirty="0" smtClean="0"/>
              <a:t>EARLY DEVELOPMENT</a:t>
            </a:r>
            <a:endParaRPr lang="en-US" dirty="0"/>
          </a:p>
        </p:txBody>
      </p:sp>
      <p:sp>
        <p:nvSpPr>
          <p:cNvPr id="3" name="Content Placeholder 2"/>
          <p:cNvSpPr>
            <a:spLocks noGrp="1"/>
          </p:cNvSpPr>
          <p:nvPr>
            <p:ph idx="1"/>
          </p:nvPr>
        </p:nvSpPr>
        <p:spPr>
          <a:xfrm>
            <a:off x="457200" y="1371600"/>
            <a:ext cx="8229600" cy="4953000"/>
          </a:xfrm>
        </p:spPr>
        <p:txBody>
          <a:bodyPr>
            <a:normAutofit fontScale="85000" lnSpcReduction="10000"/>
          </a:bodyPr>
          <a:lstStyle/>
          <a:p>
            <a:pPr>
              <a:buNone/>
            </a:pPr>
            <a:r>
              <a:rPr lang="en-US" dirty="0" smtClean="0"/>
              <a:t>    </a:t>
            </a:r>
          </a:p>
          <a:p>
            <a:r>
              <a:rPr lang="en-US" dirty="0" smtClean="0"/>
              <a:t> Before the industrial revolution, ships were the most efficient means of transporting goods, and thus port sites were frequently chosen at the head of water navigation, that is  the most upstream site.</a:t>
            </a:r>
          </a:p>
          <a:p>
            <a:r>
              <a:rPr lang="en-US" dirty="0" smtClean="0"/>
              <a:t>Conventionally</a:t>
            </a:r>
            <a:r>
              <a:rPr lang="en-US" dirty="0"/>
              <a:t>, port terminals where located close to city cores as </a:t>
            </a:r>
            <a:r>
              <a:rPr lang="en-US" dirty="0" smtClean="0"/>
              <a:t>in many instances the port itself was the </a:t>
            </a:r>
            <a:r>
              <a:rPr lang="en-US" dirty="0"/>
              <a:t>initial rationale for the existence of the city. </a:t>
            </a:r>
            <a:endParaRPr lang="en-US" dirty="0" smtClean="0"/>
          </a:p>
          <a:p>
            <a:r>
              <a:rPr lang="en-US" dirty="0" smtClean="0"/>
              <a:t>The </a:t>
            </a:r>
            <a:r>
              <a:rPr lang="en-US" dirty="0"/>
              <a:t>proximity to downtown areas also </a:t>
            </a:r>
            <a:r>
              <a:rPr lang="en-US" dirty="0" smtClean="0"/>
              <a:t>ensured that there was a large pool of workers availability to perform the </a:t>
            </a:r>
            <a:r>
              <a:rPr lang="en-US" dirty="0" err="1" smtClean="0"/>
              <a:t>labour</a:t>
            </a:r>
            <a:r>
              <a:rPr lang="en-US" dirty="0" smtClean="0"/>
              <a:t> intensive task of loading and unloading the ships</a:t>
            </a:r>
          </a:p>
          <a:p>
            <a:pPr>
              <a:buNone/>
            </a:pPr>
            <a:endParaRPr lang="en-US" dirty="0" smtClean="0"/>
          </a:p>
        </p:txBody>
      </p:sp>
    </p:spTree>
    <p:extLst>
      <p:ext uri="{BB962C8B-B14F-4D97-AF65-F5344CB8AC3E}">
        <p14:creationId xmlns:p14="http://schemas.microsoft.com/office/powerpoint/2010/main" val="29358159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dirty="0" smtClean="0"/>
              <a:t>EARLY DEVELOPMENT</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r>
              <a:rPr lang="en-US" dirty="0"/>
              <a:t> </a:t>
            </a:r>
            <a:r>
              <a:rPr lang="en-US" dirty="0" smtClean="0"/>
              <a:t>   Many </a:t>
            </a:r>
            <a:r>
              <a:rPr lang="en-US" dirty="0"/>
              <a:t>major </a:t>
            </a:r>
            <a:r>
              <a:rPr lang="en-US" dirty="0" smtClean="0"/>
              <a:t>cities, </a:t>
            </a:r>
            <a:r>
              <a:rPr lang="en-US" dirty="0"/>
              <a:t>such as London on the Thames, Montreal on the St. Lawrence River or Guangzhou on the Pearl </a:t>
            </a:r>
            <a:r>
              <a:rPr lang="en-US" dirty="0" smtClean="0"/>
              <a:t>River owed their early pre-eminence to this fact.</a:t>
            </a:r>
            <a:endParaRPr lang="en-US" dirty="0"/>
          </a:p>
        </p:txBody>
      </p:sp>
    </p:spTree>
    <p:extLst>
      <p:ext uri="{BB962C8B-B14F-4D97-AF65-F5344CB8AC3E}">
        <p14:creationId xmlns:p14="http://schemas.microsoft.com/office/powerpoint/2010/main" val="912920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 PORT </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C:\Users\WEEKEND STAFF\Desktop\220px-Lorrain.seapo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54886"/>
            <a:ext cx="8229600" cy="4527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03314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River Thames from two different views </a:t>
            </a:r>
            <a:br>
              <a:rPr lang="en-US" dirty="0" smtClean="0"/>
            </a:br>
            <a:endParaRPr lang="en-US" dirty="0"/>
          </a:p>
        </p:txBody>
      </p:sp>
      <p:sp>
        <p:nvSpPr>
          <p:cNvPr id="3" name="Content Placeholder 2"/>
          <p:cNvSpPr>
            <a:spLocks noGrp="1"/>
          </p:cNvSpPr>
          <p:nvPr>
            <p:ph idx="1"/>
          </p:nvPr>
        </p:nvSpPr>
        <p:spPr/>
        <p:txBody>
          <a:bodyPr/>
          <a:lstStyle/>
          <a:p>
            <a:endParaRPr lang="en-US" dirty="0"/>
          </a:p>
        </p:txBody>
      </p:sp>
      <p:pic>
        <p:nvPicPr>
          <p:cNvPr id="2050" name="Picture 2" descr="C:\Users\asus pc\Desktop\imgr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4963"/>
            <a:ext cx="3886200" cy="4567237"/>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asus pc\Desktop\imgr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1604963"/>
            <a:ext cx="4343399" cy="4567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02804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ctr"/>
            <a:r>
              <a:rPr lang="en-US" dirty="0" smtClean="0"/>
              <a:t>PORT LOCATIONS</a:t>
            </a:r>
            <a:endParaRPr lang="en-US" dirty="0"/>
          </a:p>
        </p:txBody>
      </p:sp>
      <p:pic>
        <p:nvPicPr>
          <p:cNvPr id="4" name="Content Placeholder 3" descr="portsites.gif (20540 bytes)"/>
          <p:cNvPicPr>
            <a:picLocks noGrp="1"/>
          </p:cNvPicPr>
          <p:nvPr>
            <p:ph idx="1"/>
          </p:nvPr>
        </p:nvPicPr>
        <p:blipFill>
          <a:blip r:embed="rId2" cstate="print"/>
          <a:srcRect/>
          <a:stretch>
            <a:fillRect/>
          </a:stretch>
        </p:blipFill>
        <p:spPr bwMode="auto">
          <a:xfrm>
            <a:off x="838200" y="1219200"/>
            <a:ext cx="7239000" cy="4876800"/>
          </a:xfrm>
          <a:prstGeom prst="rect">
            <a:avLst/>
          </a:prstGeom>
          <a:noFill/>
          <a:ln w="9525">
            <a:noFill/>
            <a:miter lim="800000"/>
            <a:headEnd/>
            <a:tailEnd/>
          </a:ln>
        </p:spPr>
      </p:pic>
    </p:spTree>
    <p:extLst>
      <p:ext uri="{BB962C8B-B14F-4D97-AF65-F5344CB8AC3E}">
        <p14:creationId xmlns:p14="http://schemas.microsoft.com/office/powerpoint/2010/main" val="13897944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ctr"/>
            <a:r>
              <a:rPr lang="en-US" dirty="0" smtClean="0"/>
              <a:t>Typical Location of Ports</a:t>
            </a:r>
            <a:endParaRPr lang="en-US" dirty="0"/>
          </a:p>
        </p:txBody>
      </p:sp>
      <p:sp>
        <p:nvSpPr>
          <p:cNvPr id="3" name="Content Placeholder 2"/>
          <p:cNvSpPr>
            <a:spLocks noGrp="1"/>
          </p:cNvSpPr>
          <p:nvPr>
            <p:ph idx="1"/>
          </p:nvPr>
        </p:nvSpPr>
        <p:spPr>
          <a:xfrm>
            <a:off x="457200" y="1219200"/>
            <a:ext cx="8229600" cy="5105400"/>
          </a:xfrm>
        </p:spPr>
        <p:txBody>
          <a:bodyPr>
            <a:normAutofit fontScale="77500" lnSpcReduction="20000"/>
          </a:bodyPr>
          <a:lstStyle/>
          <a:p>
            <a:pPr>
              <a:buNone/>
            </a:pPr>
            <a:r>
              <a:rPr lang="en-US" b="1" dirty="0" smtClean="0"/>
              <a:t> </a:t>
            </a:r>
          </a:p>
          <a:p>
            <a:pPr>
              <a:buNone/>
            </a:pPr>
            <a:r>
              <a:rPr lang="en-US" b="1" dirty="0" smtClean="0"/>
              <a:t>Port Sites</a:t>
            </a:r>
            <a:endParaRPr lang="en-US" dirty="0" smtClean="0"/>
          </a:p>
          <a:p>
            <a:pPr>
              <a:buNone/>
            </a:pPr>
            <a:r>
              <a:rPr lang="en-US" dirty="0" smtClean="0"/>
              <a:t>   There </a:t>
            </a:r>
            <a:r>
              <a:rPr lang="en-US" dirty="0"/>
              <a:t>is a vast array of port sites linked to varied </a:t>
            </a:r>
            <a:r>
              <a:rPr lang="en-US" dirty="0" smtClean="0"/>
              <a:t>nautical profiles, some of these are:</a:t>
            </a:r>
          </a:p>
          <a:p>
            <a:pPr lvl="0"/>
            <a:r>
              <a:rPr lang="en-US" b="1" dirty="0" smtClean="0"/>
              <a:t>Mainland </a:t>
            </a:r>
            <a:r>
              <a:rPr lang="en-US" b="1" dirty="0"/>
              <a:t>Ports</a:t>
            </a:r>
            <a:r>
              <a:rPr lang="en-US" dirty="0"/>
              <a:t>. These ports are linked to a major river, which is often serving a vast hinterland. </a:t>
            </a:r>
            <a:r>
              <a:rPr lang="en-US" dirty="0" smtClean="0"/>
              <a:t>These comprise of  </a:t>
            </a:r>
            <a:r>
              <a:rPr lang="en-US" dirty="0"/>
              <a:t>ports in a delta (New Orleans, Bangkok</a:t>
            </a:r>
            <a:r>
              <a:rPr lang="en-US" dirty="0" smtClean="0"/>
              <a:t>); </a:t>
            </a:r>
            <a:r>
              <a:rPr lang="en-US" dirty="0"/>
              <a:t>at the margin of a delta (Calcutta, Rangoon, and Rotterdam</a:t>
            </a:r>
            <a:r>
              <a:rPr lang="en-US" dirty="0" smtClean="0"/>
              <a:t>); </a:t>
            </a:r>
            <a:r>
              <a:rPr lang="en-US" dirty="0"/>
              <a:t>in an estuary (Le Havre, New York, Buenos </a:t>
            </a:r>
            <a:r>
              <a:rPr lang="en-US" dirty="0" smtClean="0"/>
              <a:t>Aires); near </a:t>
            </a:r>
            <a:r>
              <a:rPr lang="en-US" dirty="0"/>
              <a:t>an estuary (Liverpool, Lisbon, Quebec) or along a river (Montreal, Antwerp, Portland). </a:t>
            </a:r>
            <a:endParaRPr lang="en-US" dirty="0" smtClean="0"/>
          </a:p>
          <a:p>
            <a:pPr lvl="0"/>
            <a:r>
              <a:rPr lang="en-US" dirty="0" smtClean="0"/>
              <a:t>For </a:t>
            </a:r>
            <a:r>
              <a:rPr lang="en-US" dirty="0"/>
              <a:t>instance, one of the oldest ports in the world, Ostia, was at the mouth of the Tiber river and acted as Rome's port</a:t>
            </a:r>
            <a:r>
              <a:rPr lang="en-US" dirty="0" smtClean="0"/>
              <a:t>.</a:t>
            </a:r>
            <a:endParaRPr lang="en-US" dirty="0"/>
          </a:p>
        </p:txBody>
      </p:sp>
    </p:spTree>
    <p:extLst>
      <p:ext uri="{BB962C8B-B14F-4D97-AF65-F5344CB8AC3E}">
        <p14:creationId xmlns:p14="http://schemas.microsoft.com/office/powerpoint/2010/main" val="31891262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ctr"/>
            <a:r>
              <a:rPr lang="en-US" dirty="0" smtClean="0"/>
              <a:t>Typical Location of Ports</a:t>
            </a:r>
            <a:endParaRPr lang="en-US" dirty="0"/>
          </a:p>
        </p:txBody>
      </p:sp>
      <p:sp>
        <p:nvSpPr>
          <p:cNvPr id="3" name="Content Placeholder 2"/>
          <p:cNvSpPr>
            <a:spLocks noGrp="1"/>
          </p:cNvSpPr>
          <p:nvPr>
            <p:ph idx="1"/>
          </p:nvPr>
        </p:nvSpPr>
        <p:spPr/>
        <p:txBody>
          <a:bodyPr/>
          <a:lstStyle/>
          <a:p>
            <a:pPr lvl="0"/>
            <a:r>
              <a:rPr lang="en-US" b="1" dirty="0" smtClean="0"/>
              <a:t>Seaports</a:t>
            </a:r>
            <a:r>
              <a:rPr lang="en-US" dirty="0" smtClean="0"/>
              <a:t>. These ports have direct access to the sea. They are in bays (Tokyo), natural harbors (San Francisco, </a:t>
            </a:r>
            <a:r>
              <a:rPr lang="en-US" dirty="0" err="1" smtClean="0"/>
              <a:t>Rabaul</a:t>
            </a:r>
            <a:r>
              <a:rPr lang="en-US" dirty="0" smtClean="0"/>
              <a:t>), or protected locations (Gdansk: sand dunes, Dakar: islands, Honolulu: reefs).</a:t>
            </a:r>
          </a:p>
          <a:p>
            <a:endParaRPr lang="en-US" dirty="0" smtClean="0"/>
          </a:p>
          <a:p>
            <a:endParaRPr lang="en-US" dirty="0"/>
          </a:p>
        </p:txBody>
      </p:sp>
    </p:spTree>
    <p:extLst>
      <p:ext uri="{BB962C8B-B14F-4D97-AF65-F5344CB8AC3E}">
        <p14:creationId xmlns:p14="http://schemas.microsoft.com/office/powerpoint/2010/main" val="9907334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
            </a:r>
            <a:r>
              <a:rPr lang="en-US" dirty="0" err="1" smtClean="0"/>
              <a:t>Harbours</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n-US" b="1" i="1" dirty="0" smtClean="0"/>
              <a:t>Coastal Natural </a:t>
            </a:r>
            <a:r>
              <a:rPr lang="en-US" dirty="0" smtClean="0"/>
              <a:t>– example port Of Kingston Jamaica </a:t>
            </a:r>
          </a:p>
          <a:p>
            <a:r>
              <a:rPr lang="en-US" dirty="0" smtClean="0"/>
              <a:t>Coastal Breakwater – </a:t>
            </a:r>
            <a:r>
              <a:rPr lang="en-US" dirty="0" err="1" smtClean="0"/>
              <a:t>eg</a:t>
            </a:r>
            <a:r>
              <a:rPr lang="en-US" dirty="0" smtClean="0"/>
              <a:t>. Cherbourg France</a:t>
            </a:r>
          </a:p>
          <a:p>
            <a:r>
              <a:rPr lang="en-US" dirty="0" smtClean="0"/>
              <a:t>Coastal Tide Gate – Mumbai India </a:t>
            </a:r>
          </a:p>
          <a:p>
            <a:r>
              <a:rPr lang="en-US" dirty="0" smtClean="0"/>
              <a:t>River Tide Gate- </a:t>
            </a:r>
            <a:r>
              <a:rPr lang="en-US" dirty="0" err="1" smtClean="0"/>
              <a:t>eg</a:t>
            </a:r>
            <a:r>
              <a:rPr lang="en-US" dirty="0" smtClean="0"/>
              <a:t> </a:t>
            </a:r>
            <a:r>
              <a:rPr lang="en-US" dirty="0"/>
              <a:t>Bremerhaven, Germany </a:t>
            </a:r>
            <a:endParaRPr lang="en-US" dirty="0" smtClean="0"/>
          </a:p>
          <a:p>
            <a:r>
              <a:rPr lang="en-US" dirty="0" smtClean="0"/>
              <a:t>Canal or Lake – </a:t>
            </a:r>
            <a:r>
              <a:rPr lang="en-US" dirty="0" err="1" smtClean="0"/>
              <a:t>eg</a:t>
            </a:r>
            <a:r>
              <a:rPr lang="en-US" dirty="0" smtClean="0"/>
              <a:t>. </a:t>
            </a:r>
            <a:r>
              <a:rPr lang="en-US" dirty="0" err="1" smtClean="0"/>
              <a:t>Brugge</a:t>
            </a:r>
            <a:r>
              <a:rPr lang="en-US" dirty="0" smtClean="0"/>
              <a:t> Belgium </a:t>
            </a:r>
          </a:p>
          <a:p>
            <a:r>
              <a:rPr lang="en-US" dirty="0" smtClean="0"/>
              <a:t> River Natural – </a:t>
            </a:r>
            <a:r>
              <a:rPr lang="en-US" dirty="0" err="1" smtClean="0"/>
              <a:t>eg</a:t>
            </a:r>
            <a:r>
              <a:rPr lang="en-US" dirty="0" smtClean="0"/>
              <a:t>. </a:t>
            </a:r>
            <a:r>
              <a:rPr lang="en-US" dirty="0" err="1" smtClean="0"/>
              <a:t>Jacksonvill</a:t>
            </a:r>
            <a:r>
              <a:rPr lang="en-US" dirty="0" smtClean="0"/>
              <a:t>, Florida </a:t>
            </a:r>
          </a:p>
          <a:p>
            <a:r>
              <a:rPr lang="en-US" dirty="0" smtClean="0"/>
              <a:t>Open Roadstead- </a:t>
            </a:r>
            <a:r>
              <a:rPr lang="en-US" dirty="0" err="1" smtClean="0"/>
              <a:t>eg</a:t>
            </a:r>
            <a:r>
              <a:rPr lang="en-US" dirty="0" smtClean="0"/>
              <a:t>. Persian Gulf </a:t>
            </a:r>
          </a:p>
          <a:p>
            <a:r>
              <a:rPr lang="en-US" dirty="0" smtClean="0"/>
              <a:t>River Basin – </a:t>
            </a:r>
            <a:r>
              <a:rPr lang="en-US" dirty="0" err="1" smtClean="0"/>
              <a:t>eg</a:t>
            </a:r>
            <a:r>
              <a:rPr lang="en-US" dirty="0" smtClean="0"/>
              <a:t> Bremen Germany</a:t>
            </a:r>
            <a:endParaRPr lang="en-US" dirty="0"/>
          </a:p>
          <a:p>
            <a:endParaRPr lang="en-US" dirty="0" smtClean="0"/>
          </a:p>
          <a:p>
            <a:endParaRPr lang="en-US" dirty="0" smtClean="0"/>
          </a:p>
          <a:p>
            <a:endParaRPr lang="en-US" dirty="0" smtClean="0"/>
          </a:p>
        </p:txBody>
      </p:sp>
    </p:spTree>
    <p:extLst>
      <p:ext uri="{BB962C8B-B14F-4D97-AF65-F5344CB8AC3E}">
        <p14:creationId xmlns:p14="http://schemas.microsoft.com/office/powerpoint/2010/main" val="31484979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rmAutofit fontScale="90000"/>
          </a:bodyPr>
          <a:lstStyle/>
          <a:p>
            <a:pPr algn="ctr"/>
            <a:r>
              <a:rPr lang="en-US" dirty="0" smtClean="0"/>
              <a:t>TYPES OF HARBOUR</a:t>
            </a:r>
            <a:endParaRPr lang="en-US" dirty="0"/>
          </a:p>
        </p:txBody>
      </p:sp>
      <p:pic>
        <p:nvPicPr>
          <p:cNvPr id="4" name="Content Placeholder 3" descr="http://people.hofstra.edu/geotrans/eng/ch4en/conc4en/img/map_harbor_types.png"/>
          <p:cNvPicPr>
            <a:picLocks noGrp="1"/>
          </p:cNvPicPr>
          <p:nvPr>
            <p:ph idx="1"/>
          </p:nvPr>
        </p:nvPicPr>
        <p:blipFill>
          <a:blip r:embed="rId2" cstate="print"/>
          <a:stretch>
            <a:fillRect/>
          </a:stretch>
        </p:blipFill>
        <p:spPr bwMode="auto">
          <a:xfrm>
            <a:off x="381000" y="1066800"/>
            <a:ext cx="8229600" cy="5486400"/>
          </a:xfrm>
          <a:prstGeom prst="rect">
            <a:avLst/>
          </a:prstGeom>
          <a:noFill/>
          <a:ln w="9525">
            <a:noFill/>
            <a:miter lim="800000"/>
            <a:headEnd/>
            <a:tailEnd/>
          </a:ln>
        </p:spPr>
      </p:pic>
    </p:spTree>
    <p:extLst>
      <p:ext uri="{BB962C8B-B14F-4D97-AF65-F5344CB8AC3E}">
        <p14:creationId xmlns:p14="http://schemas.microsoft.com/office/powerpoint/2010/main" val="10147136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en-US" sz="5400" dirty="0" smtClean="0"/>
          </a:p>
          <a:p>
            <a:pPr marL="0" indent="0" algn="ctr">
              <a:buNone/>
            </a:pPr>
            <a:r>
              <a:rPr lang="en-US" sz="5400" dirty="0" smtClean="0"/>
              <a:t>STRATEGIC ROLES OF PORTS </a:t>
            </a:r>
            <a:endParaRPr lang="en-US" sz="5400" dirty="0"/>
          </a:p>
        </p:txBody>
      </p:sp>
    </p:spTree>
    <p:extLst>
      <p:ext uri="{BB962C8B-B14F-4D97-AF65-F5344CB8AC3E}">
        <p14:creationId xmlns:p14="http://schemas.microsoft.com/office/powerpoint/2010/main" val="7749365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Why is a port considered to be strategic?</a:t>
            </a:r>
          </a:p>
          <a:p>
            <a:endParaRPr lang="en-US" dirty="0"/>
          </a:p>
        </p:txBody>
      </p:sp>
    </p:spTree>
    <p:extLst>
      <p:ext uri="{BB962C8B-B14F-4D97-AF65-F5344CB8AC3E}">
        <p14:creationId xmlns:p14="http://schemas.microsoft.com/office/powerpoint/2010/main" val="40018291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C:\Users\asus pc\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41084"/>
            <a:ext cx="8610600" cy="4554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05631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role </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Port of San Diego plays an important role when it comes to National Security: it is one of only 17 strategic commercial seaports in the United States.</a:t>
            </a:r>
          </a:p>
          <a:p>
            <a:r>
              <a:rPr lang="en-US" dirty="0"/>
              <a:t>"Our Port's marine terminals are important for their ability to support commercial cargo, yet they also play a vital role in terms of our nation's defense," said Lou Smith, Chairman of the Board of Port Commissioners.</a:t>
            </a:r>
          </a:p>
          <a:p>
            <a:r>
              <a:rPr lang="en-US" dirty="0"/>
              <a:t>The Port of San Diego is the </a:t>
            </a:r>
            <a:r>
              <a:rPr lang="en-US" dirty="0">
                <a:hlinkClick r:id="rId2"/>
              </a:rPr>
              <a:t>fourth largest port in California</a:t>
            </a:r>
            <a:r>
              <a:rPr lang="en-US" dirty="0"/>
              <a:t>. Its maritime terminals provide the infrastructure and services necessary to support military deployment activities, which can range from getting vehicles and equipment where it needs to go, to shipping household goods to servicemen and their families.</a:t>
            </a:r>
          </a:p>
          <a:p>
            <a:endParaRPr lang="en-US" dirty="0"/>
          </a:p>
        </p:txBody>
      </p:sp>
    </p:spTree>
    <p:extLst>
      <p:ext uri="{BB962C8B-B14F-4D97-AF65-F5344CB8AC3E}">
        <p14:creationId xmlns:p14="http://schemas.microsoft.com/office/powerpoint/2010/main" val="2378314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What is Port?</a:t>
            </a:r>
          </a:p>
          <a:p>
            <a:r>
              <a:rPr lang="en-US" dirty="0" smtClean="0"/>
              <a:t>a </a:t>
            </a:r>
            <a:r>
              <a:rPr lang="en-US" dirty="0"/>
              <a:t>town or city with a </a:t>
            </a:r>
            <a:r>
              <a:rPr lang="en-US" dirty="0" err="1"/>
              <a:t>harbour</a:t>
            </a:r>
            <a:r>
              <a:rPr lang="en-US" dirty="0"/>
              <a:t> or access to navigable water where ships load or unload</a:t>
            </a:r>
            <a:r>
              <a:rPr lang="en-US" dirty="0" smtClean="0"/>
              <a:t>.</a:t>
            </a:r>
          </a:p>
          <a:p>
            <a:r>
              <a:rPr lang="en-US" dirty="0" smtClean="0"/>
              <a:t>A developed </a:t>
            </a:r>
            <a:r>
              <a:rPr lang="en-US" dirty="0" err="1" smtClean="0"/>
              <a:t>harbour</a:t>
            </a:r>
            <a:r>
              <a:rPr lang="en-US" dirty="0" smtClean="0"/>
              <a:t>. </a:t>
            </a:r>
          </a:p>
          <a:p>
            <a:r>
              <a:rPr lang="en-US" dirty="0" smtClean="0"/>
              <a:t>Is </a:t>
            </a:r>
            <a:r>
              <a:rPr lang="en-US" dirty="0"/>
              <a:t>a location on a coast or shore containing one or more </a:t>
            </a:r>
            <a:r>
              <a:rPr lang="en-US" dirty="0" err="1" smtClean="0"/>
              <a:t>harbour</a:t>
            </a:r>
            <a:r>
              <a:rPr lang="en-US" dirty="0" smtClean="0"/>
              <a:t> where </a:t>
            </a:r>
            <a:r>
              <a:rPr lang="en-US" dirty="0"/>
              <a:t>ships can dock and transfer people or cargo to or from land. Port locations are selected to optimize access to land </a:t>
            </a:r>
            <a:r>
              <a:rPr lang="en-US" dirty="0" smtClean="0"/>
              <a:t>and navigable </a:t>
            </a:r>
            <a:r>
              <a:rPr lang="en-US" dirty="0"/>
              <a:t>water, for commercial demand, and for shelter from wind and waves. </a:t>
            </a:r>
          </a:p>
        </p:txBody>
      </p:sp>
    </p:spTree>
    <p:extLst>
      <p:ext uri="{BB962C8B-B14F-4D97-AF65-F5344CB8AC3E}">
        <p14:creationId xmlns:p14="http://schemas.microsoft.com/office/powerpoint/2010/main" val="27188546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Strategic </a:t>
            </a:r>
            <a:r>
              <a:rPr lang="en-US" dirty="0" err="1" smtClean="0"/>
              <a:t>ctd</a:t>
            </a:r>
            <a:r>
              <a:rPr lang="en-US" dirty="0" smtClean="0"/>
              <a:t> </a:t>
            </a:r>
            <a:endParaRPr lang="en-US" dirty="0"/>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r>
              <a:rPr lang="en-US" dirty="0"/>
              <a:t>"In the last two years, 18.4 million pounds of unit cargo has gone through the Tenth Avenue Marine </a:t>
            </a:r>
            <a:r>
              <a:rPr lang="en-US" dirty="0" smtClean="0"/>
              <a:t>Terminal and </a:t>
            </a:r>
            <a:r>
              <a:rPr lang="en-US" dirty="0"/>
              <a:t>the </a:t>
            </a:r>
            <a:r>
              <a:rPr lang="en-US" dirty="0" smtClean="0"/>
              <a:t>National city marine terminal," </a:t>
            </a:r>
            <a:r>
              <a:rPr lang="en-US" dirty="0"/>
              <a:t>said Rear Admiral Dixon R. Smith, Commander of the Navy Region Southwest. "That ranks the Port of San Diego, as a strategic port, as the number one Strategic Port on the West Coast."</a:t>
            </a:r>
          </a:p>
          <a:p>
            <a:r>
              <a:rPr lang="en-US" dirty="0"/>
              <a:t>The Port had to undergo a stringent testing and requirements process before being designated a strategic port in 1995 by the U.S. Department of Transportation Maritime </a:t>
            </a:r>
            <a:r>
              <a:rPr lang="en-US" dirty="0" smtClean="0"/>
              <a:t>Administration (MARAD</a:t>
            </a:r>
            <a:r>
              <a:rPr lang="en-US" dirty="0"/>
              <a:t>).</a:t>
            </a:r>
          </a:p>
          <a:p>
            <a:r>
              <a:rPr lang="en-US" dirty="0"/>
              <a:t>The criteria used during the requirements process included:</a:t>
            </a:r>
          </a:p>
          <a:p>
            <a:endParaRPr lang="en-US" dirty="0"/>
          </a:p>
        </p:txBody>
      </p:sp>
    </p:spTree>
    <p:extLst>
      <p:ext uri="{BB962C8B-B14F-4D97-AF65-F5344CB8AC3E}">
        <p14:creationId xmlns:p14="http://schemas.microsoft.com/office/powerpoint/2010/main" val="35239638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Deepwater</a:t>
            </a:r>
            <a:r>
              <a:rPr lang="en-US" dirty="0"/>
              <a:t> Infrastructure</a:t>
            </a:r>
          </a:p>
          <a:p>
            <a:r>
              <a:rPr lang="en-US" dirty="0"/>
              <a:t>Intermodal Connections (access to railroads, freeways, and highways)</a:t>
            </a:r>
          </a:p>
          <a:p>
            <a:r>
              <a:rPr lang="en-US" dirty="0"/>
              <a:t>Geographic Location (San Diego is home to Naval Base San Diego)</a:t>
            </a:r>
          </a:p>
          <a:p>
            <a:r>
              <a:rPr lang="en-US" dirty="0"/>
              <a:t>Covered and Uncovered Storage Facilities</a:t>
            </a:r>
          </a:p>
          <a:p>
            <a:r>
              <a:rPr lang="en-US" dirty="0"/>
              <a:t>High Security at Tenth Avenue and National City Marine Terminals</a:t>
            </a:r>
          </a:p>
          <a:p>
            <a:endParaRPr lang="en-US" dirty="0"/>
          </a:p>
        </p:txBody>
      </p:sp>
    </p:spTree>
    <p:extLst>
      <p:ext uri="{BB962C8B-B14F-4D97-AF65-F5344CB8AC3E}">
        <p14:creationId xmlns:p14="http://schemas.microsoft.com/office/powerpoint/2010/main" val="11792019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Content Placeholder 3" descr="RotterdamLogisticPic.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05160" y="761682"/>
            <a:ext cx="8381101" cy="5400620"/>
          </a:xfrm>
        </p:spPr>
      </p:pic>
    </p:spTree>
    <p:extLst>
      <p:ext uri="{BB962C8B-B14F-4D97-AF65-F5344CB8AC3E}">
        <p14:creationId xmlns:p14="http://schemas.microsoft.com/office/powerpoint/2010/main" val="22235462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Content Placeholder 3" descr="RotterdamTrainLogistic.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85839" y="457583"/>
            <a:ext cx="7847842" cy="6047548"/>
          </a:xfrm>
        </p:spPr>
      </p:pic>
    </p:spTree>
    <p:extLst>
      <p:ext uri="{BB962C8B-B14F-4D97-AF65-F5344CB8AC3E}">
        <p14:creationId xmlns:p14="http://schemas.microsoft.com/office/powerpoint/2010/main" val="6236662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en-US" sz="4400" dirty="0" smtClean="0"/>
          </a:p>
          <a:p>
            <a:pPr marL="0" indent="0" algn="ctr">
              <a:buNone/>
            </a:pPr>
            <a:endParaRPr lang="en-US" sz="4400" dirty="0"/>
          </a:p>
          <a:p>
            <a:pPr marL="0" indent="0" algn="ctr">
              <a:buNone/>
            </a:pPr>
            <a:r>
              <a:rPr lang="en-US" sz="4400" dirty="0" smtClean="0"/>
              <a:t>Commercial Role of Ports </a:t>
            </a:r>
            <a:endParaRPr lang="en-US" sz="4400" dirty="0"/>
          </a:p>
        </p:txBody>
      </p:sp>
    </p:spTree>
    <p:extLst>
      <p:ext uri="{BB962C8B-B14F-4D97-AF65-F5344CB8AC3E}">
        <p14:creationId xmlns:p14="http://schemas.microsoft.com/office/powerpoint/2010/main" val="40462540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role of ports </a:t>
            </a:r>
            <a:endParaRPr lang="en-US" dirty="0"/>
          </a:p>
        </p:txBody>
      </p:sp>
      <p:sp>
        <p:nvSpPr>
          <p:cNvPr id="3" name="Content Placeholder 2"/>
          <p:cNvSpPr>
            <a:spLocks noGrp="1"/>
          </p:cNvSpPr>
          <p:nvPr>
            <p:ph idx="1"/>
          </p:nvPr>
        </p:nvSpPr>
        <p:spPr/>
        <p:txBody>
          <a:bodyPr>
            <a:normAutofit/>
          </a:bodyPr>
          <a:lstStyle/>
          <a:p>
            <a:r>
              <a:rPr lang="en-US" dirty="0"/>
              <a:t>A terminal may be defined as any facility where passengers and </a:t>
            </a:r>
            <a:r>
              <a:rPr lang="en-US" dirty="0" smtClean="0"/>
              <a:t>freight </a:t>
            </a:r>
            <a:r>
              <a:rPr lang="en-US" dirty="0"/>
              <a:t> are </a:t>
            </a:r>
            <a:r>
              <a:rPr lang="en-US" b="1" dirty="0"/>
              <a:t>assembled or dispersed</a:t>
            </a:r>
            <a:r>
              <a:rPr lang="en-US" dirty="0"/>
              <a:t>. Both cannot travel individually, but in </a:t>
            </a:r>
            <a:r>
              <a:rPr lang="en-US" b="1" dirty="0"/>
              <a:t>batches</a:t>
            </a:r>
            <a:r>
              <a:rPr lang="en-US" dirty="0"/>
              <a:t>. Passengers have to go to bus terminals and airports first, where they are "assembled" in busloads or planeloads to reach their final destinations where they are dispersed. Freight has to be consolidated at a port or a rail yard before onward shipment</a:t>
            </a:r>
          </a:p>
        </p:txBody>
      </p:sp>
    </p:spTree>
    <p:extLst>
      <p:ext uri="{BB962C8B-B14F-4D97-AF65-F5344CB8AC3E}">
        <p14:creationId xmlns:p14="http://schemas.microsoft.com/office/powerpoint/2010/main" val="8003860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continued</a:t>
            </a:r>
            <a:endParaRPr lang="en-US" dirty="0"/>
          </a:p>
        </p:txBody>
      </p:sp>
      <p:sp>
        <p:nvSpPr>
          <p:cNvPr id="3" name="Content Placeholder 2"/>
          <p:cNvSpPr>
            <a:spLocks noGrp="1"/>
          </p:cNvSpPr>
          <p:nvPr>
            <p:ph idx="1"/>
          </p:nvPr>
        </p:nvSpPr>
        <p:spPr/>
        <p:txBody>
          <a:bodyPr/>
          <a:lstStyle/>
          <a:p>
            <a:r>
              <a:rPr lang="en-US" b="1" dirty="0"/>
              <a:t>Terminal</a:t>
            </a:r>
            <a:r>
              <a:rPr lang="en-US" dirty="0"/>
              <a:t>. Any location where freight and passengers either originates, terminates, or is handled in the transportation process. Terminals are central and intermediate locations in the movements of passengers and freight. They often require specific facilities and equipment to accommodate the traffic they handle</a:t>
            </a:r>
          </a:p>
        </p:txBody>
      </p:sp>
    </p:spTree>
    <p:extLst>
      <p:ext uri="{BB962C8B-B14F-4D97-AF65-F5344CB8AC3E}">
        <p14:creationId xmlns:p14="http://schemas.microsoft.com/office/powerpoint/2010/main" val="15137250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a:t>
            </a:r>
            <a:r>
              <a:rPr lang="en-US" dirty="0" err="1" smtClean="0"/>
              <a:t>ctd</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a:t>Terminals may be points of interchange within the same modal system and which insure a continuity of the flows. This is particularly the case for modern air and port operations with hubs connecting parts of the network. Terminals, however, are also very important points of </a:t>
            </a:r>
            <a:r>
              <a:rPr lang="en-US" dirty="0" smtClean="0"/>
              <a:t>transfer between </a:t>
            </a:r>
            <a:r>
              <a:rPr lang="en-US" dirty="0"/>
              <a:t>modes. Buses and cars deliver people to airports, trucks haul freight to rail terminals, and rail brings freight to docks for loading on ships. One of the main attributes of transport terminals, international and regional alike, is their convergence function.</a:t>
            </a:r>
          </a:p>
        </p:txBody>
      </p:sp>
    </p:spTree>
    <p:extLst>
      <p:ext uri="{BB962C8B-B14F-4D97-AF65-F5344CB8AC3E}">
        <p14:creationId xmlns:p14="http://schemas.microsoft.com/office/powerpoint/2010/main" val="27424448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a:t>
            </a:r>
            <a:r>
              <a:rPr lang="en-US" dirty="0" err="1" smtClean="0"/>
              <a:t>ctd</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r>
              <a:rPr lang="en-US" dirty="0"/>
              <a:t>With one exception, passenger terminals require relatively little specific equipment. This is because individual mobility is the means by which passengers access busses, ferries or trains. Certainly, services such as information, shelter, food and security are required, but the layouts and activities taking place in passenger terminals tend to be simple and require relatively little equipment. They may appear congested at certain times of the day, but the flows of people can be managed successfully with good design of platforms and access points, and with appropriate scheduling of arrivals and departures.</a:t>
            </a:r>
          </a:p>
        </p:txBody>
      </p:sp>
    </p:spTree>
    <p:extLst>
      <p:ext uri="{BB962C8B-B14F-4D97-AF65-F5344CB8AC3E}">
        <p14:creationId xmlns:p14="http://schemas.microsoft.com/office/powerpoint/2010/main" val="33535403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a:t>
            </a:r>
            <a:r>
              <a:rPr lang="en-US" dirty="0" err="1" smtClean="0"/>
              <a:t>ctd</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a:t>Freight handling requires specific loading and unloading equipment. In addition to the facilities required to accommodate ships, trucks and trains (berths, loading bays and freight yards respectively) a very wide range of handling gear is required that is determined by the kinds of cargoes handled. Freight transport terminals have a set of </a:t>
            </a:r>
            <a:r>
              <a:rPr lang="en-US" dirty="0" smtClean="0"/>
              <a:t>characteristics linked </a:t>
            </a:r>
            <a:r>
              <a:rPr lang="en-US" dirty="0"/>
              <a:t>with core (terminal operations) and ancillary activities (added value such as distribution). The result is that terminals are differentiated functionally both by the mode involved and the commodities transferred.</a:t>
            </a:r>
          </a:p>
        </p:txBody>
      </p:sp>
    </p:spTree>
    <p:extLst>
      <p:ext uri="{BB962C8B-B14F-4D97-AF65-F5344CB8AC3E}">
        <p14:creationId xmlns:p14="http://schemas.microsoft.com/office/powerpoint/2010/main" val="3108521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1"/>
            <a:ext cx="7772400" cy="761999"/>
          </a:xfrm>
        </p:spPr>
        <p:txBody>
          <a:bodyPr>
            <a:normAutofit/>
          </a:bodyPr>
          <a:lstStyle/>
          <a:p>
            <a:r>
              <a:rPr lang="en-US" dirty="0" smtClean="0"/>
              <a:t>WHAT IS A PORT </a:t>
            </a:r>
            <a:endParaRPr lang="en-US" dirty="0"/>
          </a:p>
        </p:txBody>
      </p:sp>
      <p:sp>
        <p:nvSpPr>
          <p:cNvPr id="3" name="Subtitle 2"/>
          <p:cNvSpPr>
            <a:spLocks noGrp="1"/>
          </p:cNvSpPr>
          <p:nvPr>
            <p:ph type="subTitle" idx="1"/>
          </p:nvPr>
        </p:nvSpPr>
        <p:spPr>
          <a:xfrm>
            <a:off x="1371600" y="1752600"/>
            <a:ext cx="6400800" cy="3886200"/>
          </a:xfrm>
        </p:spPr>
        <p:txBody>
          <a:bodyPr>
            <a:normAutofit/>
          </a:bodyPr>
          <a:lstStyle/>
          <a:p>
            <a:r>
              <a:rPr lang="en-US" dirty="0" smtClean="0"/>
              <a:t>The term port comes from the Latin word </a:t>
            </a:r>
            <a:r>
              <a:rPr lang="en-US" i="1" dirty="0" err="1" smtClean="0"/>
              <a:t>portus</a:t>
            </a:r>
            <a:r>
              <a:rPr lang="en-US" dirty="0" smtClean="0"/>
              <a:t>, which means gate or gateway. </a:t>
            </a:r>
          </a:p>
          <a:p>
            <a:endParaRPr lang="en-US" dirty="0"/>
          </a:p>
          <a:p>
            <a:pPr algn="ctr"/>
            <a:r>
              <a:rPr lang="en-US" dirty="0" smtClean="0"/>
              <a:t>Ports can be described as points </a:t>
            </a:r>
            <a:r>
              <a:rPr lang="en-US" dirty="0"/>
              <a:t>of convergence between two domains of freight </a:t>
            </a:r>
            <a:r>
              <a:rPr lang="en-US" dirty="0" smtClean="0"/>
              <a:t>and passenger circulation,  </a:t>
            </a:r>
            <a:r>
              <a:rPr lang="en-US" dirty="0"/>
              <a:t>the </a:t>
            </a:r>
            <a:r>
              <a:rPr lang="en-US" b="1" u="sng" dirty="0" smtClean="0">
                <a:solidFill>
                  <a:srgbClr val="FF0000"/>
                </a:solidFill>
              </a:rPr>
              <a:t>land</a:t>
            </a:r>
            <a:r>
              <a:rPr lang="en-US" dirty="0" smtClean="0"/>
              <a:t>, </a:t>
            </a:r>
            <a:r>
              <a:rPr lang="en-US" u="sng" dirty="0" smtClean="0">
                <a:solidFill>
                  <a:srgbClr val="FF0000"/>
                </a:solidFill>
              </a:rPr>
              <a:t>air</a:t>
            </a:r>
            <a:r>
              <a:rPr lang="en-US" dirty="0" smtClean="0"/>
              <a:t> and </a:t>
            </a:r>
            <a:r>
              <a:rPr lang="en-US" b="1" u="sng" dirty="0">
                <a:solidFill>
                  <a:srgbClr val="FF0000"/>
                </a:solidFill>
              </a:rPr>
              <a:t>maritime</a:t>
            </a:r>
            <a:r>
              <a:rPr lang="en-US" dirty="0"/>
              <a:t> domains. </a:t>
            </a:r>
          </a:p>
        </p:txBody>
      </p:sp>
    </p:spTree>
    <p:extLst>
      <p:ext uri="{BB962C8B-B14F-4D97-AF65-F5344CB8AC3E}">
        <p14:creationId xmlns:p14="http://schemas.microsoft.com/office/powerpoint/2010/main" val="2210199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a:t>
            </a:r>
            <a:r>
              <a:rPr lang="en-US" dirty="0" err="1" smtClean="0"/>
              <a:t>ctd</a:t>
            </a:r>
            <a:r>
              <a:rPr lang="en-US" dirty="0" smtClean="0"/>
              <a:t> </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Bulk</a:t>
            </a:r>
            <a:r>
              <a:rPr lang="en-US" dirty="0"/>
              <a:t> refers to goods that are handled in large quantities that are unpackaged and are available in uniform dimensions. Liquid bulk goods include crude oil and refined products that can be handled using pumps to move the product along hoses and pipes. Relatively limited handling equipment is needed, but significant storage facilities may be required. Dry bulk includes a wide range of products, such as ores, coal and cereals. More equipment for dry bulk handling is required, because the material may have to utilize specialized grabs and cranes and conveyer-belt systems.</a:t>
            </a:r>
          </a:p>
          <a:p>
            <a:endParaRPr lang="en-US" dirty="0"/>
          </a:p>
        </p:txBody>
      </p:sp>
    </p:spTree>
    <p:extLst>
      <p:ext uri="{BB962C8B-B14F-4D97-AF65-F5344CB8AC3E}">
        <p14:creationId xmlns:p14="http://schemas.microsoft.com/office/powerpoint/2010/main" val="41694720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a:t>
            </a:r>
            <a:r>
              <a:rPr lang="en-US" dirty="0" err="1" smtClean="0"/>
              <a:t>ctd</a:t>
            </a:r>
            <a:r>
              <a:rPr lang="en-US" dirty="0" smtClean="0"/>
              <a:t> </a:t>
            </a:r>
            <a:endParaRPr lang="en-US" dirty="0"/>
          </a:p>
        </p:txBody>
      </p:sp>
      <p:sp>
        <p:nvSpPr>
          <p:cNvPr id="3" name="Content Placeholder 2"/>
          <p:cNvSpPr>
            <a:spLocks noGrp="1"/>
          </p:cNvSpPr>
          <p:nvPr>
            <p:ph idx="1"/>
          </p:nvPr>
        </p:nvSpPr>
        <p:spPr/>
        <p:txBody>
          <a:bodyPr/>
          <a:lstStyle/>
          <a:p>
            <a:r>
              <a:rPr lang="en-US" b="1" dirty="0"/>
              <a:t>General cargo</a:t>
            </a:r>
            <a:r>
              <a:rPr lang="en-US" dirty="0"/>
              <a:t> refers to goods that are of many shapes, dimensions and weights such as machinery, processed </a:t>
            </a:r>
            <a:r>
              <a:rPr lang="en-US" dirty="0" smtClean="0"/>
              <a:t>materials and </a:t>
            </a:r>
            <a:r>
              <a:rPr lang="en-US" dirty="0"/>
              <a:t>parts. Because the goods are so uneven and irregular, handling is difficult to mechanize. General cargo handling usually requires a lot of labor.</a:t>
            </a:r>
          </a:p>
          <a:p>
            <a:endParaRPr lang="en-US" dirty="0"/>
          </a:p>
        </p:txBody>
      </p:sp>
    </p:spTree>
    <p:extLst>
      <p:ext uri="{BB962C8B-B14F-4D97-AF65-F5344CB8AC3E}">
        <p14:creationId xmlns:p14="http://schemas.microsoft.com/office/powerpoint/2010/main" val="1119574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a:t>
            </a:r>
            <a:r>
              <a:rPr lang="en-US" dirty="0" err="1" smtClean="0"/>
              <a:t>ctd</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Containers</a:t>
            </a:r>
            <a:r>
              <a:rPr lang="en-US" dirty="0"/>
              <a:t> are standard units that have had a substantial impact on terminal operations. Container terminals have minimal labor requirements and perform a wide variety </a:t>
            </a:r>
            <a:r>
              <a:rPr lang="en-US" dirty="0" smtClean="0"/>
              <a:t>of intermodal </a:t>
            </a:r>
            <a:r>
              <a:rPr lang="en-US" dirty="0"/>
              <a:t>functions. They however require a significant amount of storage spaces which are simple paved areas where containers can be stacked and retrieved with intermodal equipment (cranes, </a:t>
            </a:r>
            <a:r>
              <a:rPr lang="en-US" dirty="0" err="1"/>
              <a:t>straddlers</a:t>
            </a:r>
            <a:r>
              <a:rPr lang="en-US" dirty="0"/>
              <a:t> and holsters). Depending on the intermodal function of the container terminal, specialized cranes are required, such as </a:t>
            </a:r>
            <a:r>
              <a:rPr lang="en-US" dirty="0" err="1"/>
              <a:t>portainers</a:t>
            </a:r>
            <a:r>
              <a:rPr lang="en-US" dirty="0"/>
              <a:t> (container cranes). Intermodal terminals and their related activities are increasingly seen as agents of added </a:t>
            </a:r>
            <a:r>
              <a:rPr lang="en-US" dirty="0" smtClean="0"/>
              <a:t>value within </a:t>
            </a:r>
            <a:r>
              <a:rPr lang="en-US" dirty="0"/>
              <a:t>supply chains.</a:t>
            </a:r>
          </a:p>
          <a:p>
            <a:endParaRPr lang="en-US" dirty="0"/>
          </a:p>
        </p:txBody>
      </p:sp>
    </p:spTree>
    <p:extLst>
      <p:ext uri="{BB962C8B-B14F-4D97-AF65-F5344CB8AC3E}">
        <p14:creationId xmlns:p14="http://schemas.microsoft.com/office/powerpoint/2010/main" val="32644955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endParaRPr lang="en-US" sz="5400" dirty="0" smtClean="0"/>
          </a:p>
          <a:p>
            <a:pPr algn="ctr"/>
            <a:endParaRPr lang="en-US" sz="5400" dirty="0"/>
          </a:p>
          <a:p>
            <a:pPr marL="0" indent="0" algn="ctr">
              <a:buNone/>
            </a:pPr>
            <a:r>
              <a:rPr lang="en-US" sz="5400" dirty="0" smtClean="0"/>
              <a:t>Economic Impact of ports </a:t>
            </a:r>
            <a:endParaRPr lang="en-US" sz="5400" dirty="0"/>
          </a:p>
        </p:txBody>
      </p:sp>
    </p:spTree>
    <p:extLst>
      <p:ext uri="{BB962C8B-B14F-4D97-AF65-F5344CB8AC3E}">
        <p14:creationId xmlns:p14="http://schemas.microsoft.com/office/powerpoint/2010/main" val="40564089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impact of ports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Activities in transport terminals represent not just exchanges of goods and people, but constitute an important economic activity. Employment of people in various terminal operations represents an advantage to the local economy. Dockers, baggage handlers, crane operators and air traffic controllers are example of jobs generated directly by terminals. In addition there are a wide range of activities that are linked to transportation activity at the terminals</a:t>
            </a:r>
            <a:r>
              <a:rPr lang="en-US" dirty="0" smtClean="0"/>
              <a:t>..</a:t>
            </a:r>
            <a:endParaRPr lang="en-US" dirty="0"/>
          </a:p>
        </p:txBody>
      </p:sp>
    </p:spTree>
    <p:extLst>
      <p:ext uri="{BB962C8B-B14F-4D97-AF65-F5344CB8AC3E}">
        <p14:creationId xmlns:p14="http://schemas.microsoft.com/office/powerpoint/2010/main" val="39217066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These include the actual carriers (airlines, shipping lines etc.) and intermediate agents (customs brokers, freight forwarders) required to carry out transport operations at the terminal. It is no accident that centers that perform major airport, port and rail functions also important economic poles</a:t>
            </a:r>
          </a:p>
        </p:txBody>
      </p:sp>
    </p:spTree>
    <p:extLst>
      <p:ext uri="{BB962C8B-B14F-4D97-AF65-F5344CB8AC3E}">
        <p14:creationId xmlns:p14="http://schemas.microsoft.com/office/powerpoint/2010/main" val="231409565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What are the economical impacts of building a port ?</a:t>
            </a:r>
            <a:endParaRPr lang="en-US" dirty="0"/>
          </a:p>
        </p:txBody>
      </p:sp>
    </p:spTree>
    <p:extLst>
      <p:ext uri="{BB962C8B-B14F-4D97-AF65-F5344CB8AC3E}">
        <p14:creationId xmlns:p14="http://schemas.microsoft.com/office/powerpoint/2010/main" val="3170281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Historically, many ports emerged as safe harbors for fishing and those with convenient locations became trade hubs, many of which of free access and designed to protect trade. As such, they became nexus of urbanization with many becoming the first port cities. Today, many of the most important cities in the world owe their origin to their port location.</a:t>
            </a:r>
            <a:endParaRPr lang="en-US" dirty="0"/>
          </a:p>
        </p:txBody>
      </p:sp>
    </p:spTree>
    <p:extLst>
      <p:ext uri="{BB962C8B-B14F-4D97-AF65-F5344CB8AC3E}">
        <p14:creationId xmlns:p14="http://schemas.microsoft.com/office/powerpoint/2010/main" val="3846693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Fishing Port </a:t>
            </a:r>
            <a:endParaRPr lang="en-US" dirty="0"/>
          </a:p>
        </p:txBody>
      </p:sp>
      <p:sp>
        <p:nvSpPr>
          <p:cNvPr id="3" name="Content Placeholder 2"/>
          <p:cNvSpPr>
            <a:spLocks noGrp="1"/>
          </p:cNvSpPr>
          <p:nvPr>
            <p:ph idx="1"/>
          </p:nvPr>
        </p:nvSpPr>
        <p:spPr/>
        <p:txBody>
          <a:bodyPr/>
          <a:lstStyle/>
          <a:p>
            <a:r>
              <a:rPr lang="en-US" dirty="0" smtClean="0"/>
              <a:t>A fishing port is a port or harbor for landing and distributing fish. It may be a recreational facility, but it is usually commercial. A fishing port is the only port that depends on an ocean product, and depletion of fish may cause a fishing port to be uneconomical. In recent decades, regulations to save fishing stock may limit the use of a fishing port, perhaps effectively closing it.</a:t>
            </a:r>
            <a:endParaRPr lang="en-US" dirty="0"/>
          </a:p>
        </p:txBody>
      </p:sp>
    </p:spTree>
    <p:extLst>
      <p:ext uri="{BB962C8B-B14F-4D97-AF65-F5344CB8AC3E}">
        <p14:creationId xmlns:p14="http://schemas.microsoft.com/office/powerpoint/2010/main" val="91252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Historical Development of Kingston Port </a:t>
            </a:r>
            <a:endParaRPr lang="en-US" dirty="0"/>
          </a:p>
        </p:txBody>
      </p:sp>
      <p:sp>
        <p:nvSpPr>
          <p:cNvPr id="3" name="Content Placeholder 2"/>
          <p:cNvSpPr>
            <a:spLocks noGrp="1"/>
          </p:cNvSpPr>
          <p:nvPr>
            <p:ph idx="1"/>
          </p:nvPr>
        </p:nvSpPr>
        <p:spPr/>
        <p:txBody>
          <a:bodyPr/>
          <a:lstStyle/>
          <a:p>
            <a:r>
              <a:rPr lang="en-US" dirty="0" smtClean="0"/>
              <a:t>The </a:t>
            </a:r>
            <a:r>
              <a:rPr lang="en-US" dirty="0"/>
              <a:t>history of Kingston shows that the great </a:t>
            </a:r>
            <a:r>
              <a:rPr lang="en-US" dirty="0" err="1"/>
              <a:t>harbour</a:t>
            </a:r>
            <a:r>
              <a:rPr lang="en-US" dirty="0"/>
              <a:t> of Kingston, has created significant wealth over the years, quite apart from whatever economic regime may have been operating on the mainland. The Port of Kingston has always been the hub of trade with several periods governing its development:</a:t>
            </a:r>
          </a:p>
        </p:txBody>
      </p:sp>
    </p:spTree>
    <p:extLst>
      <p:ext uri="{BB962C8B-B14F-4D97-AF65-F5344CB8AC3E}">
        <p14:creationId xmlns:p14="http://schemas.microsoft.com/office/powerpoint/2010/main" val="2090381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62" name="Picture 17" descr="KWL_History_FingerPiers1_Web.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5160" y="1523362"/>
            <a:ext cx="8660060" cy="5073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Text Box 10"/>
          <p:cNvSpPr txBox="1">
            <a:spLocks noChangeArrowheads="1"/>
          </p:cNvSpPr>
          <p:nvPr/>
        </p:nvSpPr>
        <p:spPr bwMode="auto">
          <a:xfrm>
            <a:off x="8723250" y="6562508"/>
            <a:ext cx="255841" cy="240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29" tIns="45714" rIns="91429" bIns="45714"/>
          <a:lstStyle>
            <a:lvl1pPr>
              <a:defRPr sz="2600" b="1">
                <a:solidFill>
                  <a:schemeClr val="tx1"/>
                </a:solidFill>
                <a:latin typeface="Arial" pitchFamily="34" charset="0"/>
                <a:ea typeface="MS PGothic" pitchFamily="34" charset="-128"/>
              </a:defRPr>
            </a:lvl1pPr>
            <a:lvl2pPr marL="742950" indent="-285750">
              <a:defRPr sz="2600" b="1">
                <a:solidFill>
                  <a:schemeClr val="tx1"/>
                </a:solidFill>
                <a:latin typeface="Arial" pitchFamily="34" charset="0"/>
                <a:ea typeface="MS PGothic" pitchFamily="34" charset="-128"/>
              </a:defRPr>
            </a:lvl2pPr>
            <a:lvl3pPr marL="1143000" indent="-228600">
              <a:defRPr sz="2600" b="1">
                <a:solidFill>
                  <a:schemeClr val="tx1"/>
                </a:solidFill>
                <a:latin typeface="Arial" pitchFamily="34" charset="0"/>
                <a:ea typeface="MS PGothic" pitchFamily="34" charset="-128"/>
              </a:defRPr>
            </a:lvl3pPr>
            <a:lvl4pPr marL="1600200" indent="-228600">
              <a:defRPr sz="2600" b="1">
                <a:solidFill>
                  <a:schemeClr val="tx1"/>
                </a:solidFill>
                <a:latin typeface="Arial" pitchFamily="34" charset="0"/>
                <a:ea typeface="MS PGothic" pitchFamily="34" charset="-128"/>
              </a:defRPr>
            </a:lvl4pPr>
            <a:lvl5pPr marL="2057400" indent="-228600">
              <a:defRPr sz="2600" b="1">
                <a:solidFill>
                  <a:schemeClr val="tx1"/>
                </a:solidFill>
                <a:latin typeface="Arial" pitchFamily="34" charset="0"/>
                <a:ea typeface="MS PGothic" pitchFamily="34" charset="-128"/>
              </a:defRPr>
            </a:lvl5pPr>
            <a:lvl6pPr marL="2514600" indent="-228600" algn="r" eaLnBrk="0" fontAlgn="base" hangingPunct="0">
              <a:spcBef>
                <a:spcPct val="0"/>
              </a:spcBef>
              <a:spcAft>
                <a:spcPct val="0"/>
              </a:spcAft>
              <a:defRPr sz="2600" b="1">
                <a:solidFill>
                  <a:schemeClr val="tx1"/>
                </a:solidFill>
                <a:latin typeface="Arial" pitchFamily="34" charset="0"/>
                <a:ea typeface="MS PGothic" pitchFamily="34" charset="-128"/>
              </a:defRPr>
            </a:lvl6pPr>
            <a:lvl7pPr marL="2971800" indent="-228600" algn="r" eaLnBrk="0" fontAlgn="base" hangingPunct="0">
              <a:spcBef>
                <a:spcPct val="0"/>
              </a:spcBef>
              <a:spcAft>
                <a:spcPct val="0"/>
              </a:spcAft>
              <a:defRPr sz="2600" b="1">
                <a:solidFill>
                  <a:schemeClr val="tx1"/>
                </a:solidFill>
                <a:latin typeface="Arial" pitchFamily="34" charset="0"/>
                <a:ea typeface="MS PGothic" pitchFamily="34" charset="-128"/>
              </a:defRPr>
            </a:lvl7pPr>
            <a:lvl8pPr marL="3429000" indent="-228600" algn="r" eaLnBrk="0" fontAlgn="base" hangingPunct="0">
              <a:spcBef>
                <a:spcPct val="0"/>
              </a:spcBef>
              <a:spcAft>
                <a:spcPct val="0"/>
              </a:spcAft>
              <a:defRPr sz="2600" b="1">
                <a:solidFill>
                  <a:schemeClr val="tx1"/>
                </a:solidFill>
                <a:latin typeface="Arial" pitchFamily="34" charset="0"/>
                <a:ea typeface="MS PGothic" pitchFamily="34" charset="-128"/>
              </a:defRPr>
            </a:lvl8pPr>
            <a:lvl9pPr marL="3886200" indent="-228600" algn="r" eaLnBrk="0" fontAlgn="base" hangingPunct="0">
              <a:spcBef>
                <a:spcPct val="0"/>
              </a:spcBef>
              <a:spcAft>
                <a:spcPct val="0"/>
              </a:spcAft>
              <a:defRPr sz="2600" b="1">
                <a:solidFill>
                  <a:schemeClr val="tx1"/>
                </a:solidFill>
                <a:latin typeface="Arial" pitchFamily="34" charset="0"/>
                <a:ea typeface="MS PGothic" pitchFamily="34" charset="-128"/>
              </a:defRPr>
            </a:lvl9pPr>
          </a:lstStyle>
          <a:p>
            <a:pPr algn="ctr"/>
            <a:fld id="{55EB250F-5D4C-42D9-AFBF-5B321A9A3604}" type="slidenum">
              <a:rPr lang="en-US" sz="1000">
                <a:ea typeface="ヒラギノ角ゴ ProN W3" charset="-128"/>
                <a:sym typeface="Arial" pitchFamily="34" charset="0"/>
              </a:rPr>
              <a:pPr algn="ctr"/>
              <a:t>8</a:t>
            </a:fld>
            <a:endParaRPr lang="en-US" sz="1000">
              <a:ea typeface="ヒラギノ角ゴ ProN W3" charset="-128"/>
              <a:sym typeface="Arial" pitchFamily="34" charset="0"/>
            </a:endParaRPr>
          </a:p>
        </p:txBody>
      </p:sp>
      <p:sp>
        <p:nvSpPr>
          <p:cNvPr id="40964" name="Rectangle 11"/>
          <p:cNvSpPr>
            <a:spLocks/>
          </p:cNvSpPr>
          <p:nvPr/>
        </p:nvSpPr>
        <p:spPr bwMode="auto">
          <a:xfrm>
            <a:off x="241971" y="1410044"/>
            <a:ext cx="8673930" cy="76024"/>
          </a:xfrm>
          <a:prstGeom prst="rect">
            <a:avLst/>
          </a:prstGeom>
          <a:solidFill>
            <a:srgbClr val="003D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8446" name="Rectangle 14"/>
          <p:cNvSpPr>
            <a:spLocks/>
          </p:cNvSpPr>
          <p:nvPr/>
        </p:nvSpPr>
        <p:spPr bwMode="auto">
          <a:xfrm>
            <a:off x="1066517" y="991190"/>
            <a:ext cx="6097027" cy="532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4" bIns="0"/>
          <a:lstStyle/>
          <a:p>
            <a:pPr algn="ctr"/>
            <a:r>
              <a:rPr lang="en-US" i="1">
                <a:solidFill>
                  <a:srgbClr val="0066FF"/>
                </a:solidFill>
                <a:latin typeface="Helvetica" charset="0"/>
                <a:sym typeface="Helvetica" charset="0"/>
              </a:rPr>
              <a:t>In the Beginning  </a:t>
            </a:r>
          </a:p>
        </p:txBody>
      </p:sp>
      <p:sp>
        <p:nvSpPr>
          <p:cNvPr id="18440" name="Rectangle 8"/>
          <p:cNvSpPr>
            <a:spLocks/>
          </p:cNvSpPr>
          <p:nvPr/>
        </p:nvSpPr>
        <p:spPr bwMode="auto">
          <a:xfrm>
            <a:off x="317490" y="5828081"/>
            <a:ext cx="3124033" cy="761681"/>
          </a:xfrm>
          <a:prstGeom prst="rect">
            <a:avLst/>
          </a:prstGeom>
          <a:solidFill>
            <a:srgbClr val="BB9A22">
              <a:alpha val="70195"/>
            </a:srgbClr>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endParaRPr lang="en-US"/>
          </a:p>
        </p:txBody>
      </p:sp>
      <p:sp>
        <p:nvSpPr>
          <p:cNvPr id="18447" name="Rectangle 15"/>
          <p:cNvSpPr>
            <a:spLocks/>
          </p:cNvSpPr>
          <p:nvPr/>
        </p:nvSpPr>
        <p:spPr bwMode="auto">
          <a:xfrm>
            <a:off x="160286" y="4571522"/>
            <a:ext cx="1599776" cy="1904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4" bIns="0"/>
          <a:lstStyle/>
          <a:p>
            <a:endParaRPr lang="en-US" sz="1400">
              <a:solidFill>
                <a:srgbClr val="193A82"/>
              </a:solidFill>
              <a:latin typeface="Helvetica" charset="0"/>
              <a:sym typeface="Helvetica" charset="0"/>
            </a:endParaRPr>
          </a:p>
        </p:txBody>
      </p:sp>
      <p:sp>
        <p:nvSpPr>
          <p:cNvPr id="18441" name="Rectangle 9"/>
          <p:cNvSpPr>
            <a:spLocks/>
          </p:cNvSpPr>
          <p:nvPr/>
        </p:nvSpPr>
        <p:spPr bwMode="auto">
          <a:xfrm>
            <a:off x="408422" y="5840990"/>
            <a:ext cx="3046972" cy="837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nSpc>
                <a:spcPct val="110000"/>
              </a:lnSpc>
            </a:pPr>
            <a:r>
              <a:rPr lang="en-US" sz="1400">
                <a:solidFill>
                  <a:srgbClr val="082767"/>
                </a:solidFill>
                <a:latin typeface="Helvetica" charset="0"/>
                <a:sym typeface="Helvetica" charset="0"/>
              </a:rPr>
              <a:t>Finger Piers of Downtown Kingston  in the early 1900s</a:t>
            </a:r>
          </a:p>
          <a:p>
            <a:pPr>
              <a:lnSpc>
                <a:spcPct val="110000"/>
              </a:lnSpc>
            </a:pPr>
            <a:r>
              <a:rPr lang="en-US" sz="1400">
                <a:solidFill>
                  <a:srgbClr val="082767"/>
                </a:solidFill>
                <a:latin typeface="Helvetica" charset="0"/>
                <a:sym typeface="Helvetica" charset="0"/>
              </a:rPr>
              <a:t>Photo Source: SAJ Archive </a:t>
            </a:r>
          </a:p>
        </p:txBody>
      </p:sp>
    </p:spTree>
    <p:extLst>
      <p:ext uri="{BB962C8B-B14F-4D97-AF65-F5344CB8AC3E}">
        <p14:creationId xmlns:p14="http://schemas.microsoft.com/office/powerpoint/2010/main" val="313894660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6539136" presetClass="entr" presetSubtype="35578064" fill="hold" grpId="0" nodeType="afterEffect">
                                  <p:stCondLst>
                                    <p:cond delay="0"/>
                                  </p:stCondLst>
                                  <p:childTnLst>
                                    <p:set>
                                      <p:cBhvr>
                                        <p:cTn id="6" dur="1" fill="hold">
                                          <p:stCondLst>
                                            <p:cond delay="499"/>
                                          </p:stCondLst>
                                        </p:cTn>
                                        <p:tgtEl>
                                          <p:spTgt spid="184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6539136" presetClass="entr" presetSubtype="35578024" fill="hold" grpId="0" nodeType="clickEffect" nodePh="1">
                                  <p:stCondLst>
                                    <p:cond delay="0"/>
                                  </p:stCondLst>
                                  <p:endCondLst>
                                    <p:cond evt="begin" delay="0">
                                      <p:tn val="9"/>
                                    </p:cond>
                                  </p:endCondLst>
                                  <p:childTnLst>
                                    <p:set>
                                      <p:cBhvr>
                                        <p:cTn id="10" dur="1" fill="hold">
                                          <p:stCondLst>
                                            <p:cond delay="499"/>
                                          </p:stCondLst>
                                        </p:cTn>
                                        <p:tgtEl>
                                          <p:spTgt spid="18447">
                                            <p:txEl>
                                              <p:pRg st="0" end="0"/>
                                            </p:txEl>
                                          </p:spTgt>
                                        </p:tgtEl>
                                        <p:attrNameLst>
                                          <p:attrName>style.visibility</p:attrName>
                                        </p:attrNameLst>
                                      </p:cBhvr>
                                      <p:to>
                                        <p:strVal val="visible"/>
                                      </p:to>
                                    </p:set>
                                  </p:childTnLst>
                                </p:cTn>
                              </p:par>
                            </p:childTnLst>
                          </p:cTn>
                        </p:par>
                        <p:par>
                          <p:cTn id="11" fill="hold" nodeType="afterGroup">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8440"/>
                                        </p:tgtEl>
                                        <p:attrNameLst>
                                          <p:attrName>style.visibility</p:attrName>
                                        </p:attrNameLst>
                                      </p:cBhvr>
                                      <p:to>
                                        <p:strVal val="visible"/>
                                      </p:to>
                                    </p:set>
                                    <p:animEffect transition="in" filter="wipe(up)">
                                      <p:cBhvr>
                                        <p:cTn id="14" dur="500"/>
                                        <p:tgtEl>
                                          <p:spTgt spid="18440"/>
                                        </p:tgtEl>
                                      </p:cBhvr>
                                    </p:animEffect>
                                  </p:childTnLst>
                                </p:cTn>
                              </p:par>
                            </p:childTnLst>
                          </p:cTn>
                        </p:par>
                        <p:par>
                          <p:cTn id="15" fill="hold" nodeType="afterGroup">
                            <p:stCondLst>
                              <p:cond delay="1000"/>
                            </p:stCondLst>
                            <p:childTnLst>
                              <p:par>
                                <p:cTn id="16" presetID="17" presetClass="entr" presetSubtype="10" fill="hold" grpId="0" nodeType="afterEffect">
                                  <p:stCondLst>
                                    <p:cond delay="0"/>
                                  </p:stCondLst>
                                  <p:iterate type="lt">
                                    <p:tmPct val="100000"/>
                                  </p:iterate>
                                  <p:childTnLst>
                                    <p:set>
                                      <p:cBhvr>
                                        <p:cTn id="17" dur="1" fill="hold">
                                          <p:stCondLst>
                                            <p:cond delay="0"/>
                                          </p:stCondLst>
                                        </p:cTn>
                                        <p:tgtEl>
                                          <p:spTgt spid="18441"/>
                                        </p:tgtEl>
                                        <p:attrNameLst>
                                          <p:attrName>style.visibility</p:attrName>
                                        </p:attrNameLst>
                                      </p:cBhvr>
                                      <p:to>
                                        <p:strVal val="visible"/>
                                      </p:to>
                                    </p:set>
                                    <p:anim calcmode="lin" valueType="num">
                                      <p:cBhvr>
                                        <p:cTn id="18" dur="75" fill="hold"/>
                                        <p:tgtEl>
                                          <p:spTgt spid="18441"/>
                                        </p:tgtEl>
                                        <p:attrNameLst>
                                          <p:attrName>ppt_w</p:attrName>
                                        </p:attrNameLst>
                                      </p:cBhvr>
                                      <p:tavLst>
                                        <p:tav tm="0">
                                          <p:val>
                                            <p:fltVal val="0"/>
                                          </p:val>
                                        </p:tav>
                                        <p:tav tm="100000">
                                          <p:val>
                                            <p:strVal val="#ppt_w"/>
                                          </p:val>
                                        </p:tav>
                                      </p:tavLst>
                                    </p:anim>
                                    <p:anim calcmode="lin" valueType="num">
                                      <p:cBhvr>
                                        <p:cTn id="19" dur="75" fill="hold"/>
                                        <p:tgtEl>
                                          <p:spTgt spid="1844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6" grpId="0" autoUpdateAnimBg="0"/>
      <p:bldP spid="18440" grpId="0" animBg="1"/>
      <p:bldP spid="18447" grpId="0" build="p" autoUpdateAnimBg="0"/>
      <p:bldP spid="1844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1692-1713 </a:t>
            </a:r>
            <a:r>
              <a:rPr lang="en-US" dirty="0"/>
              <a:t>- </a:t>
            </a:r>
            <a:r>
              <a:rPr lang="en-US" b="1" dirty="0"/>
              <a:t>The early freebooters </a:t>
            </a:r>
            <a:br>
              <a:rPr lang="en-US" b="1" dirty="0"/>
            </a:br>
            <a:r>
              <a:rPr lang="en-US" dirty="0"/>
              <a:t>British Governments, Jamaican Governors, pirates, buccaneers and privateers plundered and brought fortunes to Kingston to finance imports from North America and Britain</a:t>
            </a:r>
            <a:r>
              <a:rPr lang="en-US" dirty="0" smtClean="0"/>
              <a:t>.</a:t>
            </a:r>
          </a:p>
          <a:p>
            <a:endParaRPr lang="en-US" dirty="0"/>
          </a:p>
          <a:p>
            <a:r>
              <a:rPr lang="en-US" b="1" dirty="0"/>
              <a:t>1713-1759 -The </a:t>
            </a:r>
            <a:r>
              <a:rPr lang="en-US" b="1" dirty="0" err="1"/>
              <a:t>Asiento</a:t>
            </a:r>
            <a:r>
              <a:rPr lang="en-US" b="1" dirty="0"/>
              <a:t> Trade </a:t>
            </a:r>
            <a:br>
              <a:rPr lang="en-US" b="1" dirty="0"/>
            </a:br>
            <a:r>
              <a:rPr lang="en-US" dirty="0"/>
              <a:t>When the British got exclusive right to supply Spanish America with some products, Jamaican planters objected to the competition, but trade developed earning vast sums for the port and created fortunes in Britain.</a:t>
            </a:r>
          </a:p>
          <a:p>
            <a:endParaRPr lang="en-US" dirty="0"/>
          </a:p>
        </p:txBody>
      </p:sp>
    </p:spTree>
    <p:extLst>
      <p:ext uri="{BB962C8B-B14F-4D97-AF65-F5344CB8AC3E}">
        <p14:creationId xmlns:p14="http://schemas.microsoft.com/office/powerpoint/2010/main" val="2367545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821</TotalTime>
  <Words>1675</Words>
  <Application>Microsoft Office PowerPoint</Application>
  <PresentationFormat>On-screen Show (4:3)</PresentationFormat>
  <Paragraphs>121</Paragraphs>
  <Slides>46</Slides>
  <Notes>3</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Trek</vt:lpstr>
      <vt:lpstr>PORT OPERATION </vt:lpstr>
      <vt:lpstr>HISTORIC PORT </vt:lpstr>
      <vt:lpstr>PowerPoint Presentation</vt:lpstr>
      <vt:lpstr>WHAT IS A PORT </vt:lpstr>
      <vt:lpstr>PowerPoint Presentation</vt:lpstr>
      <vt:lpstr>Fishing Port </vt:lpstr>
      <vt:lpstr>Historical Development of Kingston Port </vt:lpstr>
      <vt:lpstr>PowerPoint Presentation</vt:lpstr>
      <vt:lpstr>PowerPoint Presentation</vt:lpstr>
      <vt:lpstr>PowerPoint Presentation</vt:lpstr>
      <vt:lpstr>PowerPoint Presentation</vt:lpstr>
      <vt:lpstr>Transition between General Cargo and Transshipment</vt:lpstr>
      <vt:lpstr>Role Of Ports in Marine Transportation </vt:lpstr>
      <vt:lpstr>PowerPoint Presentation</vt:lpstr>
      <vt:lpstr>PowerPoint Presentation</vt:lpstr>
      <vt:lpstr>PowerPoint Presentation</vt:lpstr>
      <vt:lpstr>MAJOR LINES </vt:lpstr>
      <vt:lpstr>EARLY DEVELOPMENT</vt:lpstr>
      <vt:lpstr>EARLY DEVELOPMENT</vt:lpstr>
      <vt:lpstr>River Thames from two different views  </vt:lpstr>
      <vt:lpstr>PORT LOCATIONS</vt:lpstr>
      <vt:lpstr>Typical Location of Ports</vt:lpstr>
      <vt:lpstr>Typical Location of Ports</vt:lpstr>
      <vt:lpstr>Types of Harbours </vt:lpstr>
      <vt:lpstr>TYPES OF HARBOUR</vt:lpstr>
      <vt:lpstr>PowerPoint Presentation</vt:lpstr>
      <vt:lpstr>PowerPoint Presentation</vt:lpstr>
      <vt:lpstr>PowerPoint Presentation</vt:lpstr>
      <vt:lpstr>Strategic role </vt:lpstr>
      <vt:lpstr>Strategic ctd </vt:lpstr>
      <vt:lpstr>PowerPoint Presentation</vt:lpstr>
      <vt:lpstr>PowerPoint Presentation</vt:lpstr>
      <vt:lpstr>PowerPoint Presentation</vt:lpstr>
      <vt:lpstr>PowerPoint Presentation</vt:lpstr>
      <vt:lpstr>Commercial role of ports </vt:lpstr>
      <vt:lpstr>Commercial continued</vt:lpstr>
      <vt:lpstr>Commercial ctd </vt:lpstr>
      <vt:lpstr>Commercial ctd </vt:lpstr>
      <vt:lpstr>Commercial ctd </vt:lpstr>
      <vt:lpstr>Commercial ctd </vt:lpstr>
      <vt:lpstr>Commercial ctd </vt:lpstr>
      <vt:lpstr>Commercial ctd </vt:lpstr>
      <vt:lpstr>PowerPoint Presentation</vt:lpstr>
      <vt:lpstr>Economic impact of ports</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WEEKEND STAFF</dc:creator>
  <cp:lastModifiedBy>asus pc</cp:lastModifiedBy>
  <cp:revision>25</cp:revision>
  <dcterms:created xsi:type="dcterms:W3CDTF">2015-01-10T19:15:15Z</dcterms:created>
  <dcterms:modified xsi:type="dcterms:W3CDTF">2015-01-13T23:06:00Z</dcterms:modified>
</cp:coreProperties>
</file>