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5" r:id="rId1"/>
  </p:sldMasterIdLst>
  <p:sldIdLst>
    <p:sldId id="293"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86" r:id="rId24"/>
    <p:sldId id="277" r:id="rId25"/>
    <p:sldId id="278" r:id="rId26"/>
    <p:sldId id="279" r:id="rId27"/>
    <p:sldId id="280" r:id="rId28"/>
    <p:sldId id="281" r:id="rId29"/>
    <p:sldId id="282" r:id="rId30"/>
    <p:sldId id="283" r:id="rId31"/>
    <p:sldId id="284" r:id="rId32"/>
    <p:sldId id="285" r:id="rId33"/>
    <p:sldId id="287" r:id="rId34"/>
    <p:sldId id="288" r:id="rId35"/>
    <p:sldId id="289" r:id="rId36"/>
    <p:sldId id="290" r:id="rId37"/>
    <p:sldId id="291" r:id="rId38"/>
    <p:sldId id="292"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2" autoAdjust="0"/>
    <p:restoredTop sz="94662" autoAdjust="0"/>
  </p:normalViewPr>
  <p:slideViewPr>
    <p:cSldViewPr>
      <p:cViewPr varScale="1">
        <p:scale>
          <a:sx n="70" d="100"/>
          <a:sy n="70" d="100"/>
        </p:scale>
        <p:origin x="138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D77F631-87D8-439E-A0AE-332B012196A0}" type="datetimeFigureOut">
              <a:rPr lang="en-US" smtClean="0"/>
              <a:pPr/>
              <a:t>1/27/2015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358FC4-BF08-40DC-AA6B-F2A5D9B96797}" type="slidenum">
              <a:rPr lang="en-US" smtClean="0"/>
              <a:pPr/>
              <a:t>‹#›</a:t>
            </a:fld>
            <a:endParaRPr lang="en-US"/>
          </a:p>
        </p:txBody>
      </p:sp>
    </p:spTree>
    <p:extLst>
      <p:ext uri="{BB962C8B-B14F-4D97-AF65-F5344CB8AC3E}">
        <p14:creationId xmlns:p14="http://schemas.microsoft.com/office/powerpoint/2010/main" val="253858021"/>
      </p:ext>
    </p:extLst>
  </p:cSld>
  <p:clrMapOvr>
    <a:masterClrMapping/>
  </p:clrMapOvr>
  <p:transition>
    <p:wipe dir="u"/>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77F631-87D8-439E-A0AE-332B012196A0}" type="datetimeFigureOut">
              <a:rPr lang="en-US" smtClean="0"/>
              <a:pPr/>
              <a:t>1/27/2015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358FC4-BF08-40DC-AA6B-F2A5D9B96797}" type="slidenum">
              <a:rPr lang="en-US" smtClean="0"/>
              <a:pPr/>
              <a:t>‹#›</a:t>
            </a:fld>
            <a:endParaRPr lang="en-US"/>
          </a:p>
        </p:txBody>
      </p:sp>
    </p:spTree>
    <p:extLst>
      <p:ext uri="{BB962C8B-B14F-4D97-AF65-F5344CB8AC3E}">
        <p14:creationId xmlns:p14="http://schemas.microsoft.com/office/powerpoint/2010/main" val="358630387"/>
      </p:ext>
    </p:extLst>
  </p:cSld>
  <p:clrMapOvr>
    <a:masterClrMapping/>
  </p:clrMapOvr>
  <p:transition>
    <p:wipe dir="u"/>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77F631-87D8-439E-A0AE-332B012196A0}" type="datetimeFigureOut">
              <a:rPr lang="en-US" smtClean="0"/>
              <a:pPr/>
              <a:t>1/27/2015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358FC4-BF08-40DC-AA6B-F2A5D9B96797}" type="slidenum">
              <a:rPr lang="en-US" smtClean="0"/>
              <a:pPr/>
              <a:t>‹#›</a:t>
            </a:fld>
            <a:endParaRPr lang="en-US"/>
          </a:p>
        </p:txBody>
      </p:sp>
    </p:spTree>
    <p:extLst>
      <p:ext uri="{BB962C8B-B14F-4D97-AF65-F5344CB8AC3E}">
        <p14:creationId xmlns:p14="http://schemas.microsoft.com/office/powerpoint/2010/main" val="1267230095"/>
      </p:ext>
    </p:extLst>
  </p:cSld>
  <p:clrMapOvr>
    <a:masterClrMapping/>
  </p:clrMapOvr>
  <p:transition>
    <p:wipe dir="u"/>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77F631-87D8-439E-A0AE-332B012196A0}" type="datetimeFigureOut">
              <a:rPr lang="en-US" smtClean="0"/>
              <a:pPr/>
              <a:t>1/27/2015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358FC4-BF08-40DC-AA6B-F2A5D9B96797}" type="slidenum">
              <a:rPr lang="en-US" smtClean="0"/>
              <a:pPr/>
              <a:t>‹#›</a:t>
            </a:fld>
            <a:endParaRPr lang="en-US"/>
          </a:p>
        </p:txBody>
      </p:sp>
    </p:spTree>
    <p:extLst>
      <p:ext uri="{BB962C8B-B14F-4D97-AF65-F5344CB8AC3E}">
        <p14:creationId xmlns:p14="http://schemas.microsoft.com/office/powerpoint/2010/main" val="1564355935"/>
      </p:ext>
    </p:extLst>
  </p:cSld>
  <p:clrMapOvr>
    <a:masterClrMapping/>
  </p:clrMapOvr>
  <p:transition>
    <p:wipe dir="u"/>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77F631-87D8-439E-A0AE-332B012196A0}" type="datetimeFigureOut">
              <a:rPr lang="en-US" smtClean="0"/>
              <a:pPr/>
              <a:t>1/27/2015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358FC4-BF08-40DC-AA6B-F2A5D9B96797}" type="slidenum">
              <a:rPr lang="en-US" smtClean="0"/>
              <a:pPr/>
              <a:t>‹#›</a:t>
            </a:fld>
            <a:endParaRPr lang="en-US"/>
          </a:p>
        </p:txBody>
      </p:sp>
    </p:spTree>
    <p:extLst>
      <p:ext uri="{BB962C8B-B14F-4D97-AF65-F5344CB8AC3E}">
        <p14:creationId xmlns:p14="http://schemas.microsoft.com/office/powerpoint/2010/main" val="1096737021"/>
      </p:ext>
    </p:extLst>
  </p:cSld>
  <p:clrMapOvr>
    <a:masterClrMapping/>
  </p:clrMapOvr>
  <p:transition>
    <p:wipe dir="u"/>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D77F631-87D8-439E-A0AE-332B012196A0}" type="datetimeFigureOut">
              <a:rPr lang="en-US" smtClean="0"/>
              <a:pPr/>
              <a:t>1/27/2015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358FC4-BF08-40DC-AA6B-F2A5D9B96797}" type="slidenum">
              <a:rPr lang="en-US" smtClean="0"/>
              <a:pPr/>
              <a:t>‹#›</a:t>
            </a:fld>
            <a:endParaRPr lang="en-US"/>
          </a:p>
        </p:txBody>
      </p:sp>
    </p:spTree>
    <p:extLst>
      <p:ext uri="{BB962C8B-B14F-4D97-AF65-F5344CB8AC3E}">
        <p14:creationId xmlns:p14="http://schemas.microsoft.com/office/powerpoint/2010/main" val="1000188754"/>
      </p:ext>
    </p:extLst>
  </p:cSld>
  <p:clrMapOvr>
    <a:masterClrMapping/>
  </p:clrMapOvr>
  <p:transition>
    <p:wipe dir="u"/>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D77F631-87D8-439E-A0AE-332B012196A0}" type="datetimeFigureOut">
              <a:rPr lang="en-US" smtClean="0"/>
              <a:pPr/>
              <a:t>1/27/2015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358FC4-BF08-40DC-AA6B-F2A5D9B96797}" type="slidenum">
              <a:rPr lang="en-US" smtClean="0"/>
              <a:pPr/>
              <a:t>‹#›</a:t>
            </a:fld>
            <a:endParaRPr lang="en-US"/>
          </a:p>
        </p:txBody>
      </p:sp>
    </p:spTree>
    <p:extLst>
      <p:ext uri="{BB962C8B-B14F-4D97-AF65-F5344CB8AC3E}">
        <p14:creationId xmlns:p14="http://schemas.microsoft.com/office/powerpoint/2010/main" val="3260268529"/>
      </p:ext>
    </p:extLst>
  </p:cSld>
  <p:clrMapOvr>
    <a:masterClrMapping/>
  </p:clrMapOvr>
  <p:transition>
    <p:wipe dir="u"/>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D77F631-87D8-439E-A0AE-332B012196A0}" type="datetimeFigureOut">
              <a:rPr lang="en-US" smtClean="0"/>
              <a:pPr/>
              <a:t>1/27/2015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358FC4-BF08-40DC-AA6B-F2A5D9B96797}" type="slidenum">
              <a:rPr lang="en-US" smtClean="0"/>
              <a:pPr/>
              <a:t>‹#›</a:t>
            </a:fld>
            <a:endParaRPr lang="en-US"/>
          </a:p>
        </p:txBody>
      </p:sp>
    </p:spTree>
    <p:extLst>
      <p:ext uri="{BB962C8B-B14F-4D97-AF65-F5344CB8AC3E}">
        <p14:creationId xmlns:p14="http://schemas.microsoft.com/office/powerpoint/2010/main" val="412738939"/>
      </p:ext>
    </p:extLst>
  </p:cSld>
  <p:clrMapOvr>
    <a:masterClrMapping/>
  </p:clrMapOvr>
  <p:transition>
    <p:wipe dir="u"/>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77F631-87D8-439E-A0AE-332B012196A0}" type="datetimeFigureOut">
              <a:rPr lang="en-US" smtClean="0"/>
              <a:pPr/>
              <a:t>1/27/2015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358FC4-BF08-40DC-AA6B-F2A5D9B96797}" type="slidenum">
              <a:rPr lang="en-US" smtClean="0"/>
              <a:pPr/>
              <a:t>‹#›</a:t>
            </a:fld>
            <a:endParaRPr lang="en-US"/>
          </a:p>
        </p:txBody>
      </p:sp>
    </p:spTree>
    <p:extLst>
      <p:ext uri="{BB962C8B-B14F-4D97-AF65-F5344CB8AC3E}">
        <p14:creationId xmlns:p14="http://schemas.microsoft.com/office/powerpoint/2010/main" val="4129175382"/>
      </p:ext>
    </p:extLst>
  </p:cSld>
  <p:clrMapOvr>
    <a:masterClrMapping/>
  </p:clrMapOvr>
  <p:transition>
    <p:wipe dir="u"/>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77F631-87D8-439E-A0AE-332B012196A0}" type="datetimeFigureOut">
              <a:rPr lang="en-US" smtClean="0"/>
              <a:pPr/>
              <a:t>1/27/2015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358FC4-BF08-40DC-AA6B-F2A5D9B96797}" type="slidenum">
              <a:rPr lang="en-US" smtClean="0"/>
              <a:pPr/>
              <a:t>‹#›</a:t>
            </a:fld>
            <a:endParaRPr lang="en-US"/>
          </a:p>
        </p:txBody>
      </p:sp>
    </p:spTree>
    <p:extLst>
      <p:ext uri="{BB962C8B-B14F-4D97-AF65-F5344CB8AC3E}">
        <p14:creationId xmlns:p14="http://schemas.microsoft.com/office/powerpoint/2010/main" val="3572869636"/>
      </p:ext>
    </p:extLst>
  </p:cSld>
  <p:clrMapOvr>
    <a:masterClrMapping/>
  </p:clrMapOvr>
  <p:transition>
    <p:wipe dir="u"/>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77F631-87D8-439E-A0AE-332B012196A0}" type="datetimeFigureOut">
              <a:rPr lang="en-US" smtClean="0"/>
              <a:pPr/>
              <a:t>1/27/2015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358FC4-BF08-40DC-AA6B-F2A5D9B96797}" type="slidenum">
              <a:rPr lang="en-US" smtClean="0"/>
              <a:pPr/>
              <a:t>‹#›</a:t>
            </a:fld>
            <a:endParaRPr lang="en-US"/>
          </a:p>
        </p:txBody>
      </p:sp>
    </p:spTree>
    <p:extLst>
      <p:ext uri="{BB962C8B-B14F-4D97-AF65-F5344CB8AC3E}">
        <p14:creationId xmlns:p14="http://schemas.microsoft.com/office/powerpoint/2010/main" val="3456781937"/>
      </p:ext>
    </p:extLst>
  </p:cSld>
  <p:clrMapOvr>
    <a:masterClrMapping/>
  </p:clrMapOvr>
  <p:transition>
    <p:wipe dir="u"/>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3D77F631-87D8-439E-A0AE-332B012196A0}" type="datetimeFigureOut">
              <a:rPr lang="en-US" smtClean="0"/>
              <a:pPr/>
              <a:t>1/27/2015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E358FC4-BF08-40DC-AA6B-F2A5D9B96797}" type="slidenum">
              <a:rPr lang="en-US" smtClean="0"/>
              <a:pPr/>
              <a:t>‹#›</a:t>
            </a:fld>
            <a:endParaRPr lang="en-US"/>
          </a:p>
        </p:txBody>
      </p:sp>
    </p:spTree>
    <p:extLst>
      <p:ext uri="{BB962C8B-B14F-4D97-AF65-F5344CB8AC3E}">
        <p14:creationId xmlns:p14="http://schemas.microsoft.com/office/powerpoint/2010/main" val="2259685183"/>
      </p:ext>
    </p:extLst>
  </p:cSld>
  <p:clrMap bg1="lt1" tx1="dk1" bg2="lt2" tx2="dk2" accent1="accent1" accent2="accent2" accent3="accent3" accent4="accent4" accent5="accent5" accent6="accent6" hlink="hlink" folHlink="folHlink"/>
  <p:sldLayoutIdLst>
    <p:sldLayoutId id="2147483786" r:id="rId1"/>
    <p:sldLayoutId id="2147483787" r:id="rId2"/>
    <p:sldLayoutId id="2147483788" r:id="rId3"/>
    <p:sldLayoutId id="2147483789" r:id="rId4"/>
    <p:sldLayoutId id="2147483790" r:id="rId5"/>
    <p:sldLayoutId id="2147483791" r:id="rId6"/>
    <p:sldLayoutId id="2147483792" r:id="rId7"/>
    <p:sldLayoutId id="2147483793" r:id="rId8"/>
    <p:sldLayoutId id="2147483794" r:id="rId9"/>
    <p:sldLayoutId id="2147483795" r:id="rId10"/>
    <p:sldLayoutId id="2147483796" r:id="rId11"/>
  </p:sldLayoutIdLst>
  <p:transition>
    <p:wipe dir="u"/>
  </p:transition>
  <p:timing>
    <p:tnLst>
      <p:par>
        <p:cTn id="1" dur="indefinite" restart="never" nodeType="tmRoot"/>
      </p:par>
    </p:tnLst>
  </p:timing>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6000" dirty="0" smtClean="0"/>
              <a:t>Port Authorities </a:t>
            </a:r>
            <a:endParaRPr lang="en-US" sz="6000" dirty="0"/>
          </a:p>
        </p:txBody>
      </p:sp>
      <p:sp>
        <p:nvSpPr>
          <p:cNvPr id="3" name="Content Placeholder 2"/>
          <p:cNvSpPr>
            <a:spLocks noGrp="1"/>
          </p:cNvSpPr>
          <p:nvPr>
            <p:ph idx="1"/>
          </p:nvPr>
        </p:nvSpPr>
        <p:spPr/>
        <p:txBody>
          <a:bodyPr>
            <a:normAutofit/>
          </a:bodyPr>
          <a:lstStyle/>
          <a:p>
            <a:pPr algn="ctr"/>
            <a:r>
              <a:rPr lang="en-US" sz="6000" dirty="0" smtClean="0"/>
              <a:t>Unit 5 </a:t>
            </a:r>
            <a:endParaRPr lang="en-US" sz="6000" dirty="0"/>
          </a:p>
        </p:txBody>
      </p:sp>
    </p:spTree>
    <p:extLst>
      <p:ext uri="{BB962C8B-B14F-4D97-AF65-F5344CB8AC3E}">
        <p14:creationId xmlns:p14="http://schemas.microsoft.com/office/powerpoint/2010/main" val="3483231038"/>
      </p:ext>
    </p:extLst>
  </p:cSld>
  <p:clrMapOvr>
    <a:masterClrMapping/>
  </p:clrMapOvr>
  <p:transition>
    <p:wipe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04801"/>
            <a:ext cx="7772400" cy="609599"/>
          </a:xfrm>
        </p:spPr>
        <p:txBody>
          <a:bodyPr>
            <a:normAutofit fontScale="90000"/>
          </a:bodyPr>
          <a:lstStyle/>
          <a:p>
            <a:r>
              <a:rPr lang="en-US" b="1" i="1" dirty="0" smtClean="0"/>
              <a:t>Port Authorities</a:t>
            </a:r>
            <a:endParaRPr lang="en-US" dirty="0"/>
          </a:p>
        </p:txBody>
      </p:sp>
      <p:sp>
        <p:nvSpPr>
          <p:cNvPr id="3" name="Subtitle 2"/>
          <p:cNvSpPr>
            <a:spLocks noGrp="1"/>
          </p:cNvSpPr>
          <p:nvPr>
            <p:ph type="subTitle" idx="1"/>
          </p:nvPr>
        </p:nvSpPr>
        <p:spPr>
          <a:xfrm>
            <a:off x="762000" y="1219200"/>
            <a:ext cx="7696200" cy="4953000"/>
          </a:xfrm>
        </p:spPr>
        <p:txBody>
          <a:bodyPr>
            <a:normAutofit/>
          </a:bodyPr>
          <a:lstStyle/>
          <a:p>
            <a:r>
              <a:rPr lang="en-US" sz="3600" i="1" dirty="0" smtClean="0">
                <a:solidFill>
                  <a:schemeClr val="tx1"/>
                </a:solidFill>
              </a:rPr>
              <a:t>Their activities were however limited within their jurisdictions, an attribute that became increasingly at odds with the transformations of the maritime shipping industry through globalization.</a:t>
            </a:r>
            <a:endParaRPr lang="en-US" sz="3600" dirty="0" smtClean="0">
              <a:solidFill>
                <a:schemeClr val="tx1"/>
              </a:solidFill>
            </a:endParaRPr>
          </a:p>
          <a:p>
            <a:endParaRPr lang="en-US" sz="3600" dirty="0">
              <a:solidFill>
                <a:schemeClr val="tx1"/>
              </a:solidFill>
            </a:endParaRPr>
          </a:p>
        </p:txBody>
      </p:sp>
    </p:spTree>
  </p:cSld>
  <p:clrMapOvr>
    <a:masterClrMapping/>
  </p:clrMapOvr>
  <p:transition>
    <p:wipe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04801"/>
            <a:ext cx="7772400" cy="609599"/>
          </a:xfrm>
        </p:spPr>
        <p:txBody>
          <a:bodyPr>
            <a:normAutofit fontScale="90000"/>
          </a:bodyPr>
          <a:lstStyle/>
          <a:p>
            <a:r>
              <a:rPr lang="en-US" b="1" i="1" dirty="0" smtClean="0"/>
              <a:t>Port Authorities</a:t>
            </a:r>
            <a:endParaRPr lang="en-US" dirty="0"/>
          </a:p>
        </p:txBody>
      </p:sp>
      <p:sp>
        <p:nvSpPr>
          <p:cNvPr id="3" name="Subtitle 2"/>
          <p:cNvSpPr>
            <a:spLocks noGrp="1"/>
          </p:cNvSpPr>
          <p:nvPr>
            <p:ph type="subTitle" idx="1"/>
          </p:nvPr>
        </p:nvSpPr>
        <p:spPr>
          <a:xfrm>
            <a:off x="762000" y="1219200"/>
            <a:ext cx="7696200" cy="4953000"/>
          </a:xfrm>
        </p:spPr>
        <p:txBody>
          <a:bodyPr/>
          <a:lstStyle/>
          <a:p>
            <a:endParaRPr lang="en-US" sz="3600" i="1" dirty="0" smtClean="0"/>
          </a:p>
          <a:p>
            <a:r>
              <a:rPr lang="en-US" sz="3600" i="1" dirty="0" smtClean="0">
                <a:solidFill>
                  <a:schemeClr val="tx1"/>
                </a:solidFill>
              </a:rPr>
              <a:t>In the past ports were dominantly managed in their entirety by port authorities that were selling transshipment and other port services. On some occasions, terminals were leased to private companies. </a:t>
            </a:r>
            <a:endParaRPr lang="en-US" sz="3600" dirty="0" smtClean="0">
              <a:solidFill>
                <a:schemeClr val="tx1"/>
              </a:solidFill>
            </a:endParaRPr>
          </a:p>
          <a:p>
            <a:endParaRPr lang="en-US" dirty="0"/>
          </a:p>
        </p:txBody>
      </p:sp>
    </p:spTree>
  </p:cSld>
  <p:clrMapOvr>
    <a:masterClrMapping/>
  </p:clrMapOvr>
  <p:transition>
    <p:wipe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04801"/>
            <a:ext cx="7772400" cy="609599"/>
          </a:xfrm>
        </p:spPr>
        <p:txBody>
          <a:bodyPr>
            <a:normAutofit fontScale="90000"/>
          </a:bodyPr>
          <a:lstStyle/>
          <a:p>
            <a:r>
              <a:rPr lang="en-US" b="1" i="1" dirty="0" smtClean="0"/>
              <a:t>Privatization</a:t>
            </a:r>
            <a:endParaRPr lang="en-US" dirty="0"/>
          </a:p>
        </p:txBody>
      </p:sp>
      <p:sp>
        <p:nvSpPr>
          <p:cNvPr id="3" name="Subtitle 2"/>
          <p:cNvSpPr>
            <a:spLocks noGrp="1"/>
          </p:cNvSpPr>
          <p:nvPr>
            <p:ph type="subTitle" idx="1"/>
          </p:nvPr>
        </p:nvSpPr>
        <p:spPr>
          <a:xfrm>
            <a:off x="762000" y="1219200"/>
            <a:ext cx="7696200" cy="4953000"/>
          </a:xfrm>
        </p:spPr>
        <p:txBody>
          <a:bodyPr>
            <a:normAutofit/>
          </a:bodyPr>
          <a:lstStyle/>
          <a:p>
            <a:r>
              <a:rPr lang="en-US" sz="3600" i="1" dirty="0" smtClean="0">
                <a:solidFill>
                  <a:schemeClr val="tx1"/>
                </a:solidFill>
              </a:rPr>
              <a:t>This marks a reversal in the trend of having ports as public entities since many became inefficient, unable to cope with market pressures (performance, reliability and quality of service) and provide adequate financing for infrastructure and equipment becoming increasingly capital inte</a:t>
            </a:r>
            <a:r>
              <a:rPr lang="en-US" sz="3600" i="1" dirty="0" smtClean="0"/>
              <a:t>nsive</a:t>
            </a:r>
            <a:endParaRPr lang="en-US" sz="3600" dirty="0"/>
          </a:p>
        </p:txBody>
      </p:sp>
    </p:spTree>
  </p:cSld>
  <p:clrMapOvr>
    <a:masterClrMapping/>
  </p:clrMapOvr>
  <p:transition>
    <p:wipe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04801"/>
            <a:ext cx="7772400" cy="609599"/>
          </a:xfrm>
        </p:spPr>
        <p:txBody>
          <a:bodyPr>
            <a:normAutofit fontScale="90000"/>
          </a:bodyPr>
          <a:lstStyle/>
          <a:p>
            <a:r>
              <a:rPr lang="en-US" b="1" i="1" dirty="0" smtClean="0"/>
              <a:t>Port Authorities</a:t>
            </a:r>
            <a:endParaRPr lang="en-US" dirty="0"/>
          </a:p>
        </p:txBody>
      </p:sp>
      <p:sp>
        <p:nvSpPr>
          <p:cNvPr id="3" name="Subtitle 2"/>
          <p:cNvSpPr>
            <a:spLocks noGrp="1"/>
          </p:cNvSpPr>
          <p:nvPr>
            <p:ph type="subTitle" idx="1"/>
          </p:nvPr>
        </p:nvSpPr>
        <p:spPr>
          <a:xfrm>
            <a:off x="762000" y="1219200"/>
            <a:ext cx="7696200" cy="4953000"/>
          </a:xfrm>
        </p:spPr>
        <p:txBody>
          <a:bodyPr/>
          <a:lstStyle/>
          <a:p>
            <a:r>
              <a:rPr lang="en-US" sz="4000" i="1" dirty="0" smtClean="0">
                <a:solidFill>
                  <a:schemeClr val="tx1"/>
                </a:solidFill>
              </a:rPr>
              <a:t>As public agencies, many port authorities were seen by governments as a source of revenue and were mandated to perform various non-revenue generating community projects, or at least provide employment.</a:t>
            </a:r>
            <a:endParaRPr lang="en-US" sz="4000" dirty="0" smtClean="0">
              <a:solidFill>
                <a:schemeClr val="tx1"/>
              </a:solidFill>
            </a:endParaRPr>
          </a:p>
          <a:p>
            <a:endParaRPr lang="en-US" dirty="0"/>
          </a:p>
        </p:txBody>
      </p:sp>
    </p:spTree>
  </p:cSld>
  <p:clrMapOvr>
    <a:masterClrMapping/>
  </p:clrMapOvr>
  <p:transition>
    <p:wipe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04801"/>
            <a:ext cx="7772400" cy="609599"/>
          </a:xfrm>
        </p:spPr>
        <p:txBody>
          <a:bodyPr>
            <a:normAutofit fontScale="90000"/>
          </a:bodyPr>
          <a:lstStyle/>
          <a:p>
            <a:r>
              <a:rPr lang="en-US" b="1" i="1" dirty="0" smtClean="0"/>
              <a:t>Port Authorities</a:t>
            </a:r>
            <a:endParaRPr lang="en-US" dirty="0"/>
          </a:p>
        </p:txBody>
      </p:sp>
      <p:sp>
        <p:nvSpPr>
          <p:cNvPr id="3" name="Subtitle 2"/>
          <p:cNvSpPr>
            <a:spLocks noGrp="1"/>
          </p:cNvSpPr>
          <p:nvPr>
            <p:ph type="subTitle" idx="1"/>
          </p:nvPr>
        </p:nvSpPr>
        <p:spPr>
          <a:xfrm>
            <a:off x="762000" y="1219200"/>
            <a:ext cx="7696200" cy="4953000"/>
          </a:xfrm>
        </p:spPr>
        <p:txBody>
          <a:bodyPr/>
          <a:lstStyle/>
          <a:p>
            <a:endParaRPr lang="en-US" i="1" dirty="0" smtClean="0"/>
          </a:p>
          <a:p>
            <a:r>
              <a:rPr lang="en-US" sz="3600" i="1" dirty="0" smtClean="0">
                <a:solidFill>
                  <a:schemeClr val="tx1"/>
                </a:solidFill>
              </a:rPr>
              <a:t>The emergence of specialized and capital intensive container terminals servicing global trade has created a new environment for the management of port terminals, both for the port authorities and the terminal o</a:t>
            </a:r>
            <a:r>
              <a:rPr lang="en-US" sz="3600" i="1" dirty="0" smtClean="0"/>
              <a:t>perators.</a:t>
            </a:r>
            <a:endParaRPr lang="en-US" sz="3600" dirty="0"/>
          </a:p>
        </p:txBody>
      </p:sp>
    </p:spTree>
  </p:cSld>
  <p:clrMapOvr>
    <a:masterClrMapping/>
  </p:clrMapOvr>
  <p:transition>
    <p:wipe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04801"/>
            <a:ext cx="7772400" cy="609599"/>
          </a:xfrm>
        </p:spPr>
        <p:txBody>
          <a:bodyPr>
            <a:normAutofit fontScale="90000"/>
          </a:bodyPr>
          <a:lstStyle/>
          <a:p>
            <a:r>
              <a:rPr lang="en-US" b="1" i="1" dirty="0" smtClean="0"/>
              <a:t>Port Authorities</a:t>
            </a:r>
            <a:endParaRPr lang="en-US" dirty="0"/>
          </a:p>
        </p:txBody>
      </p:sp>
      <p:sp>
        <p:nvSpPr>
          <p:cNvPr id="3" name="Subtitle 2"/>
          <p:cNvSpPr>
            <a:spLocks noGrp="1"/>
          </p:cNvSpPr>
          <p:nvPr>
            <p:ph type="subTitle" idx="1"/>
          </p:nvPr>
        </p:nvSpPr>
        <p:spPr>
          <a:xfrm>
            <a:off x="762000" y="1219200"/>
            <a:ext cx="7696200" cy="4953000"/>
          </a:xfrm>
        </p:spPr>
        <p:txBody>
          <a:bodyPr/>
          <a:lstStyle/>
          <a:p>
            <a:endParaRPr lang="en-US" i="1" dirty="0" smtClean="0"/>
          </a:p>
          <a:p>
            <a:r>
              <a:rPr lang="en-US" sz="3600" i="1" dirty="0" smtClean="0">
                <a:solidFill>
                  <a:schemeClr val="tx1"/>
                </a:solidFill>
              </a:rPr>
              <a:t>Port authorities are gradually incited to look at a new array of issues related to the governance of their area and are increasingly acting as cluster managers</a:t>
            </a:r>
            <a:r>
              <a:rPr lang="en-US" sz="3600" i="1" dirty="0" smtClean="0"/>
              <a:t>.</a:t>
            </a:r>
            <a:endParaRPr lang="en-US" sz="3600" dirty="0"/>
          </a:p>
        </p:txBody>
      </p:sp>
    </p:spTree>
  </p:cSld>
  <p:clrMapOvr>
    <a:masterClrMapping/>
  </p:clrMapOvr>
  <p:transition>
    <p:wipe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04801"/>
            <a:ext cx="7772400" cy="609599"/>
          </a:xfrm>
        </p:spPr>
        <p:txBody>
          <a:bodyPr>
            <a:normAutofit fontScale="90000"/>
          </a:bodyPr>
          <a:lstStyle/>
          <a:p>
            <a:pPr algn="ctr"/>
            <a:r>
              <a:rPr lang="en-US" b="1" i="1" dirty="0" smtClean="0"/>
              <a:t>Port Authorities</a:t>
            </a:r>
            <a:endParaRPr lang="en-US" dirty="0"/>
          </a:p>
        </p:txBody>
      </p:sp>
      <p:sp>
        <p:nvSpPr>
          <p:cNvPr id="3" name="Subtitle 2"/>
          <p:cNvSpPr>
            <a:spLocks noGrp="1"/>
          </p:cNvSpPr>
          <p:nvPr>
            <p:ph type="subTitle" idx="1"/>
          </p:nvPr>
        </p:nvSpPr>
        <p:spPr>
          <a:xfrm>
            <a:off x="762000" y="1219200"/>
            <a:ext cx="7696200" cy="4953000"/>
          </a:xfrm>
        </p:spPr>
        <p:txBody>
          <a:bodyPr>
            <a:normAutofit/>
          </a:bodyPr>
          <a:lstStyle/>
          <a:p>
            <a:pPr algn="ctr"/>
            <a:r>
              <a:rPr lang="en-US" sz="3600" i="1" dirty="0" smtClean="0">
                <a:solidFill>
                  <a:schemeClr val="tx1"/>
                </a:solidFill>
              </a:rPr>
              <a:t>For port operations that have conventionally been assumed by port authorities, a significant trend has been an increase in the role of private operators where major port holdings have emerged with the purpose to manage a wide array of terminals, the great majority of which are container</a:t>
            </a:r>
            <a:r>
              <a:rPr lang="en-US" sz="3600" i="1" dirty="0" smtClean="0"/>
              <a:t>ized</a:t>
            </a:r>
            <a:endParaRPr lang="en-US" sz="3600" dirty="0"/>
          </a:p>
        </p:txBody>
      </p:sp>
    </p:spTree>
  </p:cSld>
  <p:clrMapOvr>
    <a:masterClrMapping/>
  </p:clrMapOvr>
  <p:transition>
    <p:wipe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04801"/>
            <a:ext cx="7772400" cy="609599"/>
          </a:xfrm>
        </p:spPr>
        <p:txBody>
          <a:bodyPr>
            <a:normAutofit fontScale="90000"/>
          </a:bodyPr>
          <a:lstStyle/>
          <a:p>
            <a:pPr algn="ctr"/>
            <a:r>
              <a:rPr lang="en-US" b="1" i="1" dirty="0" smtClean="0"/>
              <a:t>Port Authorities</a:t>
            </a:r>
            <a:endParaRPr lang="en-US" dirty="0"/>
          </a:p>
        </p:txBody>
      </p:sp>
      <p:sp>
        <p:nvSpPr>
          <p:cNvPr id="3" name="Subtitle 2"/>
          <p:cNvSpPr>
            <a:spLocks noGrp="1"/>
          </p:cNvSpPr>
          <p:nvPr>
            <p:ph type="subTitle" idx="1"/>
          </p:nvPr>
        </p:nvSpPr>
        <p:spPr>
          <a:xfrm>
            <a:off x="762000" y="1219200"/>
            <a:ext cx="7696200" cy="4953000"/>
          </a:xfrm>
        </p:spPr>
        <p:txBody>
          <a:bodyPr/>
          <a:lstStyle/>
          <a:p>
            <a:endParaRPr lang="en-US" i="1" dirty="0" smtClean="0"/>
          </a:p>
          <a:p>
            <a:endParaRPr lang="en-US" i="1" dirty="0" smtClean="0">
              <a:solidFill>
                <a:schemeClr val="tx1"/>
              </a:solidFill>
            </a:endParaRPr>
          </a:p>
          <a:p>
            <a:r>
              <a:rPr lang="en-US" sz="4000" i="1" dirty="0" smtClean="0">
                <a:solidFill>
                  <a:schemeClr val="tx1"/>
                </a:solidFill>
              </a:rPr>
              <a:t>Conventionally, a port authority acts as a landlord, a regulator and an operator:</a:t>
            </a:r>
            <a:endParaRPr lang="en-US" sz="4000" dirty="0" smtClean="0">
              <a:solidFill>
                <a:schemeClr val="tx1"/>
              </a:solidFill>
            </a:endParaRPr>
          </a:p>
          <a:p>
            <a:endParaRPr lang="en-US" dirty="0"/>
          </a:p>
        </p:txBody>
      </p:sp>
    </p:spTree>
  </p:cSld>
  <p:clrMapOvr>
    <a:masterClrMapping/>
  </p:clrMapOvr>
  <p:transition>
    <p:wipe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04801"/>
            <a:ext cx="7772400" cy="609599"/>
          </a:xfrm>
        </p:spPr>
        <p:txBody>
          <a:bodyPr>
            <a:normAutofit fontScale="90000"/>
          </a:bodyPr>
          <a:lstStyle/>
          <a:p>
            <a:pPr algn="ctr"/>
            <a:r>
              <a:rPr lang="en-US" b="1" i="1" dirty="0" smtClean="0"/>
              <a:t>Port Authorities</a:t>
            </a:r>
            <a:endParaRPr lang="en-US" dirty="0"/>
          </a:p>
        </p:txBody>
      </p:sp>
      <p:sp>
        <p:nvSpPr>
          <p:cNvPr id="3" name="Subtitle 2"/>
          <p:cNvSpPr>
            <a:spLocks noGrp="1"/>
          </p:cNvSpPr>
          <p:nvPr>
            <p:ph type="subTitle" idx="1"/>
          </p:nvPr>
        </p:nvSpPr>
        <p:spPr>
          <a:xfrm>
            <a:off x="762000" y="1219200"/>
            <a:ext cx="7696200" cy="4953000"/>
          </a:xfrm>
        </p:spPr>
        <p:txBody>
          <a:bodyPr/>
          <a:lstStyle/>
          <a:p>
            <a:pPr lvl="0"/>
            <a:endParaRPr lang="en-US" i="1" dirty="0" smtClean="0">
              <a:solidFill>
                <a:schemeClr val="tx1"/>
              </a:solidFill>
            </a:endParaRPr>
          </a:p>
          <a:p>
            <a:pPr lvl="0" algn="ctr"/>
            <a:r>
              <a:rPr lang="en-US" sz="3600" i="1" dirty="0" smtClean="0">
                <a:solidFill>
                  <a:schemeClr val="tx1"/>
                </a:solidFill>
              </a:rPr>
              <a:t>As a </a:t>
            </a:r>
            <a:r>
              <a:rPr lang="en-US" sz="3600" b="1" i="1" dirty="0" smtClean="0">
                <a:solidFill>
                  <a:schemeClr val="tx1"/>
                </a:solidFill>
              </a:rPr>
              <a:t>landlord</a:t>
            </a:r>
            <a:r>
              <a:rPr lang="en-US" sz="3600" i="1" dirty="0" smtClean="0">
                <a:solidFill>
                  <a:schemeClr val="tx1"/>
                </a:solidFill>
              </a:rPr>
              <a:t>, a port authority manages the port assets under its jurisdiction. This commonly concerns the provision of infrastructures such as piers and the dredging of waterways. The provision of infrastructure financed by public funds was a common endeavor undertaken by port authorities.</a:t>
            </a:r>
            <a:endParaRPr lang="en-US" sz="3600" dirty="0" smtClean="0">
              <a:solidFill>
                <a:schemeClr val="tx1"/>
              </a:solidFill>
            </a:endParaRPr>
          </a:p>
          <a:p>
            <a:endParaRPr lang="en-US" dirty="0"/>
          </a:p>
        </p:txBody>
      </p:sp>
    </p:spTree>
  </p:cSld>
  <p:clrMapOvr>
    <a:masterClrMapping/>
  </p:clrMapOvr>
  <p:transition>
    <p:wipe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04801"/>
            <a:ext cx="7772400" cy="609599"/>
          </a:xfrm>
        </p:spPr>
        <p:txBody>
          <a:bodyPr>
            <a:normAutofit fontScale="90000"/>
          </a:bodyPr>
          <a:lstStyle/>
          <a:p>
            <a:pPr algn="ctr"/>
            <a:r>
              <a:rPr lang="en-US" b="1" i="1" dirty="0" smtClean="0"/>
              <a:t>Port Authorities</a:t>
            </a:r>
            <a:endParaRPr lang="en-US" dirty="0"/>
          </a:p>
        </p:txBody>
      </p:sp>
      <p:sp>
        <p:nvSpPr>
          <p:cNvPr id="3" name="Subtitle 2"/>
          <p:cNvSpPr>
            <a:spLocks noGrp="1"/>
          </p:cNvSpPr>
          <p:nvPr>
            <p:ph type="subTitle" idx="1"/>
          </p:nvPr>
        </p:nvSpPr>
        <p:spPr>
          <a:xfrm>
            <a:off x="762000" y="1219200"/>
            <a:ext cx="7696200" cy="4953000"/>
          </a:xfrm>
        </p:spPr>
        <p:txBody>
          <a:bodyPr/>
          <a:lstStyle/>
          <a:p>
            <a:pPr lvl="0" algn="ctr"/>
            <a:endParaRPr lang="en-US" i="1" dirty="0" smtClean="0">
              <a:solidFill>
                <a:schemeClr val="tx1"/>
              </a:solidFill>
            </a:endParaRPr>
          </a:p>
          <a:p>
            <a:pPr lvl="0" algn="ctr"/>
            <a:endParaRPr lang="en-US" i="1" dirty="0" smtClean="0">
              <a:solidFill>
                <a:schemeClr val="tx1"/>
              </a:solidFill>
            </a:endParaRPr>
          </a:p>
          <a:p>
            <a:pPr lvl="0" algn="ctr"/>
            <a:r>
              <a:rPr lang="en-US" sz="4000" i="1" dirty="0" smtClean="0">
                <a:solidFill>
                  <a:schemeClr val="tx1"/>
                </a:solidFill>
              </a:rPr>
              <a:t>As a </a:t>
            </a:r>
            <a:r>
              <a:rPr lang="en-US" sz="4000" b="1" i="1" dirty="0" smtClean="0">
                <a:solidFill>
                  <a:schemeClr val="tx1"/>
                </a:solidFill>
              </a:rPr>
              <a:t>regulator</a:t>
            </a:r>
            <a:r>
              <a:rPr lang="en-US" sz="4000" i="1" dirty="0" smtClean="0">
                <a:solidFill>
                  <a:schemeClr val="tx1"/>
                </a:solidFill>
              </a:rPr>
              <a:t>, a port authority sets the planning framework, namely tariffs, customs and safety, as well as the enforcement of national and port related rules and regulations.</a:t>
            </a:r>
            <a:endParaRPr lang="en-US" sz="4000" dirty="0" smtClean="0">
              <a:solidFill>
                <a:schemeClr val="tx1"/>
              </a:solidFill>
            </a:endParaRPr>
          </a:p>
          <a:p>
            <a:endParaRPr lang="en-US" dirty="0">
              <a:solidFill>
                <a:schemeClr val="tx1"/>
              </a:solidFill>
            </a:endParaRPr>
          </a:p>
        </p:txBody>
      </p:sp>
    </p:spTree>
  </p:cSld>
  <p:clrMapOvr>
    <a:masterClrMapping/>
  </p:clrMapOvr>
  <p:transition>
    <p:wipe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04801"/>
            <a:ext cx="7772400" cy="838199"/>
          </a:xfrm>
        </p:spPr>
        <p:txBody>
          <a:bodyPr>
            <a:normAutofit/>
          </a:bodyPr>
          <a:lstStyle/>
          <a:p>
            <a:pPr algn="ctr"/>
            <a:r>
              <a:rPr lang="en-US" b="1" i="1" dirty="0" smtClean="0"/>
              <a:t>Port Authorities</a:t>
            </a:r>
            <a:endParaRPr lang="en-US" dirty="0"/>
          </a:p>
        </p:txBody>
      </p:sp>
      <p:sp>
        <p:nvSpPr>
          <p:cNvPr id="3" name="Subtitle 2"/>
          <p:cNvSpPr>
            <a:spLocks noGrp="1"/>
          </p:cNvSpPr>
          <p:nvPr>
            <p:ph type="subTitle" idx="1"/>
          </p:nvPr>
        </p:nvSpPr>
        <p:spPr>
          <a:xfrm>
            <a:off x="762000" y="1219200"/>
            <a:ext cx="7696200" cy="4953000"/>
          </a:xfrm>
        </p:spPr>
        <p:txBody>
          <a:bodyPr>
            <a:normAutofit/>
          </a:bodyPr>
          <a:lstStyle/>
          <a:p>
            <a:pPr algn="ctr"/>
            <a:endParaRPr lang="en-US" i="1" dirty="0" smtClean="0">
              <a:solidFill>
                <a:schemeClr val="tx1"/>
              </a:solidFill>
            </a:endParaRPr>
          </a:p>
          <a:p>
            <a:pPr algn="ctr"/>
            <a:endParaRPr lang="en-US" i="1" dirty="0">
              <a:solidFill>
                <a:schemeClr val="tx1"/>
              </a:solidFill>
            </a:endParaRPr>
          </a:p>
          <a:p>
            <a:pPr algn="ctr"/>
            <a:r>
              <a:rPr lang="en-US" sz="3600" i="1" dirty="0" smtClean="0">
                <a:solidFill>
                  <a:schemeClr val="tx1"/>
                </a:solidFill>
              </a:rPr>
              <a:t>Due to the growing level of complexity of port operations, public </a:t>
            </a:r>
            <a:r>
              <a:rPr lang="en-US" sz="3600" b="1" i="1" dirty="0" smtClean="0">
                <a:solidFill>
                  <a:schemeClr val="tx1"/>
                </a:solidFill>
              </a:rPr>
              <a:t>port authorities</a:t>
            </a:r>
            <a:r>
              <a:rPr lang="en-US" sz="3600" i="1" dirty="0" smtClean="0">
                <a:solidFill>
                  <a:schemeClr val="tx1"/>
                </a:solidFill>
              </a:rPr>
              <a:t> were created at the beginning of the 20th century.</a:t>
            </a:r>
          </a:p>
          <a:p>
            <a:pPr algn="ctr"/>
            <a:r>
              <a:rPr lang="en-US" sz="3600" i="1" dirty="0" smtClean="0">
                <a:solidFill>
                  <a:schemeClr val="tx1"/>
                </a:solidFill>
              </a:rPr>
              <a:t>The </a:t>
            </a:r>
            <a:r>
              <a:rPr lang="en-US" sz="3600" i="1" dirty="0">
                <a:solidFill>
                  <a:schemeClr val="tx1"/>
                </a:solidFill>
              </a:rPr>
              <a:t>London Port Authority, the world's </a:t>
            </a:r>
            <a:r>
              <a:rPr lang="en-US" sz="3600" i="1" dirty="0" smtClean="0">
                <a:solidFill>
                  <a:schemeClr val="tx1"/>
                </a:solidFill>
              </a:rPr>
              <a:t>first Port Authority , </a:t>
            </a:r>
            <a:r>
              <a:rPr lang="en-US" sz="3600" i="1" dirty="0">
                <a:solidFill>
                  <a:schemeClr val="tx1"/>
                </a:solidFill>
              </a:rPr>
              <a:t>was established in 1908 by </a:t>
            </a:r>
            <a:r>
              <a:rPr lang="en-US" sz="3600" i="1" dirty="0" smtClean="0">
                <a:solidFill>
                  <a:schemeClr val="tx1"/>
                </a:solidFill>
              </a:rPr>
              <a:t>consolidating </a:t>
            </a:r>
            <a:r>
              <a:rPr lang="en-US" sz="3600" i="1" dirty="0">
                <a:solidFill>
                  <a:schemeClr val="tx1"/>
                </a:solidFill>
              </a:rPr>
              <a:t>all the existing harbor facilitie</a:t>
            </a:r>
            <a:r>
              <a:rPr lang="en-US" sz="3600" i="1" dirty="0"/>
              <a:t>s</a:t>
            </a:r>
            <a:r>
              <a:rPr lang="en-US" sz="3600" i="1" dirty="0" smtClean="0"/>
              <a:t>.</a:t>
            </a:r>
          </a:p>
        </p:txBody>
      </p:sp>
    </p:spTree>
  </p:cSld>
  <p:clrMapOvr>
    <a:masterClrMapping/>
  </p:clrMapOvr>
  <p:transition>
    <p:wipe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04801"/>
            <a:ext cx="7772400" cy="609599"/>
          </a:xfrm>
        </p:spPr>
        <p:txBody>
          <a:bodyPr>
            <a:normAutofit fontScale="90000"/>
          </a:bodyPr>
          <a:lstStyle/>
          <a:p>
            <a:pPr algn="ctr"/>
            <a:r>
              <a:rPr lang="en-US" b="1" i="1" dirty="0" smtClean="0"/>
              <a:t>Port Authorities</a:t>
            </a:r>
            <a:endParaRPr lang="en-US" dirty="0"/>
          </a:p>
        </p:txBody>
      </p:sp>
      <p:sp>
        <p:nvSpPr>
          <p:cNvPr id="3" name="Subtitle 2"/>
          <p:cNvSpPr>
            <a:spLocks noGrp="1"/>
          </p:cNvSpPr>
          <p:nvPr>
            <p:ph type="subTitle" idx="1"/>
          </p:nvPr>
        </p:nvSpPr>
        <p:spPr>
          <a:xfrm>
            <a:off x="762000" y="1219200"/>
            <a:ext cx="7696200" cy="4953000"/>
          </a:xfrm>
        </p:spPr>
        <p:txBody>
          <a:bodyPr/>
          <a:lstStyle/>
          <a:p>
            <a:pPr lvl="0" algn="ctr"/>
            <a:endParaRPr lang="en-US" i="1" dirty="0" smtClean="0"/>
          </a:p>
          <a:p>
            <a:pPr lvl="0" algn="ctr"/>
            <a:endParaRPr lang="en-US" i="1" dirty="0" smtClean="0"/>
          </a:p>
          <a:p>
            <a:pPr lvl="0" algn="ctr"/>
            <a:r>
              <a:rPr lang="en-US" sz="3600" i="1" dirty="0" smtClean="0">
                <a:solidFill>
                  <a:schemeClr val="tx1"/>
                </a:solidFill>
              </a:rPr>
              <a:t>As an </a:t>
            </a:r>
            <a:r>
              <a:rPr lang="en-US" sz="3600" b="1" i="1" dirty="0" smtClean="0">
                <a:solidFill>
                  <a:schemeClr val="tx1"/>
                </a:solidFill>
              </a:rPr>
              <a:t>operator</a:t>
            </a:r>
            <a:r>
              <a:rPr lang="en-US" sz="3600" i="1" dirty="0" smtClean="0">
                <a:solidFill>
                  <a:schemeClr val="tx1"/>
                </a:solidFill>
              </a:rPr>
              <a:t>, a port authority provides the day to day services to ships (e.g. </a:t>
            </a:r>
            <a:r>
              <a:rPr lang="en-US" sz="3600" i="1" dirty="0" err="1" smtClean="0">
                <a:solidFill>
                  <a:schemeClr val="tx1"/>
                </a:solidFill>
              </a:rPr>
              <a:t>pilotage</a:t>
            </a:r>
            <a:r>
              <a:rPr lang="en-US" sz="3600" i="1" dirty="0" smtClean="0">
                <a:solidFill>
                  <a:schemeClr val="tx1"/>
                </a:solidFill>
              </a:rPr>
              <a:t> and towage) and to merchandises (e.g. loading / unloading).</a:t>
            </a:r>
            <a:endParaRPr lang="en-US" sz="3600" dirty="0" smtClean="0">
              <a:solidFill>
                <a:schemeClr val="tx1"/>
              </a:solidFill>
            </a:endParaRPr>
          </a:p>
          <a:p>
            <a:endParaRPr lang="en-US" dirty="0"/>
          </a:p>
        </p:txBody>
      </p:sp>
    </p:spTree>
  </p:cSld>
  <p:clrMapOvr>
    <a:masterClrMapping/>
  </p:clrMapOvr>
  <p:transition>
    <p:wipe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04801"/>
            <a:ext cx="7772400" cy="609599"/>
          </a:xfrm>
        </p:spPr>
        <p:txBody>
          <a:bodyPr>
            <a:normAutofit fontScale="90000"/>
          </a:bodyPr>
          <a:lstStyle/>
          <a:p>
            <a:pPr algn="ctr"/>
            <a:r>
              <a:rPr lang="en-US" b="1" i="1" dirty="0" smtClean="0"/>
              <a:t>Port Authorities</a:t>
            </a:r>
            <a:endParaRPr lang="en-US" dirty="0"/>
          </a:p>
        </p:txBody>
      </p:sp>
      <p:sp>
        <p:nvSpPr>
          <p:cNvPr id="3" name="Subtitle 2"/>
          <p:cNvSpPr>
            <a:spLocks noGrp="1"/>
          </p:cNvSpPr>
          <p:nvPr>
            <p:ph type="subTitle" idx="1"/>
          </p:nvPr>
        </p:nvSpPr>
        <p:spPr>
          <a:xfrm>
            <a:off x="762000" y="1219200"/>
            <a:ext cx="7696200" cy="4953000"/>
          </a:xfrm>
        </p:spPr>
        <p:txBody>
          <a:bodyPr/>
          <a:lstStyle/>
          <a:p>
            <a:endParaRPr lang="en-US" i="1" dirty="0" smtClean="0"/>
          </a:p>
          <a:p>
            <a:endParaRPr lang="en-US" i="1" dirty="0" smtClean="0"/>
          </a:p>
          <a:p>
            <a:r>
              <a:rPr lang="en-US" sz="3600" i="1" dirty="0" smtClean="0">
                <a:solidFill>
                  <a:schemeClr val="tx1"/>
                </a:solidFill>
              </a:rPr>
              <a:t>With deregulation, the trend is a changing role of port authorities within their region, which has mainly taken two dimensions:</a:t>
            </a:r>
            <a:endParaRPr lang="en-US" sz="3600" dirty="0" smtClean="0">
              <a:solidFill>
                <a:schemeClr val="tx1"/>
              </a:solidFill>
            </a:endParaRPr>
          </a:p>
          <a:p>
            <a:endParaRPr lang="en-US" dirty="0"/>
          </a:p>
        </p:txBody>
      </p:sp>
    </p:spTree>
  </p:cSld>
  <p:clrMapOvr>
    <a:masterClrMapping/>
  </p:clrMapOvr>
  <p:transition>
    <p:wipe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04801"/>
            <a:ext cx="7772400" cy="609599"/>
          </a:xfrm>
        </p:spPr>
        <p:txBody>
          <a:bodyPr>
            <a:normAutofit fontScale="90000"/>
          </a:bodyPr>
          <a:lstStyle/>
          <a:p>
            <a:pPr algn="ctr"/>
            <a:r>
              <a:rPr lang="en-US" b="1" i="1" dirty="0" smtClean="0"/>
              <a:t>Port Authorities</a:t>
            </a:r>
            <a:endParaRPr lang="en-US" dirty="0"/>
          </a:p>
        </p:txBody>
      </p:sp>
      <p:sp>
        <p:nvSpPr>
          <p:cNvPr id="3" name="Subtitle 2"/>
          <p:cNvSpPr>
            <a:spLocks noGrp="1"/>
          </p:cNvSpPr>
          <p:nvPr>
            <p:ph type="subTitle" idx="1"/>
          </p:nvPr>
        </p:nvSpPr>
        <p:spPr>
          <a:xfrm>
            <a:off x="762000" y="1219200"/>
            <a:ext cx="7696200" cy="4953000"/>
          </a:xfrm>
        </p:spPr>
        <p:txBody>
          <a:bodyPr/>
          <a:lstStyle/>
          <a:p>
            <a:endParaRPr lang="en-US" b="1" i="1" dirty="0" smtClean="0"/>
          </a:p>
          <a:p>
            <a:pPr algn="ctr"/>
            <a:r>
              <a:rPr lang="en-US" sz="4000" b="1" i="1" dirty="0" err="1" smtClean="0">
                <a:solidFill>
                  <a:schemeClr val="tx1"/>
                </a:solidFill>
              </a:rPr>
              <a:t>Concessionning</a:t>
            </a:r>
            <a:r>
              <a:rPr lang="en-US" sz="4000" i="1" dirty="0" smtClean="0">
                <a:solidFill>
                  <a:schemeClr val="tx1"/>
                </a:solidFill>
              </a:rPr>
              <a:t> has reduced the role of the port authority as an operator since this role is increasingly assumed by specialized terminal operators that are renting terminal facilities over long periods of time (up to 30 years). </a:t>
            </a:r>
            <a:endParaRPr lang="en-US" sz="4000" dirty="0">
              <a:solidFill>
                <a:schemeClr val="tx1"/>
              </a:solidFill>
            </a:endParaRPr>
          </a:p>
        </p:txBody>
      </p:sp>
    </p:spTree>
  </p:cSld>
  <p:clrMapOvr>
    <a:masterClrMapping/>
  </p:clrMapOvr>
  <p:transition>
    <p:wipe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pPr algn="ctr"/>
            <a:r>
              <a:rPr lang="en-US" i="1" dirty="0" smtClean="0"/>
              <a:t>Port Authorities</a:t>
            </a:r>
            <a:endParaRPr lang="en-US" dirty="0"/>
          </a:p>
        </p:txBody>
      </p:sp>
      <p:sp>
        <p:nvSpPr>
          <p:cNvPr id="3" name="Content Placeholder 2"/>
          <p:cNvSpPr>
            <a:spLocks noGrp="1"/>
          </p:cNvSpPr>
          <p:nvPr>
            <p:ph idx="1"/>
          </p:nvPr>
        </p:nvSpPr>
        <p:spPr/>
        <p:txBody>
          <a:bodyPr/>
          <a:lstStyle/>
          <a:p>
            <a:pPr algn="ctr">
              <a:buNone/>
            </a:pPr>
            <a:endParaRPr lang="en-US" i="1" dirty="0" smtClean="0"/>
          </a:p>
          <a:p>
            <a:pPr algn="ctr">
              <a:buNone/>
            </a:pPr>
            <a:r>
              <a:rPr lang="en-US" sz="3600" i="1" dirty="0" smtClean="0"/>
              <a:t>A </a:t>
            </a:r>
            <a:r>
              <a:rPr lang="en-US" sz="3600" b="1" i="1" dirty="0" smtClean="0"/>
              <a:t>concession agreement</a:t>
            </a:r>
            <a:r>
              <a:rPr lang="en-US" sz="3600" i="1" dirty="0" smtClean="0"/>
              <a:t> is a long-term lease of port facilities involving the requirement that the concessionaire undertakes capital investments to build, expand, or maintain the cargo-handling facilities, equipment, and infrastructure to satisfy a minimum level.</a:t>
            </a:r>
            <a:endParaRPr lang="en-US" sz="3600" dirty="0" smtClean="0"/>
          </a:p>
          <a:p>
            <a:endParaRPr lang="en-US" dirty="0"/>
          </a:p>
        </p:txBody>
      </p:sp>
    </p:spTree>
  </p:cSld>
  <p:clrMapOvr>
    <a:masterClrMapping/>
  </p:clrMapOvr>
  <p:transition>
    <p:wipe di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04801"/>
            <a:ext cx="7772400" cy="609599"/>
          </a:xfrm>
        </p:spPr>
        <p:txBody>
          <a:bodyPr>
            <a:normAutofit fontScale="90000"/>
          </a:bodyPr>
          <a:lstStyle/>
          <a:p>
            <a:pPr algn="ctr"/>
            <a:r>
              <a:rPr lang="en-US" b="1" i="1" dirty="0" smtClean="0"/>
              <a:t>Port Authorities</a:t>
            </a:r>
            <a:endParaRPr lang="en-US" dirty="0"/>
          </a:p>
        </p:txBody>
      </p:sp>
      <p:sp>
        <p:nvSpPr>
          <p:cNvPr id="3" name="Subtitle 2"/>
          <p:cNvSpPr>
            <a:spLocks noGrp="1"/>
          </p:cNvSpPr>
          <p:nvPr>
            <p:ph type="subTitle" idx="1"/>
          </p:nvPr>
        </p:nvSpPr>
        <p:spPr>
          <a:xfrm>
            <a:off x="762000" y="1219200"/>
            <a:ext cx="7696200" cy="4953000"/>
          </a:xfrm>
        </p:spPr>
        <p:txBody>
          <a:bodyPr/>
          <a:lstStyle/>
          <a:p>
            <a:pPr lvl="0"/>
            <a:endParaRPr lang="en-US" i="1" dirty="0" smtClean="0">
              <a:solidFill>
                <a:schemeClr val="tx1"/>
              </a:solidFill>
            </a:endParaRPr>
          </a:p>
          <a:p>
            <a:pPr lvl="0" algn="ctr"/>
            <a:r>
              <a:rPr lang="en-US" sz="4000" i="1" dirty="0" smtClean="0">
                <a:solidFill>
                  <a:schemeClr val="tx1"/>
                </a:solidFill>
              </a:rPr>
              <a:t>The dominant rationale behind this process was that port authorities tended have poor levels of performance in their terminal operations. Many are global terminal operators having terminal assets in a wide variety of markets.</a:t>
            </a:r>
            <a:endParaRPr lang="en-US" sz="4000" dirty="0" smtClean="0">
              <a:solidFill>
                <a:schemeClr val="tx1"/>
              </a:solidFill>
            </a:endParaRPr>
          </a:p>
          <a:p>
            <a:endParaRPr lang="en-US" dirty="0"/>
          </a:p>
        </p:txBody>
      </p:sp>
    </p:spTree>
  </p:cSld>
  <p:clrMapOvr>
    <a:masterClrMapping/>
  </p:clrMapOvr>
  <p:transition>
    <p:wipe di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04801"/>
            <a:ext cx="7772400" cy="609599"/>
          </a:xfrm>
        </p:spPr>
        <p:txBody>
          <a:bodyPr>
            <a:normAutofit fontScale="90000"/>
          </a:bodyPr>
          <a:lstStyle/>
          <a:p>
            <a:pPr algn="ctr"/>
            <a:r>
              <a:rPr lang="en-US" b="1" i="1" dirty="0" smtClean="0"/>
              <a:t>Port Authorities</a:t>
            </a:r>
            <a:endParaRPr lang="en-US" dirty="0"/>
          </a:p>
        </p:txBody>
      </p:sp>
      <p:sp>
        <p:nvSpPr>
          <p:cNvPr id="3" name="Subtitle 2"/>
          <p:cNvSpPr>
            <a:spLocks noGrp="1"/>
          </p:cNvSpPr>
          <p:nvPr>
            <p:ph type="subTitle" idx="1"/>
          </p:nvPr>
        </p:nvSpPr>
        <p:spPr>
          <a:xfrm>
            <a:off x="838200" y="1295400"/>
            <a:ext cx="7696200" cy="4953000"/>
          </a:xfrm>
        </p:spPr>
        <p:txBody>
          <a:bodyPr>
            <a:normAutofit/>
          </a:bodyPr>
          <a:lstStyle/>
          <a:p>
            <a:endParaRPr lang="en-US" sz="3600" b="1" i="1" dirty="0" smtClean="0"/>
          </a:p>
          <a:p>
            <a:pPr algn="ctr"/>
            <a:r>
              <a:rPr lang="en-US" sz="3600" b="1" i="1" dirty="0" smtClean="0">
                <a:solidFill>
                  <a:schemeClr val="tx1"/>
                </a:solidFill>
              </a:rPr>
              <a:t>Cluster governance</a:t>
            </a:r>
            <a:r>
              <a:rPr lang="en-US" sz="3600" i="1" dirty="0" smtClean="0">
                <a:solidFill>
                  <a:schemeClr val="tx1"/>
                </a:solidFill>
              </a:rPr>
              <a:t> is an emerging and extensive trend where the port authority assumes leadership in activities that conventionally were outside its jurisdiction</a:t>
            </a:r>
            <a:endParaRPr lang="en-US" sz="3600" dirty="0">
              <a:solidFill>
                <a:schemeClr val="tx1"/>
              </a:solidFill>
            </a:endParaRPr>
          </a:p>
        </p:txBody>
      </p:sp>
    </p:spTree>
  </p:cSld>
  <p:clrMapOvr>
    <a:masterClrMapping/>
  </p:clrMapOvr>
  <p:transition>
    <p:wipe dir="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04801"/>
            <a:ext cx="7772400" cy="609599"/>
          </a:xfrm>
        </p:spPr>
        <p:txBody>
          <a:bodyPr>
            <a:normAutofit fontScale="90000"/>
          </a:bodyPr>
          <a:lstStyle/>
          <a:p>
            <a:pPr algn="ctr"/>
            <a:r>
              <a:rPr lang="en-US" b="1" i="1" dirty="0" smtClean="0"/>
              <a:t>Port Authorities</a:t>
            </a:r>
            <a:endParaRPr lang="en-US" dirty="0"/>
          </a:p>
        </p:txBody>
      </p:sp>
      <p:sp>
        <p:nvSpPr>
          <p:cNvPr id="3" name="Subtitle 2"/>
          <p:cNvSpPr>
            <a:spLocks noGrp="1"/>
          </p:cNvSpPr>
          <p:nvPr>
            <p:ph type="subTitle" idx="1"/>
          </p:nvPr>
        </p:nvSpPr>
        <p:spPr>
          <a:xfrm>
            <a:off x="762000" y="1219200"/>
            <a:ext cx="7696200" cy="4953000"/>
          </a:xfrm>
        </p:spPr>
        <p:txBody>
          <a:bodyPr>
            <a:normAutofit lnSpcReduction="10000"/>
          </a:bodyPr>
          <a:lstStyle/>
          <a:p>
            <a:pPr lvl="0" algn="ctr"/>
            <a:r>
              <a:rPr lang="en-US" sz="3600" i="1" dirty="0" smtClean="0">
                <a:solidFill>
                  <a:schemeClr val="tx1"/>
                </a:solidFill>
              </a:rPr>
              <a:t>These include the setting of inland terminals and logistics zones (directly or in partnership), various strategies to monitor and improve performance, setting port community systems, promoting environmental and social initiatives, being involved in training and education for port related employment as well as facilitating relations with its surrounding urban areas.</a:t>
            </a:r>
            <a:endParaRPr lang="en-US" sz="3600" dirty="0" smtClean="0">
              <a:solidFill>
                <a:schemeClr val="tx1"/>
              </a:solidFill>
            </a:endParaRPr>
          </a:p>
          <a:p>
            <a:endParaRPr lang="en-US" dirty="0"/>
          </a:p>
        </p:txBody>
      </p:sp>
    </p:spTree>
  </p:cSld>
  <p:clrMapOvr>
    <a:masterClrMapping/>
  </p:clrMapOvr>
  <p:transition>
    <p:wipe dir="u"/>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ctrTitle"/>
          </p:nvPr>
        </p:nvSpPr>
        <p:spPr>
          <a:xfrm>
            <a:off x="762000" y="304800"/>
            <a:ext cx="7772400" cy="609600"/>
          </a:xfrm>
        </p:spPr>
        <p:txBody>
          <a:bodyPr>
            <a:normAutofit fontScale="90000"/>
          </a:bodyPr>
          <a:lstStyle/>
          <a:p>
            <a:pPr algn="ctr"/>
            <a:r>
              <a:rPr lang="en-US" b="1" i="1" dirty="0" smtClean="0"/>
              <a:t>Port Authorities</a:t>
            </a:r>
            <a:endParaRPr lang="en-US" dirty="0"/>
          </a:p>
        </p:txBody>
      </p:sp>
      <p:sp>
        <p:nvSpPr>
          <p:cNvPr id="3" name="Subtitle 2"/>
          <p:cNvSpPr>
            <a:spLocks noGrp="1"/>
          </p:cNvSpPr>
          <p:nvPr>
            <p:ph type="subTitle" idx="1"/>
          </p:nvPr>
        </p:nvSpPr>
        <p:spPr>
          <a:xfrm>
            <a:off x="762000" y="1219200"/>
            <a:ext cx="7696200" cy="4953000"/>
          </a:xfrm>
        </p:spPr>
        <p:txBody>
          <a:bodyPr/>
          <a:lstStyle/>
          <a:p>
            <a:endParaRPr lang="en-US" dirty="0"/>
          </a:p>
        </p:txBody>
      </p:sp>
      <p:pic>
        <p:nvPicPr>
          <p:cNvPr id="4" name="Picture 3" descr="http://people.hofstra.edu/geotrans/eng/ch4en/conc4en/img/emerging_PA_paradigm.png"/>
          <p:cNvPicPr/>
          <p:nvPr/>
        </p:nvPicPr>
        <p:blipFill>
          <a:blip r:embed="rId2" cstate="print"/>
          <a:srcRect/>
          <a:stretch>
            <a:fillRect/>
          </a:stretch>
        </p:blipFill>
        <p:spPr bwMode="auto">
          <a:xfrm>
            <a:off x="762000" y="1323975"/>
            <a:ext cx="7848600" cy="4210050"/>
          </a:xfrm>
          <a:prstGeom prst="rect">
            <a:avLst/>
          </a:prstGeom>
          <a:noFill/>
          <a:ln w="9525">
            <a:noFill/>
            <a:miter lim="800000"/>
            <a:headEnd/>
            <a:tailEnd/>
          </a:ln>
        </p:spPr>
      </p:pic>
    </p:spTree>
  </p:cSld>
  <p:clrMapOvr>
    <a:masterClrMapping/>
  </p:clrMapOvr>
  <p:transition>
    <p:wipe dir="u"/>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04801"/>
            <a:ext cx="7772400" cy="609599"/>
          </a:xfrm>
        </p:spPr>
        <p:txBody>
          <a:bodyPr>
            <a:normAutofit fontScale="90000"/>
          </a:bodyPr>
          <a:lstStyle/>
          <a:p>
            <a:r>
              <a:rPr lang="en-US" b="1" i="1" dirty="0" smtClean="0"/>
              <a:t>Port holding- definition</a:t>
            </a:r>
            <a:endParaRPr lang="en-US" dirty="0"/>
          </a:p>
        </p:txBody>
      </p:sp>
      <p:sp>
        <p:nvSpPr>
          <p:cNvPr id="3" name="Subtitle 2"/>
          <p:cNvSpPr>
            <a:spLocks noGrp="1"/>
          </p:cNvSpPr>
          <p:nvPr>
            <p:ph type="subTitle" idx="1"/>
          </p:nvPr>
        </p:nvSpPr>
        <p:spPr>
          <a:xfrm>
            <a:off x="762000" y="1219200"/>
            <a:ext cx="7696200" cy="4953000"/>
          </a:xfrm>
        </p:spPr>
        <p:txBody>
          <a:bodyPr/>
          <a:lstStyle/>
          <a:p>
            <a:endParaRPr lang="en-US" i="1" dirty="0" smtClean="0"/>
          </a:p>
          <a:p>
            <a:r>
              <a:rPr lang="en-US" sz="4000" i="1" dirty="0" smtClean="0">
                <a:solidFill>
                  <a:schemeClr val="tx1"/>
                </a:solidFill>
              </a:rPr>
              <a:t>An entity, commonly private, that owns or lease port terminals in a variety of locations. It is also known as a port terminal operator.</a:t>
            </a:r>
            <a:endParaRPr lang="en-US" sz="4000" dirty="0" smtClean="0">
              <a:solidFill>
                <a:schemeClr val="tx1"/>
              </a:solidFill>
            </a:endParaRPr>
          </a:p>
          <a:p>
            <a:endParaRPr lang="en-US" dirty="0">
              <a:solidFill>
                <a:schemeClr val="tx1"/>
              </a:solidFill>
            </a:endParaRPr>
          </a:p>
        </p:txBody>
      </p:sp>
    </p:spTree>
  </p:cSld>
  <p:clrMapOvr>
    <a:masterClrMapping/>
  </p:clrMapOvr>
  <p:transition>
    <p:wipe dir="u"/>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04801"/>
            <a:ext cx="7772400" cy="609599"/>
          </a:xfrm>
        </p:spPr>
        <p:txBody>
          <a:bodyPr>
            <a:normAutofit fontScale="90000"/>
          </a:bodyPr>
          <a:lstStyle/>
          <a:p>
            <a:pPr algn="ctr"/>
            <a:r>
              <a:rPr lang="en-US" i="1" dirty="0" err="1" smtClean="0"/>
              <a:t>Terminalization</a:t>
            </a:r>
            <a:endParaRPr lang="en-US" dirty="0"/>
          </a:p>
        </p:txBody>
      </p:sp>
      <p:sp>
        <p:nvSpPr>
          <p:cNvPr id="3" name="Subtitle 2"/>
          <p:cNvSpPr>
            <a:spLocks noGrp="1"/>
          </p:cNvSpPr>
          <p:nvPr>
            <p:ph type="subTitle" idx="1"/>
          </p:nvPr>
        </p:nvSpPr>
        <p:spPr>
          <a:xfrm>
            <a:off x="762000" y="1219200"/>
            <a:ext cx="7696200" cy="4953000"/>
          </a:xfrm>
        </p:spPr>
        <p:txBody>
          <a:bodyPr/>
          <a:lstStyle/>
          <a:p>
            <a:pPr algn="ctr"/>
            <a:endParaRPr lang="en-US" i="1" dirty="0" smtClean="0"/>
          </a:p>
          <a:p>
            <a:pPr algn="ctr"/>
            <a:r>
              <a:rPr lang="en-US" sz="4000" i="1" dirty="0" smtClean="0">
                <a:solidFill>
                  <a:schemeClr val="tx1"/>
                </a:solidFill>
              </a:rPr>
              <a:t>A "</a:t>
            </a:r>
            <a:r>
              <a:rPr lang="en-US" sz="4000" i="1" dirty="0" err="1" smtClean="0">
                <a:solidFill>
                  <a:schemeClr val="tx1"/>
                </a:solidFill>
              </a:rPr>
              <a:t>terminalization</a:t>
            </a:r>
            <a:r>
              <a:rPr lang="en-US" sz="4000" i="1" dirty="0" smtClean="0">
                <a:solidFill>
                  <a:schemeClr val="tx1"/>
                </a:solidFill>
              </a:rPr>
              <a:t>" of ports is taking place where different terminals within the same port are owned (or leased) and operated by different operators. As of 2005, port holdings accounted for over 58% of container port capacity and 67% of global containerized throughput.</a:t>
            </a:r>
            <a:endParaRPr lang="en-US" sz="4000" dirty="0">
              <a:solidFill>
                <a:schemeClr val="tx1"/>
              </a:solidFill>
            </a:endParaRPr>
          </a:p>
        </p:txBody>
      </p:sp>
    </p:spTree>
  </p:cSld>
  <p:clrMapOvr>
    <a:masterClrMapping/>
  </p:clrMapOvr>
  <p:transition>
    <p:wipe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04801"/>
            <a:ext cx="7772400" cy="609599"/>
          </a:xfrm>
        </p:spPr>
        <p:txBody>
          <a:bodyPr>
            <a:normAutofit fontScale="90000"/>
          </a:bodyPr>
          <a:lstStyle/>
          <a:p>
            <a:r>
              <a:rPr lang="en-US" b="1" i="1" dirty="0" smtClean="0"/>
              <a:t>Port Authorities</a:t>
            </a:r>
            <a:endParaRPr lang="en-US" dirty="0"/>
          </a:p>
        </p:txBody>
      </p:sp>
      <p:sp>
        <p:nvSpPr>
          <p:cNvPr id="3" name="Subtitle 2"/>
          <p:cNvSpPr>
            <a:spLocks noGrp="1"/>
          </p:cNvSpPr>
          <p:nvPr>
            <p:ph type="subTitle" idx="1"/>
          </p:nvPr>
        </p:nvSpPr>
        <p:spPr>
          <a:xfrm>
            <a:off x="762000" y="1219200"/>
            <a:ext cx="7696200" cy="4953000"/>
          </a:xfrm>
        </p:spPr>
        <p:txBody>
          <a:bodyPr/>
          <a:lstStyle/>
          <a:p>
            <a:endParaRPr lang="en-US" i="1" dirty="0" smtClean="0"/>
          </a:p>
          <a:p>
            <a:endParaRPr lang="en-US" i="1" dirty="0" smtClean="0"/>
          </a:p>
          <a:p>
            <a:r>
              <a:rPr lang="en-US" sz="4000" i="1" dirty="0" smtClean="0">
                <a:solidFill>
                  <a:schemeClr val="tx1"/>
                </a:solidFill>
              </a:rPr>
              <a:t>Such a management structure became a standard that was adapted to many other ports. </a:t>
            </a:r>
            <a:endParaRPr lang="en-US" sz="4000" dirty="0">
              <a:solidFill>
                <a:schemeClr val="tx1"/>
              </a:solidFill>
            </a:endParaRPr>
          </a:p>
        </p:txBody>
      </p:sp>
    </p:spTree>
  </p:cSld>
  <p:clrMapOvr>
    <a:masterClrMapping/>
  </p:clrMapOvr>
  <p:transition>
    <p:wipe dir="u"/>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04801"/>
            <a:ext cx="7772400" cy="609599"/>
          </a:xfrm>
        </p:spPr>
        <p:txBody>
          <a:bodyPr>
            <a:normAutofit/>
          </a:bodyPr>
          <a:lstStyle/>
          <a:p>
            <a:pPr algn="ctr"/>
            <a:r>
              <a:rPr lang="en-US" sz="3200" b="1" dirty="0" smtClean="0"/>
              <a:t>Port Management Companies</a:t>
            </a:r>
            <a:endParaRPr lang="en-US" sz="3200" b="1" dirty="0"/>
          </a:p>
        </p:txBody>
      </p:sp>
      <p:sp>
        <p:nvSpPr>
          <p:cNvPr id="3" name="Subtitle 2"/>
          <p:cNvSpPr>
            <a:spLocks noGrp="1"/>
          </p:cNvSpPr>
          <p:nvPr>
            <p:ph type="subTitle" idx="1"/>
          </p:nvPr>
        </p:nvSpPr>
        <p:spPr>
          <a:xfrm>
            <a:off x="762000" y="1219200"/>
            <a:ext cx="7696200" cy="4953000"/>
          </a:xfrm>
        </p:spPr>
        <p:txBody>
          <a:bodyPr/>
          <a:lstStyle/>
          <a:p>
            <a:pPr algn="ctr"/>
            <a:endParaRPr lang="en-US" i="1" dirty="0" smtClean="0">
              <a:solidFill>
                <a:schemeClr val="tx1"/>
              </a:solidFill>
            </a:endParaRPr>
          </a:p>
          <a:p>
            <a:pPr algn="ctr"/>
            <a:r>
              <a:rPr lang="en-US" sz="4000" i="1" dirty="0" smtClean="0">
                <a:solidFill>
                  <a:schemeClr val="tx1"/>
                </a:solidFill>
              </a:rPr>
              <a:t>In an era characterized by lower levels of direct public involvement in the management of transport terminals and port privatization, specialized companies involved in the management of port terminals are finding opportunities.</a:t>
            </a:r>
            <a:endParaRPr lang="en-US" sz="4000" dirty="0">
              <a:solidFill>
                <a:schemeClr val="tx1"/>
              </a:solidFill>
            </a:endParaRPr>
          </a:p>
        </p:txBody>
      </p:sp>
    </p:spTree>
  </p:cSld>
  <p:clrMapOvr>
    <a:masterClrMapping/>
  </p:clrMapOvr>
  <p:transition>
    <p:wipe dir="u"/>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04801"/>
            <a:ext cx="7772400" cy="609599"/>
          </a:xfrm>
        </p:spPr>
        <p:txBody>
          <a:bodyPr>
            <a:normAutofit/>
          </a:bodyPr>
          <a:lstStyle/>
          <a:p>
            <a:pPr algn="ctr"/>
            <a:r>
              <a:rPr lang="en-US" sz="3200" b="1" dirty="0" smtClean="0"/>
              <a:t>Port Management Companies</a:t>
            </a:r>
            <a:endParaRPr lang="en-US" sz="3200" dirty="0"/>
          </a:p>
        </p:txBody>
      </p:sp>
      <p:sp>
        <p:nvSpPr>
          <p:cNvPr id="3" name="Subtitle 2"/>
          <p:cNvSpPr>
            <a:spLocks noGrp="1"/>
          </p:cNvSpPr>
          <p:nvPr>
            <p:ph type="subTitle" idx="1"/>
          </p:nvPr>
        </p:nvSpPr>
        <p:spPr>
          <a:xfrm>
            <a:off x="762000" y="1219200"/>
            <a:ext cx="7696200" cy="4953000"/>
          </a:xfrm>
        </p:spPr>
        <p:txBody>
          <a:bodyPr/>
          <a:lstStyle/>
          <a:p>
            <a:endParaRPr lang="en-US" i="1" dirty="0" smtClean="0">
              <a:solidFill>
                <a:schemeClr val="tx1"/>
              </a:solidFill>
            </a:endParaRPr>
          </a:p>
          <a:p>
            <a:pPr algn="ctr"/>
            <a:r>
              <a:rPr lang="en-US" sz="4000" i="1" dirty="0" smtClean="0">
                <a:solidFill>
                  <a:schemeClr val="tx1"/>
                </a:solidFill>
              </a:rPr>
              <a:t>They thus tend to be </a:t>
            </a:r>
            <a:r>
              <a:rPr lang="en-US" sz="4000" b="1" i="1" u="sng" dirty="0" smtClean="0">
                <a:solidFill>
                  <a:schemeClr val="tx1"/>
                </a:solidFill>
              </a:rPr>
              <a:t>horizontally integrated entities</a:t>
            </a:r>
            <a:r>
              <a:rPr lang="en-US" sz="4000" b="1" i="1" dirty="0" smtClean="0">
                <a:solidFill>
                  <a:schemeClr val="tx1"/>
                </a:solidFill>
              </a:rPr>
              <a:t> </a:t>
            </a:r>
            <a:r>
              <a:rPr lang="en-US" sz="4000" i="1" dirty="0" smtClean="0">
                <a:solidFill>
                  <a:schemeClr val="tx1"/>
                </a:solidFill>
              </a:rPr>
              <a:t>focusing on terminal operations in a variety of locations.</a:t>
            </a:r>
            <a:endParaRPr lang="en-US" sz="4000" dirty="0" smtClean="0">
              <a:solidFill>
                <a:schemeClr val="tx1"/>
              </a:solidFill>
            </a:endParaRPr>
          </a:p>
          <a:p>
            <a:endParaRPr lang="en-US" dirty="0"/>
          </a:p>
        </p:txBody>
      </p:sp>
    </p:spTree>
  </p:cSld>
  <p:clrMapOvr>
    <a:masterClrMapping/>
  </p:clrMapOvr>
  <p:transition>
    <p:wipe dir="u"/>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04801"/>
            <a:ext cx="7772400" cy="609599"/>
          </a:xfrm>
        </p:spPr>
        <p:txBody>
          <a:bodyPr>
            <a:normAutofit/>
          </a:bodyPr>
          <a:lstStyle/>
          <a:p>
            <a:pPr algn="ctr"/>
            <a:r>
              <a:rPr lang="en-US" sz="3200" b="1" dirty="0" smtClean="0"/>
              <a:t>Port Management Companies</a:t>
            </a:r>
            <a:endParaRPr lang="en-US" sz="3200" dirty="0"/>
          </a:p>
        </p:txBody>
      </p:sp>
      <p:sp>
        <p:nvSpPr>
          <p:cNvPr id="3" name="Subtitle 2"/>
          <p:cNvSpPr>
            <a:spLocks noGrp="1"/>
          </p:cNvSpPr>
          <p:nvPr>
            <p:ph type="subTitle" idx="1"/>
          </p:nvPr>
        </p:nvSpPr>
        <p:spPr>
          <a:xfrm>
            <a:off x="762000" y="1219200"/>
            <a:ext cx="7696200" cy="4953000"/>
          </a:xfrm>
        </p:spPr>
        <p:txBody>
          <a:bodyPr/>
          <a:lstStyle/>
          <a:p>
            <a:endParaRPr lang="en-US" i="1" dirty="0" smtClean="0">
              <a:solidFill>
                <a:schemeClr val="tx1"/>
              </a:solidFill>
            </a:endParaRPr>
          </a:p>
          <a:p>
            <a:pPr algn="ctr"/>
            <a:r>
              <a:rPr lang="en-US" sz="4000" i="1" dirty="0" smtClean="0">
                <a:solidFill>
                  <a:schemeClr val="tx1"/>
                </a:solidFill>
              </a:rPr>
              <a:t>A number of issues are involved in the decision of a terminal operator to invest in a particularly port, namely the transparency of the bidding process and the quality of infrastructures (port and inland). </a:t>
            </a:r>
            <a:endParaRPr lang="en-US" sz="4000" dirty="0" smtClean="0">
              <a:solidFill>
                <a:schemeClr val="tx1"/>
              </a:solidFill>
            </a:endParaRPr>
          </a:p>
          <a:p>
            <a:r>
              <a:rPr lang="en-US" sz="4000" i="1" dirty="0" smtClean="0"/>
              <a:t> </a:t>
            </a:r>
            <a:endParaRPr lang="en-US" sz="4000" dirty="0"/>
          </a:p>
        </p:txBody>
      </p:sp>
    </p:spTree>
  </p:cSld>
  <p:clrMapOvr>
    <a:masterClrMapping/>
  </p:clrMapOvr>
  <p:transition>
    <p:wipe dir="u"/>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04801"/>
            <a:ext cx="7772400" cy="609599"/>
          </a:xfrm>
        </p:spPr>
        <p:txBody>
          <a:bodyPr>
            <a:normAutofit/>
          </a:bodyPr>
          <a:lstStyle/>
          <a:p>
            <a:pPr algn="ctr"/>
            <a:r>
              <a:rPr lang="en-US" sz="3200" b="1" dirty="0" smtClean="0"/>
              <a:t>Port Management Companies</a:t>
            </a:r>
            <a:endParaRPr lang="en-US" sz="3200" dirty="0"/>
          </a:p>
        </p:txBody>
      </p:sp>
      <p:sp>
        <p:nvSpPr>
          <p:cNvPr id="3" name="Subtitle 2"/>
          <p:cNvSpPr>
            <a:spLocks noGrp="1"/>
          </p:cNvSpPr>
          <p:nvPr>
            <p:ph type="subTitle" idx="1"/>
          </p:nvPr>
        </p:nvSpPr>
        <p:spPr>
          <a:xfrm>
            <a:off x="762000" y="1219200"/>
            <a:ext cx="7696200" cy="4953000"/>
          </a:xfrm>
        </p:spPr>
        <p:txBody>
          <a:bodyPr/>
          <a:lstStyle/>
          <a:p>
            <a:endParaRPr lang="en-US" i="1" dirty="0" smtClean="0"/>
          </a:p>
          <a:p>
            <a:r>
              <a:rPr lang="en-US" sz="4000" i="1" dirty="0" smtClean="0">
                <a:solidFill>
                  <a:schemeClr val="tx1"/>
                </a:solidFill>
              </a:rPr>
              <a:t>The market potential however remains one of the determining criteria. The range of port terminals controlled by port holdings covers several of the largest freight markets. </a:t>
            </a:r>
            <a:endParaRPr lang="en-US" sz="4000" dirty="0">
              <a:solidFill>
                <a:schemeClr val="tx1"/>
              </a:solidFill>
            </a:endParaRPr>
          </a:p>
        </p:txBody>
      </p:sp>
    </p:spTree>
  </p:cSld>
  <p:clrMapOvr>
    <a:masterClrMapping/>
  </p:clrMapOvr>
  <p:transition>
    <p:wipe dir="u"/>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04801"/>
            <a:ext cx="7772400" cy="609599"/>
          </a:xfrm>
        </p:spPr>
        <p:txBody>
          <a:bodyPr>
            <a:normAutofit/>
          </a:bodyPr>
          <a:lstStyle/>
          <a:p>
            <a:pPr algn="ctr"/>
            <a:r>
              <a:rPr lang="en-US" sz="3200" b="1" dirty="0" smtClean="0"/>
              <a:t>Port Management Companies</a:t>
            </a:r>
            <a:endParaRPr lang="en-US" sz="3200" dirty="0"/>
          </a:p>
        </p:txBody>
      </p:sp>
      <p:sp>
        <p:nvSpPr>
          <p:cNvPr id="3" name="Subtitle 2"/>
          <p:cNvSpPr>
            <a:spLocks noGrp="1"/>
          </p:cNvSpPr>
          <p:nvPr>
            <p:ph type="subTitle" idx="1"/>
          </p:nvPr>
        </p:nvSpPr>
        <p:spPr>
          <a:xfrm>
            <a:off x="762000" y="1219200"/>
            <a:ext cx="7696200" cy="4953000"/>
          </a:xfrm>
        </p:spPr>
        <p:txBody>
          <a:bodyPr/>
          <a:lstStyle/>
          <a:p>
            <a:endParaRPr lang="en-US" i="1" dirty="0" smtClean="0">
              <a:solidFill>
                <a:schemeClr val="tx1"/>
              </a:solidFill>
            </a:endParaRPr>
          </a:p>
          <a:p>
            <a:pPr algn="ctr"/>
            <a:r>
              <a:rPr lang="en-US" sz="4000" i="1" dirty="0" smtClean="0">
                <a:solidFill>
                  <a:schemeClr val="tx1"/>
                </a:solidFill>
              </a:rPr>
              <a:t>As globalization permitted the emergence of large multinational corporations managing assets in a variety of locations, global port holdings are a similar trend concerning the management of port terminal assets. </a:t>
            </a:r>
            <a:endParaRPr lang="en-US" sz="4000" dirty="0"/>
          </a:p>
        </p:txBody>
      </p:sp>
    </p:spTree>
  </p:cSld>
  <p:clrMapOvr>
    <a:masterClrMapping/>
  </p:clrMapOvr>
  <p:transition>
    <p:wipe dir="u"/>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04801"/>
            <a:ext cx="7772400" cy="609599"/>
          </a:xfrm>
        </p:spPr>
        <p:txBody>
          <a:bodyPr>
            <a:normAutofit/>
          </a:bodyPr>
          <a:lstStyle/>
          <a:p>
            <a:pPr algn="ctr"/>
            <a:r>
              <a:rPr lang="en-US" sz="3200" b="1" i="1" dirty="0" smtClean="0"/>
              <a:t>Global Terminal Operators</a:t>
            </a:r>
            <a:endParaRPr lang="en-US" sz="3200" dirty="0"/>
          </a:p>
        </p:txBody>
      </p:sp>
      <p:sp>
        <p:nvSpPr>
          <p:cNvPr id="3" name="Subtitle 2"/>
          <p:cNvSpPr>
            <a:spLocks noGrp="1"/>
          </p:cNvSpPr>
          <p:nvPr>
            <p:ph type="subTitle" idx="1"/>
          </p:nvPr>
        </p:nvSpPr>
        <p:spPr>
          <a:xfrm>
            <a:off x="762000" y="1219200"/>
            <a:ext cx="7696200" cy="4953000"/>
          </a:xfrm>
        </p:spPr>
        <p:txBody>
          <a:bodyPr>
            <a:noAutofit/>
          </a:bodyPr>
          <a:lstStyle/>
          <a:p>
            <a:pPr algn="ctr"/>
            <a:r>
              <a:rPr lang="en-US" sz="3600" dirty="0" smtClean="0">
                <a:solidFill>
                  <a:schemeClr val="tx1"/>
                </a:solidFill>
              </a:rPr>
              <a:t>A report by </a:t>
            </a:r>
            <a:r>
              <a:rPr lang="en-US" sz="3600" dirty="0" err="1" smtClean="0">
                <a:solidFill>
                  <a:schemeClr val="tx1"/>
                </a:solidFill>
              </a:rPr>
              <a:t>Drewry</a:t>
            </a:r>
            <a:r>
              <a:rPr lang="en-US" sz="3600" dirty="0" smtClean="0">
                <a:solidFill>
                  <a:schemeClr val="tx1"/>
                </a:solidFill>
              </a:rPr>
              <a:t> Shipping Consultants Ltd. (2006) includes a comprehensive analysis of the capacities, roles, and market shares of the global terminal operators</a:t>
            </a:r>
            <a:r>
              <a:rPr lang="en-US" sz="3600" dirty="0" smtClean="0"/>
              <a:t>. </a:t>
            </a:r>
            <a:r>
              <a:rPr lang="en-US" sz="3600" dirty="0" smtClean="0">
                <a:solidFill>
                  <a:schemeClr val="tx1"/>
                </a:solidFill>
              </a:rPr>
              <a:t>A group of more than 20 companies is analyzed, including global stevedores, global carriers primarily involved in liner shipping operations, and global hybrids (business units under global carriers).  </a:t>
            </a:r>
            <a:endParaRPr lang="en-US" sz="3600" i="1" dirty="0" smtClean="0">
              <a:solidFill>
                <a:schemeClr val="tx1"/>
              </a:solidFill>
            </a:endParaRPr>
          </a:p>
        </p:txBody>
      </p:sp>
    </p:spTree>
  </p:cSld>
  <p:clrMapOvr>
    <a:masterClrMapping/>
  </p:clrMapOvr>
  <p:transition>
    <p:wipe dir="u"/>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04801"/>
            <a:ext cx="7772400" cy="609599"/>
          </a:xfrm>
        </p:spPr>
        <p:txBody>
          <a:bodyPr>
            <a:normAutofit/>
          </a:bodyPr>
          <a:lstStyle/>
          <a:p>
            <a:pPr algn="ctr"/>
            <a:r>
              <a:rPr lang="en-US" sz="3200" b="1" i="1" dirty="0" smtClean="0"/>
              <a:t>Global Terminal Operators</a:t>
            </a:r>
            <a:endParaRPr lang="en-US" sz="3200" dirty="0"/>
          </a:p>
        </p:txBody>
      </p:sp>
      <p:sp>
        <p:nvSpPr>
          <p:cNvPr id="3" name="Subtitle 2"/>
          <p:cNvSpPr>
            <a:spLocks noGrp="1"/>
          </p:cNvSpPr>
          <p:nvPr>
            <p:ph type="subTitle" idx="1"/>
          </p:nvPr>
        </p:nvSpPr>
        <p:spPr>
          <a:xfrm>
            <a:off x="762000" y="1219200"/>
            <a:ext cx="7696200" cy="4953000"/>
          </a:xfrm>
        </p:spPr>
        <p:txBody>
          <a:bodyPr>
            <a:normAutofit/>
          </a:bodyPr>
          <a:lstStyle/>
          <a:p>
            <a:pPr algn="ctr"/>
            <a:r>
              <a:rPr lang="en-US" sz="4000" dirty="0" smtClean="0">
                <a:solidFill>
                  <a:schemeClr val="tx1"/>
                </a:solidFill>
              </a:rPr>
              <a:t>In 2005, these companies together controlled 178 million TEU or 44.5 percent of the world’s estimated container port throughput of approximately 400 million TEU. The remainder is practically equally divided over state-owned and private operators. </a:t>
            </a:r>
            <a:endParaRPr lang="en-US" sz="4000" i="1" dirty="0" smtClean="0">
              <a:solidFill>
                <a:schemeClr val="tx1"/>
              </a:solidFill>
            </a:endParaRPr>
          </a:p>
        </p:txBody>
      </p:sp>
    </p:spTree>
  </p:cSld>
  <p:clrMapOvr>
    <a:masterClrMapping/>
  </p:clrMapOvr>
  <p:transition>
    <p:wipe dir="u"/>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04801"/>
            <a:ext cx="7772400" cy="609599"/>
          </a:xfrm>
        </p:spPr>
        <p:txBody>
          <a:bodyPr>
            <a:normAutofit/>
          </a:bodyPr>
          <a:lstStyle/>
          <a:p>
            <a:pPr algn="ctr"/>
            <a:r>
              <a:rPr lang="en-US" sz="3200" b="1" i="1" dirty="0" smtClean="0"/>
              <a:t>Global Terminal Operators</a:t>
            </a:r>
            <a:endParaRPr lang="en-US" sz="3200" dirty="0"/>
          </a:p>
        </p:txBody>
      </p:sp>
      <p:sp>
        <p:nvSpPr>
          <p:cNvPr id="3" name="Subtitle 2"/>
          <p:cNvSpPr>
            <a:spLocks noGrp="1"/>
          </p:cNvSpPr>
          <p:nvPr>
            <p:ph type="subTitle" idx="1"/>
          </p:nvPr>
        </p:nvSpPr>
        <p:spPr>
          <a:xfrm>
            <a:off x="762000" y="1219200"/>
            <a:ext cx="7696200" cy="4953000"/>
          </a:xfrm>
        </p:spPr>
        <p:txBody>
          <a:bodyPr>
            <a:noAutofit/>
          </a:bodyPr>
          <a:lstStyle/>
          <a:p>
            <a:pPr algn="ctr"/>
            <a:r>
              <a:rPr lang="en-US" sz="4000" dirty="0" smtClean="0">
                <a:solidFill>
                  <a:schemeClr val="tx1"/>
                </a:solidFill>
              </a:rPr>
              <a:t>The league table is led by Hutchison Port Holdings (HPH) controlling 33.2 million TEU, 8.3 percent of the world’s port throughput capacity.</a:t>
            </a:r>
            <a:r>
              <a:rPr lang="en-US" sz="4000" dirty="0" smtClean="0"/>
              <a:t> </a:t>
            </a:r>
            <a:r>
              <a:rPr lang="en-US" sz="4000" dirty="0" smtClean="0">
                <a:solidFill>
                  <a:schemeClr val="tx1"/>
                </a:solidFill>
              </a:rPr>
              <a:t>In 2005, the five largest operators, HPH, PSA, APM Terminals, P&amp;O Ports and DP World, controlled 112.7 million TEU, that is, 28 percent of the world’s port throughput. </a:t>
            </a:r>
            <a:endParaRPr lang="en-US" sz="4000" i="1" dirty="0" smtClean="0">
              <a:solidFill>
                <a:schemeClr val="tx1"/>
              </a:solidFill>
            </a:endParaRPr>
          </a:p>
        </p:txBody>
      </p:sp>
    </p:spTree>
  </p:cSld>
  <p:clrMapOvr>
    <a:masterClrMapping/>
  </p:clrMapOvr>
  <p:transition>
    <p:wipe dir="u"/>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04801"/>
            <a:ext cx="7772400" cy="609599"/>
          </a:xfrm>
        </p:spPr>
        <p:txBody>
          <a:bodyPr>
            <a:normAutofit/>
          </a:bodyPr>
          <a:lstStyle/>
          <a:p>
            <a:pPr algn="ctr"/>
            <a:r>
              <a:rPr lang="en-US" sz="3200" b="1" dirty="0" smtClean="0"/>
              <a:t>Port Management Companies</a:t>
            </a:r>
            <a:endParaRPr lang="en-US" sz="3200" dirty="0"/>
          </a:p>
        </p:txBody>
      </p:sp>
      <p:sp>
        <p:nvSpPr>
          <p:cNvPr id="3" name="Subtitle 2"/>
          <p:cNvSpPr>
            <a:spLocks noGrp="1"/>
          </p:cNvSpPr>
          <p:nvPr>
            <p:ph type="subTitle" idx="1"/>
          </p:nvPr>
        </p:nvSpPr>
        <p:spPr>
          <a:xfrm>
            <a:off x="762000" y="1219200"/>
            <a:ext cx="7696200" cy="4953000"/>
          </a:xfrm>
        </p:spPr>
        <p:txBody>
          <a:bodyPr/>
          <a:lstStyle/>
          <a:p>
            <a:endParaRPr lang="en-US" dirty="0" smtClean="0">
              <a:solidFill>
                <a:schemeClr val="tx1"/>
              </a:solidFill>
            </a:endParaRPr>
          </a:p>
          <a:p>
            <a:pPr algn="ctr"/>
            <a:endParaRPr lang="en-US" dirty="0" smtClean="0">
              <a:solidFill>
                <a:schemeClr val="tx1"/>
              </a:solidFill>
            </a:endParaRPr>
          </a:p>
          <a:p>
            <a:pPr algn="ctr"/>
            <a:r>
              <a:rPr lang="en-US" sz="4000" dirty="0" smtClean="0">
                <a:solidFill>
                  <a:schemeClr val="tx1"/>
                </a:solidFill>
              </a:rPr>
              <a:t>When considering the top 10 operators, these figures become 168 million TEU and 36 percent respectively. </a:t>
            </a:r>
            <a:endParaRPr lang="en-US" sz="4000" i="1" dirty="0" smtClean="0">
              <a:solidFill>
                <a:schemeClr val="tx1"/>
              </a:solidFill>
            </a:endParaRPr>
          </a:p>
        </p:txBody>
      </p:sp>
    </p:spTree>
  </p:cSld>
  <p:clrMapOvr>
    <a:masterClrMapping/>
  </p:clrMapOvr>
  <p:transition>
    <p:wipe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04801"/>
            <a:ext cx="7772400" cy="609599"/>
          </a:xfrm>
        </p:spPr>
        <p:txBody>
          <a:bodyPr>
            <a:normAutofit fontScale="90000"/>
          </a:bodyPr>
          <a:lstStyle/>
          <a:p>
            <a:r>
              <a:rPr lang="en-US" b="1" i="1" dirty="0" smtClean="0"/>
              <a:t>Port Authorities</a:t>
            </a:r>
            <a:endParaRPr lang="en-US" dirty="0"/>
          </a:p>
        </p:txBody>
      </p:sp>
      <p:sp>
        <p:nvSpPr>
          <p:cNvPr id="3" name="Subtitle 2"/>
          <p:cNvSpPr>
            <a:spLocks noGrp="1"/>
          </p:cNvSpPr>
          <p:nvPr>
            <p:ph type="subTitle" idx="1"/>
          </p:nvPr>
        </p:nvSpPr>
        <p:spPr>
          <a:xfrm>
            <a:off x="685800" y="1219200"/>
            <a:ext cx="7696200" cy="4953000"/>
          </a:xfrm>
        </p:spPr>
        <p:txBody>
          <a:bodyPr>
            <a:normAutofit fontScale="92500"/>
          </a:bodyPr>
          <a:lstStyle/>
          <a:p>
            <a:endParaRPr lang="en-US" i="1" dirty="0" smtClean="0">
              <a:solidFill>
                <a:schemeClr val="tx1"/>
              </a:solidFill>
            </a:endParaRPr>
          </a:p>
          <a:p>
            <a:endParaRPr lang="en-US" i="1" dirty="0">
              <a:solidFill>
                <a:schemeClr val="tx1"/>
              </a:solidFill>
            </a:endParaRPr>
          </a:p>
          <a:p>
            <a:r>
              <a:rPr lang="en-US" sz="4000" i="1" dirty="0" smtClean="0">
                <a:solidFill>
                  <a:schemeClr val="tx1"/>
                </a:solidFill>
              </a:rPr>
              <a:t>For North America, in 1921, the States of New York and New Jersey created the Port Authority of New York and New Jersey,</a:t>
            </a:r>
            <a:r>
              <a:rPr lang="en-US" sz="4000" i="1" u="sng" dirty="0" smtClean="0">
                <a:solidFill>
                  <a:schemeClr val="tx1"/>
                </a:solidFill>
              </a:rPr>
              <a:t> </a:t>
            </a:r>
            <a:r>
              <a:rPr lang="en-US" sz="4000" i="1" dirty="0" smtClean="0">
                <a:solidFill>
                  <a:schemeClr val="tx1"/>
                </a:solidFill>
              </a:rPr>
              <a:t>which has become one of the world's most diversified port authority with a portfolio including port facilities, bridges, airports and public transit systems.</a:t>
            </a:r>
            <a:endParaRPr lang="en-US" sz="4000" dirty="0">
              <a:solidFill>
                <a:schemeClr val="tx1"/>
              </a:solidFill>
            </a:endParaRPr>
          </a:p>
        </p:txBody>
      </p:sp>
    </p:spTree>
  </p:cSld>
  <p:clrMapOvr>
    <a:masterClrMapping/>
  </p:clrMapOvr>
  <p:transition>
    <p:wipe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04801"/>
            <a:ext cx="7772400" cy="609599"/>
          </a:xfrm>
        </p:spPr>
        <p:txBody>
          <a:bodyPr>
            <a:normAutofit fontScale="90000"/>
          </a:bodyPr>
          <a:lstStyle/>
          <a:p>
            <a:r>
              <a:rPr lang="en-US" b="1" i="1" dirty="0" smtClean="0"/>
              <a:t>Port Authorities</a:t>
            </a:r>
            <a:endParaRPr lang="en-US" dirty="0"/>
          </a:p>
        </p:txBody>
      </p:sp>
      <p:sp>
        <p:nvSpPr>
          <p:cNvPr id="3" name="Subtitle 2"/>
          <p:cNvSpPr>
            <a:spLocks noGrp="1"/>
          </p:cNvSpPr>
          <p:nvPr>
            <p:ph type="subTitle" idx="1"/>
          </p:nvPr>
        </p:nvSpPr>
        <p:spPr>
          <a:xfrm>
            <a:off x="762000" y="1219200"/>
            <a:ext cx="7696200" cy="4953000"/>
          </a:xfrm>
        </p:spPr>
        <p:txBody>
          <a:bodyPr/>
          <a:lstStyle/>
          <a:p>
            <a:endParaRPr lang="en-US" i="1" dirty="0" smtClean="0">
              <a:solidFill>
                <a:schemeClr val="tx1"/>
              </a:solidFill>
            </a:endParaRPr>
          </a:p>
          <a:p>
            <a:endParaRPr lang="en-US" i="1" dirty="0">
              <a:solidFill>
                <a:schemeClr val="tx1"/>
              </a:solidFill>
            </a:endParaRPr>
          </a:p>
          <a:p>
            <a:r>
              <a:rPr lang="en-US" sz="4000" i="1" dirty="0" smtClean="0">
                <a:solidFill>
                  <a:schemeClr val="tx1"/>
                </a:solidFill>
              </a:rPr>
              <a:t>Administratively, port authorities are regulating infrastructure investments, its organization and development and its relationships with customers using its services.</a:t>
            </a:r>
            <a:endParaRPr lang="en-US" sz="4000" dirty="0">
              <a:solidFill>
                <a:schemeClr val="tx1"/>
              </a:solidFill>
            </a:endParaRPr>
          </a:p>
        </p:txBody>
      </p:sp>
    </p:spTree>
  </p:cSld>
  <p:clrMapOvr>
    <a:masterClrMapping/>
  </p:clrMapOvr>
  <p:transition>
    <p:wipe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04801"/>
            <a:ext cx="7772400" cy="609599"/>
          </a:xfrm>
        </p:spPr>
        <p:txBody>
          <a:bodyPr>
            <a:normAutofit fontScale="90000"/>
          </a:bodyPr>
          <a:lstStyle/>
          <a:p>
            <a:r>
              <a:rPr lang="en-US" b="1" i="1" dirty="0" smtClean="0"/>
              <a:t>Port Authority- definition</a:t>
            </a:r>
            <a:endParaRPr lang="en-US" dirty="0"/>
          </a:p>
        </p:txBody>
      </p:sp>
      <p:sp>
        <p:nvSpPr>
          <p:cNvPr id="3" name="Subtitle 2"/>
          <p:cNvSpPr>
            <a:spLocks noGrp="1"/>
          </p:cNvSpPr>
          <p:nvPr>
            <p:ph type="subTitle" idx="1"/>
          </p:nvPr>
        </p:nvSpPr>
        <p:spPr>
          <a:xfrm>
            <a:off x="762000" y="1219200"/>
            <a:ext cx="7696200" cy="4953000"/>
          </a:xfrm>
        </p:spPr>
        <p:txBody>
          <a:bodyPr/>
          <a:lstStyle/>
          <a:p>
            <a:endParaRPr lang="en-US" i="1" dirty="0" smtClean="0">
              <a:solidFill>
                <a:schemeClr val="tx1"/>
              </a:solidFill>
            </a:endParaRPr>
          </a:p>
          <a:p>
            <a:endParaRPr lang="en-US" i="1" dirty="0" smtClean="0">
              <a:solidFill>
                <a:schemeClr val="tx1"/>
              </a:solidFill>
            </a:endParaRPr>
          </a:p>
          <a:p>
            <a:endParaRPr lang="en-US" i="1" dirty="0">
              <a:solidFill>
                <a:schemeClr val="tx1"/>
              </a:solidFill>
            </a:endParaRPr>
          </a:p>
          <a:p>
            <a:r>
              <a:rPr lang="en-US" sz="4000" i="1" dirty="0" smtClean="0">
                <a:solidFill>
                  <a:schemeClr val="tx1"/>
                </a:solidFill>
              </a:rPr>
              <a:t>An entity of state or local government that owns, operates, or otherwise provides wharf, dock and other marine terminal investments and services at ports.</a:t>
            </a:r>
            <a:endParaRPr lang="en-US" sz="4000" dirty="0" smtClean="0">
              <a:solidFill>
                <a:schemeClr val="tx1"/>
              </a:solidFill>
            </a:endParaRPr>
          </a:p>
          <a:p>
            <a:r>
              <a:rPr lang="en-US" i="1" dirty="0" smtClean="0">
                <a:solidFill>
                  <a:schemeClr val="tx1"/>
                </a:solidFill>
              </a:rPr>
              <a:t>. </a:t>
            </a:r>
            <a:endParaRPr lang="en-US" dirty="0">
              <a:solidFill>
                <a:schemeClr val="tx1"/>
              </a:solidFill>
            </a:endParaRPr>
          </a:p>
        </p:txBody>
      </p:sp>
    </p:spTree>
  </p:cSld>
  <p:clrMapOvr>
    <a:masterClrMapping/>
  </p:clrMapOvr>
  <p:transition>
    <p:wipe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04801"/>
            <a:ext cx="7772400" cy="609599"/>
          </a:xfrm>
        </p:spPr>
        <p:txBody>
          <a:bodyPr>
            <a:normAutofit fontScale="90000"/>
          </a:bodyPr>
          <a:lstStyle/>
          <a:p>
            <a:r>
              <a:rPr lang="en-US" b="1" i="1" dirty="0" smtClean="0"/>
              <a:t>Port Authorities</a:t>
            </a:r>
            <a:endParaRPr lang="en-US" dirty="0"/>
          </a:p>
        </p:txBody>
      </p:sp>
      <p:sp>
        <p:nvSpPr>
          <p:cNvPr id="3" name="Subtitle 2"/>
          <p:cNvSpPr>
            <a:spLocks noGrp="1"/>
          </p:cNvSpPr>
          <p:nvPr>
            <p:ph type="subTitle" idx="1"/>
          </p:nvPr>
        </p:nvSpPr>
        <p:spPr>
          <a:xfrm>
            <a:off x="762000" y="1219200"/>
            <a:ext cx="7696200" cy="4953000"/>
          </a:xfrm>
        </p:spPr>
        <p:txBody>
          <a:bodyPr/>
          <a:lstStyle/>
          <a:p>
            <a:endParaRPr lang="en-US" i="1" dirty="0" smtClean="0">
              <a:solidFill>
                <a:schemeClr val="tx1"/>
              </a:solidFill>
            </a:endParaRPr>
          </a:p>
          <a:p>
            <a:endParaRPr lang="en-US" i="1" dirty="0" smtClean="0">
              <a:solidFill>
                <a:schemeClr val="tx1"/>
              </a:solidFill>
            </a:endParaRPr>
          </a:p>
          <a:p>
            <a:endParaRPr lang="en-US" i="1" dirty="0">
              <a:solidFill>
                <a:schemeClr val="tx1"/>
              </a:solidFill>
            </a:endParaRPr>
          </a:p>
          <a:p>
            <a:r>
              <a:rPr lang="en-US" sz="4000" i="1" dirty="0" smtClean="0">
                <a:solidFill>
                  <a:schemeClr val="tx1"/>
                </a:solidFill>
              </a:rPr>
              <a:t>The main rationale behind the setting of many port authorities was their ability to manage more efficiently port facilities as a whole rather than privately owned and operated terminals.</a:t>
            </a:r>
            <a:endParaRPr lang="en-US" sz="4000" dirty="0">
              <a:solidFill>
                <a:schemeClr val="tx1"/>
              </a:solidFill>
            </a:endParaRPr>
          </a:p>
        </p:txBody>
      </p:sp>
    </p:spTree>
  </p:cSld>
  <p:clrMapOvr>
    <a:masterClrMapping/>
  </p:clrMapOvr>
  <p:transition>
    <p:wipe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04801"/>
            <a:ext cx="7772400" cy="609599"/>
          </a:xfrm>
        </p:spPr>
        <p:txBody>
          <a:bodyPr>
            <a:normAutofit fontScale="90000"/>
          </a:bodyPr>
          <a:lstStyle/>
          <a:p>
            <a:r>
              <a:rPr lang="en-US" b="1" i="1" dirty="0" smtClean="0"/>
              <a:t>Port Authorities</a:t>
            </a:r>
            <a:endParaRPr lang="en-US" dirty="0"/>
          </a:p>
        </p:txBody>
      </p:sp>
      <p:sp>
        <p:nvSpPr>
          <p:cNvPr id="3" name="Subtitle 2"/>
          <p:cNvSpPr>
            <a:spLocks noGrp="1"/>
          </p:cNvSpPr>
          <p:nvPr>
            <p:ph type="subTitle" idx="1"/>
          </p:nvPr>
        </p:nvSpPr>
        <p:spPr>
          <a:xfrm>
            <a:off x="762000" y="1219200"/>
            <a:ext cx="7696200" cy="4953000"/>
          </a:xfrm>
        </p:spPr>
        <p:txBody>
          <a:bodyPr>
            <a:normAutofit lnSpcReduction="10000"/>
          </a:bodyPr>
          <a:lstStyle/>
          <a:p>
            <a:endParaRPr lang="en-US" i="1" dirty="0" smtClean="0">
              <a:solidFill>
                <a:schemeClr val="tx1"/>
              </a:solidFill>
            </a:endParaRPr>
          </a:p>
          <a:p>
            <a:endParaRPr lang="en-US" i="1" dirty="0" smtClean="0">
              <a:solidFill>
                <a:schemeClr val="tx1"/>
              </a:solidFill>
            </a:endParaRPr>
          </a:p>
          <a:p>
            <a:endParaRPr lang="en-US" i="1" dirty="0">
              <a:solidFill>
                <a:schemeClr val="tx1"/>
              </a:solidFill>
            </a:endParaRPr>
          </a:p>
          <a:p>
            <a:r>
              <a:rPr lang="en-US" sz="4000" i="1" dirty="0" smtClean="0">
                <a:solidFill>
                  <a:schemeClr val="tx1"/>
                </a:solidFill>
              </a:rPr>
              <a:t>Since port facilities were becoming more complex and more capital intensive, it was perceived that public agencies would be better placed to raise investment capital and mitigate the risk of such investments</a:t>
            </a:r>
            <a:r>
              <a:rPr lang="en-US" sz="4000" i="1" dirty="0" smtClean="0"/>
              <a:t>.</a:t>
            </a:r>
            <a:endParaRPr lang="en-US" sz="4000" dirty="0"/>
          </a:p>
        </p:txBody>
      </p:sp>
    </p:spTree>
  </p:cSld>
  <p:clrMapOvr>
    <a:masterClrMapping/>
  </p:clrMapOvr>
  <p:transition>
    <p:wipe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04801"/>
            <a:ext cx="7772400" cy="609599"/>
          </a:xfrm>
        </p:spPr>
        <p:txBody>
          <a:bodyPr>
            <a:normAutofit fontScale="90000"/>
          </a:bodyPr>
          <a:lstStyle/>
          <a:p>
            <a:r>
              <a:rPr lang="en-US" b="1" i="1" dirty="0" smtClean="0"/>
              <a:t>Port Authorities</a:t>
            </a:r>
            <a:endParaRPr lang="en-US" dirty="0"/>
          </a:p>
        </p:txBody>
      </p:sp>
      <p:sp>
        <p:nvSpPr>
          <p:cNvPr id="3" name="Subtitle 2"/>
          <p:cNvSpPr>
            <a:spLocks noGrp="1"/>
          </p:cNvSpPr>
          <p:nvPr>
            <p:ph type="subTitle" idx="1"/>
          </p:nvPr>
        </p:nvSpPr>
        <p:spPr>
          <a:xfrm>
            <a:off x="762000" y="1219200"/>
            <a:ext cx="7696200" cy="4953000"/>
          </a:xfrm>
        </p:spPr>
        <p:txBody>
          <a:bodyPr/>
          <a:lstStyle/>
          <a:p>
            <a:endParaRPr lang="en-US" i="1" dirty="0" smtClean="0">
              <a:solidFill>
                <a:schemeClr val="tx1"/>
              </a:solidFill>
            </a:endParaRPr>
          </a:p>
          <a:p>
            <a:endParaRPr lang="en-US" i="1" dirty="0" smtClean="0">
              <a:solidFill>
                <a:schemeClr val="tx1"/>
              </a:solidFill>
            </a:endParaRPr>
          </a:p>
          <a:p>
            <a:r>
              <a:rPr lang="en-US" sz="3600" i="1" dirty="0" smtClean="0">
                <a:solidFill>
                  <a:schemeClr val="tx1"/>
                </a:solidFill>
              </a:rPr>
              <a:t>Port authorities tend to be vertically integrated entities as they are involved in most of the activities related to port operations, from the construction and maintenance of infrastructure to the marketing and management of port services</a:t>
            </a:r>
            <a:endParaRPr lang="en-US" sz="3600" dirty="0">
              <a:solidFill>
                <a:schemeClr val="tx1"/>
              </a:solidFill>
            </a:endParaRPr>
          </a:p>
        </p:txBody>
      </p:sp>
    </p:spTree>
  </p:cSld>
  <p:clrMapOvr>
    <a:masterClrMapping/>
  </p:clrMapOvr>
  <p:transition>
    <p:wipe dir="u"/>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1492</TotalTime>
  <Words>1357</Words>
  <Application>Microsoft Office PowerPoint</Application>
  <PresentationFormat>On-screen Show (4:3)</PresentationFormat>
  <Paragraphs>122</Paragraphs>
  <Slides>38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38</vt:i4>
      </vt:variant>
    </vt:vector>
  </HeadingPairs>
  <TitlesOfParts>
    <vt:vector size="42" baseType="lpstr">
      <vt:lpstr>Arial</vt:lpstr>
      <vt:lpstr>Calibri</vt:lpstr>
      <vt:lpstr>Calibri Light</vt:lpstr>
      <vt:lpstr>Office Theme</vt:lpstr>
      <vt:lpstr>Port Authorities </vt:lpstr>
      <vt:lpstr>Port Authorities</vt:lpstr>
      <vt:lpstr>Port Authorities</vt:lpstr>
      <vt:lpstr>Port Authorities</vt:lpstr>
      <vt:lpstr>Port Authorities</vt:lpstr>
      <vt:lpstr>Port Authority- definition</vt:lpstr>
      <vt:lpstr>Port Authorities</vt:lpstr>
      <vt:lpstr>Port Authorities</vt:lpstr>
      <vt:lpstr>Port Authorities</vt:lpstr>
      <vt:lpstr>Port Authorities</vt:lpstr>
      <vt:lpstr>Port Authorities</vt:lpstr>
      <vt:lpstr>Privatization</vt:lpstr>
      <vt:lpstr>Port Authorities</vt:lpstr>
      <vt:lpstr>Port Authorities</vt:lpstr>
      <vt:lpstr>Port Authorities</vt:lpstr>
      <vt:lpstr>Port Authorities</vt:lpstr>
      <vt:lpstr>Port Authorities</vt:lpstr>
      <vt:lpstr>Port Authorities</vt:lpstr>
      <vt:lpstr>Port Authorities</vt:lpstr>
      <vt:lpstr>Port Authorities</vt:lpstr>
      <vt:lpstr>Port Authorities</vt:lpstr>
      <vt:lpstr>Port Authorities</vt:lpstr>
      <vt:lpstr>Port Authorities</vt:lpstr>
      <vt:lpstr>Port Authorities</vt:lpstr>
      <vt:lpstr>Port Authorities</vt:lpstr>
      <vt:lpstr>Port Authorities</vt:lpstr>
      <vt:lpstr>Port Authorities</vt:lpstr>
      <vt:lpstr>Port holding- definition</vt:lpstr>
      <vt:lpstr>Terminalization</vt:lpstr>
      <vt:lpstr>Port Management Companies</vt:lpstr>
      <vt:lpstr>Port Management Companies</vt:lpstr>
      <vt:lpstr>Port Management Companies</vt:lpstr>
      <vt:lpstr>Port Management Companies</vt:lpstr>
      <vt:lpstr>Port Management Companies</vt:lpstr>
      <vt:lpstr>Global Terminal Operators</vt:lpstr>
      <vt:lpstr>Global Terminal Operators</vt:lpstr>
      <vt:lpstr>Global Terminal Operators</vt:lpstr>
      <vt:lpstr>Port Management Companies</vt:lpstr>
    </vt:vector>
  </TitlesOfParts>
  <Company>Grizli777</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Port Authorities and Port Holdings</dc:title>
  <dc:creator>pmatthews</dc:creator>
  <cp:lastModifiedBy>KELDON GREEN</cp:lastModifiedBy>
  <cp:revision>32</cp:revision>
  <dcterms:created xsi:type="dcterms:W3CDTF">2011-10-24T19:33:25Z</dcterms:created>
  <dcterms:modified xsi:type="dcterms:W3CDTF">2015-01-28T01:02:38Z</dcterms:modified>
</cp:coreProperties>
</file>