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61" r:id="rId5"/>
    <p:sldId id="259" r:id="rId6"/>
    <p:sldId id="277" r:id="rId7"/>
    <p:sldId id="278" r:id="rId8"/>
    <p:sldId id="267" r:id="rId9"/>
    <p:sldId id="263" r:id="rId10"/>
    <p:sldId id="264" r:id="rId11"/>
    <p:sldId id="268" r:id="rId12"/>
    <p:sldId id="265" r:id="rId13"/>
    <p:sldId id="270" r:id="rId14"/>
    <p:sldId id="276" r:id="rId15"/>
    <p:sldId id="271" r:id="rId16"/>
    <p:sldId id="269" r:id="rId17"/>
    <p:sldId id="272" r:id="rId18"/>
    <p:sldId id="273" r:id="rId19"/>
    <p:sldId id="274" r:id="rId20"/>
    <p:sldId id="275" r:id="rId21"/>
    <p:sldId id="280" r:id="rId22"/>
    <p:sldId id="281" r:id="rId23"/>
    <p:sldId id="282" r:id="rId24"/>
    <p:sldId id="287" r:id="rId25"/>
    <p:sldId id="288" r:id="rId26"/>
    <p:sldId id="289" r:id="rId27"/>
    <p:sldId id="290" r:id="rId28"/>
    <p:sldId id="284" r:id="rId29"/>
    <p:sldId id="285" r:id="rId30"/>
    <p:sldId id="286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FC710-B8B0-429A-96D4-EB656C97CD72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95CB6-1B68-460C-B237-F249711A3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8870D8A3-649C-4C6E-8A21-873A373A2F6D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53AEA238-BC91-4261-94C3-82B4E273B06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22FFAC4-5323-4760-8707-709CA5892B3F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22AF1-BBBD-43F3-A153-E3FDAF260CC0}" type="slidenum">
              <a:rPr lang="en-US"/>
              <a:pPr/>
              <a:t>15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076E06C5-B6EA-45E9-B236-981597514633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D2A3F0A3-623F-4ADB-989F-8D7109808123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9442840-B6F9-44C0-A720-7A318EEB51B6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6E366195-928C-412D-B4D4-44FF84EC43E4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A7A4-A249-4680-8AEA-B7E5E938B4F3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4521-9B94-4420-9FFD-C93F3106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2.png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MICRO-ECONOMICS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TWO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DEMAND &amp; SUPPLY ANALYSIS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 along the Demand Curve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92113" y="2133600"/>
            <a:ext cx="8545512" cy="3665538"/>
            <a:chOff x="132" y="916"/>
            <a:chExt cx="5486" cy="230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32" y="916"/>
              <a:ext cx="5486" cy="2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76" y="260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(a)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592" y="3031"/>
              <a:ext cx="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(b)</a:t>
              </a:r>
            </a:p>
          </p:txBody>
        </p:sp>
        <p:pic>
          <p:nvPicPr>
            <p:cNvPr id="8" name="Picture 7" descr="D:\ESWORK\SWPUB\Arnold PPT\Art\Art Ch03\arn17456_030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1026"/>
              <a:ext cx="1970" cy="199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D:\ESWORK\SWPUB\Arnold PPT\Art\Art Ch03\Ch03 Exhibit 1 tabl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997"/>
              <a:ext cx="3136" cy="148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6809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18CCA5-CFBB-4AF4-B19E-EE8CB715B065}" type="slidenum">
              <a:rPr lang="en-US"/>
              <a:pPr>
                <a:defRPr/>
              </a:pPr>
              <a:t>11</a:t>
            </a:fld>
            <a:r>
              <a:rPr lang="en-US"/>
              <a:t> of 48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2192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Change in Demand Versus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Change in Quantity Demanded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2147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summarize: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197101"/>
            <a:ext cx="7772400" cy="1938545"/>
            <a:chOff x="432" y="1296"/>
            <a:chExt cx="4800" cy="1023"/>
          </a:xfrm>
        </p:grpSpPr>
        <p:sp>
          <p:nvSpPr>
            <p:cNvPr id="27659" name="Text Box 5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023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Change in price of a good or service</a:t>
              </a:r>
            </a:p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 leads to</a:t>
              </a:r>
            </a:p>
            <a:p>
              <a:endPara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		Change in </a:t>
              </a:r>
              <a:r>
                <a:rPr lang="en-US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quantity demanded</a:t>
              </a:r>
              <a:br>
                <a:rPr lang="en-US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(Movement along the curve</a:t>
              </a:r>
              <a:r>
                <a:rPr lang="en-US" dirty="0">
                  <a:latin typeface="Arial" charset="0"/>
                </a:rPr>
                <a:t>).</a:t>
              </a:r>
            </a:p>
          </p:txBody>
        </p:sp>
        <p:sp>
          <p:nvSpPr>
            <p:cNvPr id="27660" name="Freeform 6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508 h 604"/>
                <a:gd name="T4" fmla="*/ 372 w 349"/>
                <a:gd name="T5" fmla="*/ 508 h 6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195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JM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5800" y="4270375"/>
            <a:ext cx="7772400" cy="2308225"/>
            <a:chOff x="432" y="2640"/>
            <a:chExt cx="4800" cy="1454"/>
          </a:xfrm>
        </p:grpSpPr>
        <p:sp>
          <p:nvSpPr>
            <p:cNvPr id="27657" name="Text Box 8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54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Change in income, preferences, or</a:t>
              </a:r>
              <a:b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prices of other goods or services</a:t>
              </a:r>
            </a:p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 leads to</a:t>
              </a:r>
            </a:p>
            <a:p>
              <a:endPara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		Change in demand</a:t>
              </a:r>
              <a:b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	(Shift of curve).</a:t>
              </a:r>
            </a:p>
          </p:txBody>
        </p:sp>
        <p:sp>
          <p:nvSpPr>
            <p:cNvPr id="27658" name="Freeform 9"/>
            <p:cNvSpPr>
              <a:spLocks/>
            </p:cNvSpPr>
            <p:nvPr/>
          </p:nvSpPr>
          <p:spPr bwMode="auto">
            <a:xfrm>
              <a:off x="624" y="3214"/>
              <a:ext cx="349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508 h 604"/>
                <a:gd name="T4" fmla="*/ 349 w 349"/>
                <a:gd name="T5" fmla="*/ 508 h 6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JM"/>
            </a:p>
          </p:txBody>
        </p:sp>
      </p:grpSp>
      <p:pic>
        <p:nvPicPr>
          <p:cNvPr id="147466" name="Picture 10" descr="C:\Prentice Hall\CaseFair\presentations\Cf03\images\optimized\movealong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82813"/>
            <a:ext cx="2514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7" name="Picture 11" descr="C:\Prentice Hall\CaseFair\presentations\Cf03\images\optimized\movealong5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00550"/>
            <a:ext cx="2587625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06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001000" cy="9144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Shifting the Demand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Curve 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2209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change in Demand causes a shift in the Demand curve.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change in the Quantity Demanded moves a point along the current Demand curve.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Demand increases, the curve shifts to the right.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Demand decreases, the curve shifts to the left.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038475"/>
            <a:ext cx="9144000" cy="3819525"/>
            <a:chOff x="491" y="1350"/>
            <a:chExt cx="4593" cy="2059"/>
          </a:xfrm>
        </p:grpSpPr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491" y="1350"/>
              <a:ext cx="4593" cy="20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3799" name="Picture 7" descr="D:\ESWORK\SWPUB\Arnold PPT\Art\Art Ch03\arn17456_0303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" y="1415"/>
              <a:ext cx="4462" cy="193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5144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458200" cy="228917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SUPPLY &amp; QUANTITY SUPPLY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total amount of a product (good or service) available for purchase at any specified price.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4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SUPPLY IN PRODUCT/OUTPUT MARKETS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AF39-E4E4-4DEE-A230-C62C59B8846C}" type="slidenum">
              <a:rPr lang="en-US"/>
              <a:pPr/>
              <a:t>15</a:t>
            </a:fld>
            <a:r>
              <a:rPr lang="en-US"/>
              <a:t> of 48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4572000" y="4648200"/>
            <a:ext cx="411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4488" indent="-344488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supply schedule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a table showing how much of a product firms will supply at different prices.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267200" y="1828800"/>
            <a:ext cx="4800600" cy="230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344488" indent="-344488">
              <a:spcBef>
                <a:spcPct val="25000"/>
              </a:spcBef>
              <a:spcAft>
                <a:spcPct val="45000"/>
              </a:spcAft>
              <a:buFontTx/>
              <a:buChar char="•"/>
            </a:pP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Quantity supplied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represents the number of units of a product that a firm would be willing and able to offer for sale at a particular price during a given time period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1371600" y="1828800"/>
          <a:ext cx="2733675" cy="3886200"/>
        </p:xfrm>
        <a:graphic>
          <a:graphicData uri="http://schemas.openxmlformats.org/presentationml/2006/ole">
            <p:oleObj spid="_x0000_s1026" name="Worksheet" r:id="rId4" imgW="2643840" imgH="375768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8480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autoUpdateAnimBg="0"/>
      <p:bldP spid="1577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THEORY OF SUPPLY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law of supply</a:t>
            </a:r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states that there is a positive relationship between price and quantity of a good supplied.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sz="3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This means that supply curves typically have a positive slope.</a:t>
            </a:r>
            <a:endParaRPr lang="en-US" sz="36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0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FIRM &amp; MARKET SUPPLY CURVES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4040188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supply curve</a:t>
            </a: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is a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graph illustrating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how much of a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product a firm will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supply per period of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time at different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prices.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214684037"/>
              </p:ext>
            </p:extLst>
          </p:nvPr>
        </p:nvGraphicFramePr>
        <p:xfrm>
          <a:off x="4495800" y="1447801"/>
          <a:ext cx="4572000" cy="4484688"/>
        </p:xfrm>
        <a:graphic>
          <a:graphicData uri="http://schemas.openxmlformats.org/presentationml/2006/ole">
            <p:oleObj spid="_x0000_s2050" name="Chart" r:id="rId3" imgW="4488840" imgH="364500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9200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Individual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Supply to Market Supply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1676400"/>
          </a:xfrm>
          <a:noFill/>
        </p:spPr>
        <p:txBody>
          <a:bodyPr lIns="92075" tIns="46038" rIns="92075" bIns="46038">
            <a:norm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with market demand,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 supply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 horizontal summation of individual firms’ supply curves.</a:t>
            </a:r>
          </a:p>
        </p:txBody>
      </p:sp>
      <p:pic>
        <p:nvPicPr>
          <p:cNvPr id="172036" name="Picture 4" descr="C:\Prentice Hall\CaseFair\presentations\Cf03\images\optimized\Market Supply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455988"/>
            <a:ext cx="843915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7" name="Picture 5" descr="C:\Prentice Hall\CaseFair\presentations\Cf03\images\optimized\Market Supply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455988"/>
            <a:ext cx="843915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8" name="Picture 6" descr="C:\Prentice Hall\CaseFair\presentations\Cf03\images\optimized\Market Supply1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455988"/>
            <a:ext cx="843915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9" name="Picture 7" descr="C:\Prentice Hall\CaseFair\presentations\Cf03\images\optimized\Market Supply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455988"/>
            <a:ext cx="8439150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289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28BED5-BD69-407B-A73B-E4B8476CF4AE}" type="slidenum">
              <a:rPr lang="en-US"/>
              <a:pPr>
                <a:defRPr/>
              </a:pPr>
              <a:t>19</a:t>
            </a:fld>
            <a:r>
              <a:rPr lang="en-US"/>
              <a:t> of 48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609600" y="1657350"/>
            <a:ext cx="21473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summarize: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162176"/>
            <a:ext cx="7620000" cy="1938338"/>
            <a:chOff x="432" y="1296"/>
            <a:chExt cx="4800" cy="1221"/>
          </a:xfrm>
        </p:grpSpPr>
        <p:sp>
          <p:nvSpPr>
            <p:cNvPr id="39947" name="Text Box 5"/>
            <p:cNvSpPr txBox="1">
              <a:spLocks noChangeArrowheads="1"/>
            </p:cNvSpPr>
            <p:nvPr/>
          </p:nvSpPr>
          <p:spPr bwMode="auto">
            <a:xfrm>
              <a:off x="432" y="1296"/>
              <a:ext cx="4800" cy="1221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Change in price of a good or service</a:t>
              </a:r>
            </a:p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         leads to</a:t>
              </a:r>
            </a:p>
            <a:p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		Change in </a:t>
              </a: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quantity supplied</a:t>
              </a:r>
              <a:br>
                <a:rPr lang="en-US" b="1" i="1" dirty="0">
                  <a:latin typeface="Times New Roman" pitchFamily="18" charset="0"/>
                  <a:cs typeface="Times New Roman" pitchFamily="18" charset="0"/>
                </a:rPr>
              </a:br>
              <a:r>
                <a:rPr lang="en-US" b="1" i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(Movement along the curve).</a:t>
              </a:r>
            </a:p>
          </p:txBody>
        </p:sp>
        <p:sp>
          <p:nvSpPr>
            <p:cNvPr id="39948" name="Freeform 6"/>
            <p:cNvSpPr>
              <a:spLocks/>
            </p:cNvSpPr>
            <p:nvPr/>
          </p:nvSpPr>
          <p:spPr bwMode="auto">
            <a:xfrm>
              <a:off x="636" y="1678"/>
              <a:ext cx="372" cy="508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427 h 604"/>
                <a:gd name="T4" fmla="*/ 397 w 349"/>
                <a:gd name="T5" fmla="*/ 427 h 6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solidFill>
              <a:srgbClr val="C0C0C0">
                <a:alpha val="50195"/>
              </a:srgbClr>
            </a:solidFill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JM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85800" y="4191000"/>
            <a:ext cx="7620000" cy="2308225"/>
            <a:chOff x="432" y="2640"/>
            <a:chExt cx="4800" cy="1454"/>
          </a:xfrm>
        </p:grpSpPr>
        <p:sp>
          <p:nvSpPr>
            <p:cNvPr id="39945" name="Text Box 8"/>
            <p:cNvSpPr txBox="1">
              <a:spLocks noChangeArrowheads="1"/>
            </p:cNvSpPr>
            <p:nvPr/>
          </p:nvSpPr>
          <p:spPr bwMode="auto">
            <a:xfrm>
              <a:off x="432" y="2640"/>
              <a:ext cx="4800" cy="1454"/>
            </a:xfrm>
            <a:prstGeom prst="rect">
              <a:avLst/>
            </a:prstGeom>
            <a:solidFill>
              <a:srgbClr val="C0C0C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Change in costs, input prices, technology, or prices of related goods and services</a:t>
              </a:r>
            </a:p>
            <a:p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leads to</a:t>
              </a:r>
            </a:p>
            <a:p>
              <a:endPara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		Change in supply</a:t>
              </a:r>
              <a:b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	(Shift of curve).</a:t>
              </a:r>
            </a:p>
          </p:txBody>
        </p:sp>
        <p:sp>
          <p:nvSpPr>
            <p:cNvPr id="39946" name="Freeform 9"/>
            <p:cNvSpPr>
              <a:spLocks/>
            </p:cNvSpPr>
            <p:nvPr/>
          </p:nvSpPr>
          <p:spPr bwMode="auto">
            <a:xfrm>
              <a:off x="624" y="3234"/>
              <a:ext cx="349" cy="525"/>
            </a:xfrm>
            <a:custGeom>
              <a:avLst/>
              <a:gdLst>
                <a:gd name="T0" fmla="*/ 0 w 349"/>
                <a:gd name="T1" fmla="*/ 0 h 604"/>
                <a:gd name="T2" fmla="*/ 0 w 349"/>
                <a:gd name="T3" fmla="*/ 456 h 604"/>
                <a:gd name="T4" fmla="*/ 349 w 349"/>
                <a:gd name="T5" fmla="*/ 456 h 6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49" h="604">
                  <a:moveTo>
                    <a:pt x="0" y="0"/>
                  </a:moveTo>
                  <a:lnTo>
                    <a:pt x="0" y="604"/>
                  </a:lnTo>
                  <a:lnTo>
                    <a:pt x="349" y="604"/>
                  </a:lnTo>
                </a:path>
              </a:pathLst>
            </a:custGeom>
            <a:noFill/>
            <a:ln w="25400">
              <a:solidFill>
                <a:srgbClr val="FF99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JM"/>
            </a:p>
          </p:txBody>
        </p:sp>
      </p:grpSp>
      <p:pic>
        <p:nvPicPr>
          <p:cNvPr id="167946" name="Picture 10" descr="C:\Prentice Hall\CaseFair\presentations\Cf03\images\optimized\movealongsupply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5038"/>
            <a:ext cx="2341563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7" name="Picture 11" descr="C:\Prentice Hall\CaseFair\presentations\Cf03\images\optimized\Supply9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4597400"/>
            <a:ext cx="2493962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Rectangle 12"/>
          <p:cNvSpPr>
            <a:spLocks noChangeArrowheads="1"/>
          </p:cNvSpPr>
          <p:nvPr/>
        </p:nvSpPr>
        <p:spPr bwMode="auto">
          <a:xfrm>
            <a:off x="609600" y="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195"/>
                  </a:scheme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Shift of Supply Versus</a:t>
            </a:r>
            <a:b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 Along a Supply Curve</a:t>
            </a:r>
          </a:p>
        </p:txBody>
      </p:sp>
    </p:spTree>
    <p:extLst>
      <p:ext uri="{BB962C8B-B14F-4D97-AF65-F5344CB8AC3E}">
        <p14:creationId xmlns="" xmlns:p14="http://schemas.microsoft.com/office/powerpoint/2010/main" val="294568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 OF DEMAND &amp; QUANTITY {AGGREGRATE} DEMAND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 amount of a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particular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economic good or service that a consumer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of consumers will want to purchase at a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given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price over a given period {usually one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year}.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181600" y="1905000"/>
            <a:ext cx="396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587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Tx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 higher price causes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higher quantity supplied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and a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move along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the demand curve.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4953000" y="3886200"/>
            <a:ext cx="403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4488" indent="-34448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5878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0" hangingPunct="0">
              <a:buFontTx/>
              <a:buChar char="•"/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 change in determinants of supply other than price causes an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increase in supply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or a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of the entire supply curve, from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65894" name="Picture 6" descr="C:\Prentice Hall\CaseFair\presentations\Cf03\images\optimized\Supply9-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828800"/>
            <a:ext cx="4835525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895" name="Picture 7" descr="C:\Prentice Hall\CaseFair\presentations\Cf03\images\optimized\movealongsupply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828800"/>
            <a:ext cx="4835525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5896" name="Picture 8" descr="C:\Prentice Hall\CaseFair\presentations\Cf03\images\optimized\Supply9-2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1828800"/>
            <a:ext cx="4835525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2954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Shift of Supply Versus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 Along a Supply Curve</a:t>
            </a:r>
          </a:p>
        </p:txBody>
      </p:sp>
    </p:spTree>
    <p:extLst>
      <p:ext uri="{BB962C8B-B14F-4D97-AF65-F5344CB8AC3E}">
        <p14:creationId xmlns="" xmlns:p14="http://schemas.microsoft.com/office/powerpoint/2010/main" val="381289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  <p:bldP spid="16589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58139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DETERMINATION OF MARKET PRICE, EQUILIBRIUM PRICE, IMPACT OF CHANGES IN DEMAND &amp; SUPPLY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5" name="Picture 5" descr="equilibrium"/>
          <p:cNvPicPr>
            <a:picLocks noChangeAspect="1" noChangeArrowheads="1"/>
          </p:cNvPicPr>
          <p:nvPr/>
        </p:nvPicPr>
        <p:blipFill>
          <a:blip r:embed="rId3" cstate="print">
            <a:lum bright="58000" contrast="-9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6438" y="2057400"/>
            <a:ext cx="51895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 Equilibrium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05400"/>
          </a:xfrm>
          <a:noFill/>
        </p:spPr>
        <p:txBody>
          <a:bodyPr lIns="92075" tIns="46038" rIns="92075" bIns="46038">
            <a:no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EQUILIBRIUM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THE CONDITION THAT EXISTS WHEN QUANTITY SUPPLIED AND QUANTITY DEMANDED ARE EQUAL.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AT EQUILIBRIUM, THERE IS NO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INCENTIVE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THE MARKET PRICE TO CHANGE.</a:t>
            </a:r>
          </a:p>
        </p:txBody>
      </p:sp>
    </p:spTree>
    <p:extLst>
      <p:ext uri="{BB962C8B-B14F-4D97-AF65-F5344CB8AC3E}">
        <p14:creationId xmlns:p14="http://schemas.microsoft.com/office/powerpoint/2010/main" xmlns="" val="31574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build="p" bldLvl="2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MARKET EQUILIBRIUM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00600" y="1219200"/>
            <a:ext cx="3886200" cy="2438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Only in equilibrium is quantity supplied equal to quantity demanded.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876800" y="3733800"/>
            <a:ext cx="3733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any price level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other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such as P</a:t>
            </a:r>
            <a:r>
              <a:rPr lang="en-US" sz="28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quantity supplied does not equal quantity demanded.</a:t>
            </a:r>
          </a:p>
        </p:txBody>
      </p:sp>
      <p:pic>
        <p:nvPicPr>
          <p:cNvPr id="176133" name="Picture 5" descr="C:\Prentice Hall\CaseFair\presentations\Cf03\images\optimized\equilibrium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029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4" name="Picture 6" descr="C:\Prentice Hall\CaseFair\presentations\Cf03\images\optimized\equilibrium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029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5" name="Picture 7" descr="C:\Prentice Hall\CaseFair\presentations\Cf03\images\optimized\equilibrium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029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6" name="Picture 8" descr="C:\Prentice Hall\CaseFair\presentations\Cf03\images\optimized\equilibrium7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5029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04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7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 bldLvl="2" autoUpdateAnimBg="0" advAuto="0"/>
      <p:bldP spid="1761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PRODUCER SURPLUS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0"/>
            <a:ext cx="4038600" cy="4113213"/>
          </a:xfrm>
        </p:spPr>
        <p:txBody>
          <a:bodyPr/>
          <a:lstStyle/>
          <a:p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Some producers are willing to accept as little as 75 cents each for hamburgers.</a:t>
            </a:r>
          </a:p>
        </p:txBody>
      </p:sp>
      <p:sp>
        <p:nvSpPr>
          <p:cNvPr id="385031" name="Rectangle 7"/>
          <p:cNvSpPr>
            <a:spLocks noChangeArrowheads="1"/>
          </p:cNvSpPr>
          <p:nvPr/>
        </p:nvSpPr>
        <p:spPr bwMode="auto">
          <a:xfrm>
            <a:off x="4572000" y="3657600"/>
            <a:ext cx="4038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5000"/>
              </a:spcBef>
              <a:spcAft>
                <a:spcPct val="45000"/>
              </a:spcAft>
            </a:pP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Since 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price is </a:t>
            </a:r>
            <a:r>
              <a:rPr lang="en-US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2.50, they receive a producer surplus of $1.75 per hamburger.</a:t>
            </a:r>
          </a:p>
        </p:txBody>
      </p:sp>
      <p:pic>
        <p:nvPicPr>
          <p:cNvPr id="385032" name="Picture 8" descr="fig4_6b_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828800"/>
            <a:ext cx="3897312" cy="3679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3" name="Picture 9" descr="fig4_6b_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828800"/>
            <a:ext cx="3897312" cy="3679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4" name="Picture 10" descr="fig4_6b_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8" y="1828800"/>
            <a:ext cx="3897312" cy="3679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049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3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Markets Maximize the Sum of Producer and Consumer Surplus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0"/>
            <a:ext cx="4419600" cy="4572000"/>
          </a:xfrm>
        </p:spPr>
        <p:txBody>
          <a:bodyPr>
            <a:noAutofit/>
          </a:bodyPr>
          <a:lstStyle/>
          <a:p>
            <a:pPr>
              <a:spcAft>
                <a:spcPct val="25000"/>
              </a:spcAft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Total producer and consumer surplus is highest where supply and demand curves intersect at equilibrium.</a:t>
            </a:r>
          </a:p>
          <a:p>
            <a:pPr>
              <a:spcAft>
                <a:spcPct val="25000"/>
              </a:spcAft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Consumers receive benefits in excess of what they pay and producers receive compensation in excess of costs.</a:t>
            </a:r>
          </a:p>
        </p:txBody>
      </p:sp>
      <p:pic>
        <p:nvPicPr>
          <p:cNvPr id="387084" name="Picture 12" descr="fig4_8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085" name="Picture 13" descr="fig4_8_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086" name="Picture 14" descr="fig4_8_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7087" name="Picture 15" descr="fig4_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502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Markets Maximize the Sum of Producer and Consumer Surplus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0"/>
            <a:ext cx="4343400" cy="4800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the market produces too little, say 4 million instead of 7 million hamburgers per month, total producer and consumer surplus is reduced. This reduction (triangle 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is called a 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deadweight loss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88108" name="Picture 12" descr="fig4_9a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09" name="Picture 13" descr="fig4_9a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10" name="Picture 14" descr="fig4_9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29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8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 Causes of Deadweight Loss From Under- and Overproduction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1"/>
            <a:ext cx="4191000" cy="4343400"/>
          </a:xfrm>
        </p:spPr>
        <p:txBody>
          <a:bodyPr>
            <a:normAutofit/>
          </a:bodyPr>
          <a:lstStyle/>
          <a:p>
            <a:pPr>
              <a:spcAft>
                <a:spcPct val="25000"/>
              </a:spcAft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Deadweight losses can occur from under- and overproduction.</a:t>
            </a:r>
          </a:p>
          <a:p>
            <a:pPr>
              <a:spcAft>
                <a:spcPct val="25000"/>
              </a:spcAft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 the market produces 10 million instead of 7 million hamburgers per month, the cost of production rises above the willingness of consumers to pay, resulting in a deadweight loss.</a:t>
            </a:r>
          </a:p>
        </p:txBody>
      </p:sp>
      <p:pic>
        <p:nvPicPr>
          <p:cNvPr id="389127" name="Picture 7" descr="fig4_9b_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28" name="Picture 8" descr="fig4_9b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29" name="Picture 9" descr="fig4_9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7213"/>
            <a:ext cx="4343400" cy="409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535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9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DISCUSSION QUESTIONS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The following are some changes that may take place in the market for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textbooks.  For each of the following, indicate with a diagram what will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happen to either the demand for or the supply of textbooks by listing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curve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affected and how it will be affected.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(a.)	An increase in student enrollment at universities across   		the country.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(b.)	A decrease in the price of ink used to print textbooks.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(c.)	A drop in income (textbooks are a normal good).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(d.)	An improvement in the technology used to print 			textbooks.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(e.)	An increase in college tuition.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2. The figure below shows the market for macaroni: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914400" y="762000"/>
          <a:ext cx="7162800" cy="4419600"/>
        </p:xfrm>
        <a:graphic>
          <a:graphicData uri="http://schemas.openxmlformats.org/presentationml/2006/ole">
            <p:oleObj spid="_x0000_s65537" name="Bitmap Image" r:id="rId3" imgW="3419952" imgH="2781688" progId="PBrush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QUANTITY {AGGREGRATE}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term used in economics to describe the total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amount of goods or services that are demanded at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any given point in time. The quantity demanded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depends on the price of a good or service in the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marketplace, regardless of whether that market is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equilibrium. The quantity demanded is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at any given point along a demand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curve in a price vs. quantity plane. 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Question 2. continues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What is the equilibrium price and     quantity?             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At what prices shown on the graph would there be an excess demand for macaroni?   What would be the size of this excess demand?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At what prices shown on the graph would there be an excess supply of macaroni?  What would be the size of this excess supply? 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sz="4400" b="1" dirty="0" smtClean="0">
                <a:solidFill>
                  <a:srgbClr val="FF0000"/>
                </a:solidFill>
              </a:rPr>
              <a:t>THE </a:t>
            </a:r>
            <a:r>
              <a:rPr lang="en-US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THANKS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LAW OF DEMAND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 the price of goods and services increase, demand for same decrease. The opposite is true. That is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Price and demand are inversely related.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7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Demand Curve &amp; Demand Schedule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92113" y="2133600"/>
            <a:ext cx="8545512" cy="3665538"/>
            <a:chOff x="132" y="916"/>
            <a:chExt cx="5486" cy="230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32" y="916"/>
              <a:ext cx="5486" cy="2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76" y="260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(a)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592" y="3031"/>
              <a:ext cx="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1">
                  <a:latin typeface="Arial" charset="0"/>
                </a:rPr>
                <a:t>(b)</a:t>
              </a:r>
            </a:p>
          </p:txBody>
        </p:sp>
        <p:pic>
          <p:nvPicPr>
            <p:cNvPr id="8" name="Picture 7" descr="D:\ESWORK\SWPUB\Arnold PPT\Art\Art Ch03\arn17456_030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1026"/>
              <a:ext cx="1970" cy="199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D:\ESWORK\SWPUB\Arnold PPT\Art\Art Ch03\Ch03 Exhibit 1 table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997"/>
              <a:ext cx="3136" cy="148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58144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and Quantity Demanded: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Law of Demand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828800"/>
            <a:ext cx="4114800" cy="3886200"/>
          </a:xfrm>
          <a:noFill/>
        </p:spPr>
        <p:txBody>
          <a:bodyPr lIns="92075" tIns="46038" rIns="92075" bIns="46038">
            <a:noAutofit/>
          </a:bodyPr>
          <a:lstStyle/>
          <a:p>
            <a:pPr eaLnBrk="1" hangingPunct="1"/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demand curve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a graph illustrating how much of a given product a household would be willing to buy at different prices.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7777397"/>
              </p:ext>
            </p:extLst>
          </p:nvPr>
        </p:nvGraphicFramePr>
        <p:xfrm>
          <a:off x="609600" y="1600200"/>
          <a:ext cx="3581400" cy="4191000"/>
        </p:xfrm>
        <a:graphic>
          <a:graphicData uri="http://schemas.openxmlformats.org/presentationml/2006/ole">
            <p:oleObj spid="_x0000_s32770" name="Worksheet" r:id="rId4" imgW="2643840" imgH="354384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298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bldLvl="2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Price and Quantity Demanded: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Law of Demand</a:t>
            </a:r>
            <a:endParaRPr lang="en-JM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JM" dirty="0"/>
          </a:p>
        </p:txBody>
      </p:sp>
      <p:pic>
        <p:nvPicPr>
          <p:cNvPr id="4" name="Picture 8" descr="C:\Prentice Hall\CaseFair\presentations\Cf03\images\optimized\dmdcurve1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543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624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94B50-C855-4DDF-B38C-3B9874002D07}" type="slidenum">
              <a:rPr lang="en-US"/>
              <a:pPr>
                <a:defRPr/>
              </a:pPr>
              <a:t>8</a:t>
            </a:fld>
            <a:r>
              <a:rPr lang="en-US"/>
              <a:t> of 48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676400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Household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Demand to Market Demand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00200"/>
            <a:ext cx="8391525" cy="762000"/>
          </a:xfrm>
        </p:spPr>
        <p:txBody>
          <a:bodyPr>
            <a:normAutofit fontScale="55000" lnSpcReduction="20000"/>
          </a:bodyPr>
          <a:lstStyle/>
          <a:p>
            <a:pPr eaLnBrk="1" hangingPunct="1"/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Assuming there are only two households in the market, market demand is derived as follows:</a:t>
            </a:r>
          </a:p>
        </p:txBody>
      </p:sp>
      <p:pic>
        <p:nvPicPr>
          <p:cNvPr id="155652" name="Picture 4" descr="C:\Prentice Hall\CaseFair\presentations\Cf03\images\optimized\Market Demand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048000"/>
            <a:ext cx="85439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3" name="Picture 5" descr="C:\Prentice Hall\CaseFair\presentations\Cf03\images\optimized\Market Demand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048000"/>
            <a:ext cx="85439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4" name="Picture 6" descr="C:\Prentice Hall\CaseFair\presentations\Cf03\images\optimized\Market Demand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143999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361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Factors Influencing  the Demand Curve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Price of goods &amp; services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Taste &amp; Preferences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Prices of Related Goods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Number of Buyers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Expectations of Future Price</a:t>
            </a:r>
            <a:endParaRPr lang="en-US" sz="4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5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958</Words>
  <Application>Microsoft Office PowerPoint</Application>
  <PresentationFormat>On-screen Show (4:3)</PresentationFormat>
  <Paragraphs>143</Paragraphs>
  <Slides>31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Office Theme</vt:lpstr>
      <vt:lpstr>Worksheet</vt:lpstr>
      <vt:lpstr>Chart</vt:lpstr>
      <vt:lpstr>Bitmap Image</vt:lpstr>
      <vt:lpstr>MICRO-ECONOMICS</vt:lpstr>
      <vt:lpstr>DEFINITION OF DEMAND &amp; QUANTITY {AGGREGRATE} DEMAND</vt:lpstr>
      <vt:lpstr>QUANTITY {AGGREGRATE} DEMAND</vt:lpstr>
      <vt:lpstr>LAW OF DEMAND</vt:lpstr>
      <vt:lpstr>Individual Demand Curve &amp; Demand Schedule</vt:lpstr>
      <vt:lpstr>Price and Quantity Demanded: The Law of Demand</vt:lpstr>
      <vt:lpstr>Price and Quantity Demanded: The Law of Demand</vt:lpstr>
      <vt:lpstr> From Household Demand to Market Demand </vt:lpstr>
      <vt:lpstr>Factors Influencing  the Demand Curve</vt:lpstr>
      <vt:lpstr>Movement along the Demand Curve</vt:lpstr>
      <vt:lpstr>A Change in Demand Versus a Change in Quantity Demanded</vt:lpstr>
      <vt:lpstr>Shifting the Demand Curve  </vt:lpstr>
      <vt:lpstr>SUPPLY &amp; QUANTITY SUPPLY</vt:lpstr>
      <vt:lpstr>SUPPLY</vt:lpstr>
      <vt:lpstr>SUPPLY IN PRODUCT/OUTPUT MARKETS</vt:lpstr>
      <vt:lpstr>THEORY OF SUPPLY</vt:lpstr>
      <vt:lpstr>FIRM &amp; MARKET SUPPLY CURVES</vt:lpstr>
      <vt:lpstr>From Individual Supply to Market Supply</vt:lpstr>
      <vt:lpstr>Slide 19</vt:lpstr>
      <vt:lpstr>Shift of Supply Versus Movement Along a Supply Curve</vt:lpstr>
      <vt:lpstr>DETERMINATION OF MARKET PRICE, EQUILIBRIUM PRICE, IMPACT OF CHANGES IN DEMAND &amp; SUPPLY</vt:lpstr>
      <vt:lpstr>Market Equilibrium</vt:lpstr>
      <vt:lpstr>MARKET EQUILIBRIUM</vt:lpstr>
      <vt:lpstr>PRODUCER SURPLUS</vt:lpstr>
      <vt:lpstr>Markets Maximize the Sum of Producer and Consumer Surplus</vt:lpstr>
      <vt:lpstr>Markets Maximize the Sum of Producer and Consumer Surplus</vt:lpstr>
      <vt:lpstr>Potential Causes of Deadweight Loss From Under- and Overproduction</vt:lpstr>
      <vt:lpstr>DISCUSSION QUESTIONS</vt:lpstr>
      <vt:lpstr>Slide 29</vt:lpstr>
      <vt:lpstr>Slide 30</vt:lpstr>
      <vt:lpstr>Slide 31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MICRO-ECONOMICS</dc:title>
  <dc:creator>12345678</dc:creator>
  <cp:lastModifiedBy>kanderson</cp:lastModifiedBy>
  <cp:revision>56</cp:revision>
  <dcterms:created xsi:type="dcterms:W3CDTF">2014-08-27T00:33:56Z</dcterms:created>
  <dcterms:modified xsi:type="dcterms:W3CDTF">2014-09-13T18:53:19Z</dcterms:modified>
</cp:coreProperties>
</file>