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7" r:id="rId11"/>
    <p:sldId id="268" r:id="rId12"/>
    <p:sldId id="269" r:id="rId13"/>
    <p:sldId id="266" r:id="rId14"/>
    <p:sldId id="25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029"/>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029"/>
          </a:p>
        </p:txBody>
      </p:sp>
      <p:sp>
        <p:nvSpPr>
          <p:cNvPr id="4" name="Date Placeholder 3"/>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029"/>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029"/>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Date Placeholder 4"/>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029"/>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7" name="Date Placeholder 6"/>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029"/>
          </a:p>
        </p:txBody>
      </p:sp>
      <p:sp>
        <p:nvSpPr>
          <p:cNvPr id="3" name="Date Placeholder 2"/>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029"/>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029"/>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029"/>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7FF4B0-2466-4E27-AB15-AD3CD6B8F696}" type="datetimeFigureOut">
              <a:rPr lang="en-029" smtClean="0"/>
              <a:pPr/>
              <a:t>11/10/2014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EF47D31A-70A9-48A1-9011-7550E3D511AA}" type="slidenum">
              <a:rPr lang="en-029" smtClean="0"/>
              <a:pPr/>
              <a:t>‹#›</a:t>
            </a:fld>
            <a:endParaRPr lang="en-029"/>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029"/>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029"/>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FF4B0-2466-4E27-AB15-AD3CD6B8F696}" type="datetimeFigureOut">
              <a:rPr lang="en-029" smtClean="0"/>
              <a:pPr/>
              <a:t>11/10/2014</a:t>
            </a:fld>
            <a:endParaRPr lang="en-029"/>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029"/>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7D31A-70A9-48A1-9011-7550E3D511AA}" type="slidenum">
              <a:rPr lang="en-029" smtClean="0"/>
              <a:pPr/>
              <a:t>‹#›</a:t>
            </a:fld>
            <a:endParaRPr lang="en-029"/>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b="1" dirty="0" smtClean="0">
                <a:solidFill>
                  <a:srgbClr val="FF0000"/>
                </a:solidFill>
                <a:latin typeface="Times New Roman" pitchFamily="18" charset="0"/>
                <a:cs typeface="Times New Roman" pitchFamily="18" charset="0"/>
              </a:rPr>
              <a:t>UNIT FIVE</a:t>
            </a:r>
            <a:endParaRPr lang="en-029"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CA" b="1" i="1" dirty="0" smtClean="0">
                <a:solidFill>
                  <a:srgbClr val="0070C0"/>
                </a:solidFill>
                <a:latin typeface="Times New Roman" pitchFamily="18" charset="0"/>
                <a:cs typeface="Times New Roman" pitchFamily="18" charset="0"/>
              </a:rPr>
              <a:t>GROWTH OF FIRMS</a:t>
            </a:r>
            <a:endParaRPr lang="en-029" b="1" dirty="0" smtClean="0">
              <a:solidFill>
                <a:srgbClr val="0070C0"/>
              </a:solidFill>
              <a:latin typeface="Times New Roman" pitchFamily="18" charset="0"/>
              <a:cs typeface="Times New Roman" pitchFamily="18" charset="0"/>
            </a:endParaRPr>
          </a:p>
          <a:p>
            <a:endParaRPr lang="en-029" b="1" dirty="0">
              <a:solidFill>
                <a:srgbClr val="0070C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MAJOR DETERMINANTS OF THE EXPENDITURE APPROACH</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800" b="1" dirty="0" smtClean="0">
                <a:solidFill>
                  <a:schemeClr val="tx2"/>
                </a:solidFill>
                <a:latin typeface="Times New Roman" pitchFamily="18" charset="0"/>
                <a:cs typeface="Times New Roman" pitchFamily="18" charset="0"/>
              </a:rPr>
              <a:t>Y = C + I + G + X – M</a:t>
            </a:r>
          </a:p>
          <a:p>
            <a:r>
              <a:rPr lang="en-US" sz="2800" b="1" dirty="0" smtClean="0">
                <a:solidFill>
                  <a:schemeClr val="tx2"/>
                </a:solidFill>
                <a:latin typeface="Times New Roman" pitchFamily="18" charset="0"/>
                <a:cs typeface="Times New Roman" pitchFamily="18" charset="0"/>
              </a:rPr>
              <a:t>GDP = Y</a:t>
            </a:r>
            <a:endParaRPr lang="en-US" sz="2800" b="1" dirty="0">
              <a:solidFill>
                <a:schemeClr val="tx2"/>
              </a:solidFill>
              <a:latin typeface="Times New Roman" pitchFamily="18" charset="0"/>
              <a:cs typeface="Times New Roman" pitchFamily="18" charset="0"/>
            </a:endParaRPr>
          </a:p>
          <a:p>
            <a:r>
              <a:rPr lang="en-US" sz="2800" b="1" dirty="0" smtClean="0">
                <a:solidFill>
                  <a:schemeClr val="tx2"/>
                </a:solidFill>
                <a:latin typeface="Times New Roman" pitchFamily="18" charset="0"/>
                <a:cs typeface="Times New Roman" pitchFamily="18" charset="0"/>
              </a:rPr>
              <a:t>What is Y? --- NATIONAL INCOME</a:t>
            </a:r>
          </a:p>
          <a:p>
            <a:r>
              <a:rPr lang="en-US" sz="2800" b="1" dirty="0" smtClean="0">
                <a:solidFill>
                  <a:schemeClr val="tx2"/>
                </a:solidFill>
                <a:latin typeface="Times New Roman" pitchFamily="18" charset="0"/>
                <a:cs typeface="Times New Roman" pitchFamily="18" charset="0"/>
              </a:rPr>
              <a:t>C---PRIVATE CONSUMPTION</a:t>
            </a:r>
          </a:p>
          <a:p>
            <a:r>
              <a:rPr lang="en-US" sz="2800" b="1" dirty="0" smtClean="0">
                <a:solidFill>
                  <a:schemeClr val="tx2"/>
                </a:solidFill>
                <a:latin typeface="Times New Roman" pitchFamily="18" charset="0"/>
                <a:cs typeface="Times New Roman" pitchFamily="18" charset="0"/>
              </a:rPr>
              <a:t>I----PRIVATE INVESTMENTS</a:t>
            </a:r>
          </a:p>
          <a:p>
            <a:r>
              <a:rPr lang="en-US" sz="2800" b="1" dirty="0" smtClean="0">
                <a:solidFill>
                  <a:schemeClr val="tx2"/>
                </a:solidFill>
                <a:latin typeface="Times New Roman" pitchFamily="18" charset="0"/>
                <a:cs typeface="Times New Roman" pitchFamily="18" charset="0"/>
              </a:rPr>
              <a:t>G---GOVERNMENT SPENDING</a:t>
            </a:r>
          </a:p>
          <a:p>
            <a:r>
              <a:rPr lang="en-US" sz="2800" b="1" dirty="0" smtClean="0">
                <a:solidFill>
                  <a:schemeClr val="tx2"/>
                </a:solidFill>
                <a:latin typeface="Times New Roman" pitchFamily="18" charset="0"/>
                <a:cs typeface="Times New Roman" pitchFamily="18" charset="0"/>
              </a:rPr>
              <a:t> X—M----NET EXPORT</a:t>
            </a:r>
          </a:p>
          <a:p>
            <a:endParaRPr lang="en-US" sz="2800" b="1" dirty="0" smtClean="0">
              <a:solidFill>
                <a:schemeClr val="tx2"/>
              </a:solidFill>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216260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92500" lnSpcReduction="20000"/>
          </a:bodyPr>
          <a:lstStyle/>
          <a:p>
            <a:r>
              <a:rPr lang="en-US" sz="2800" b="1" dirty="0">
                <a:solidFill>
                  <a:schemeClr val="tx2"/>
                </a:solidFill>
                <a:latin typeface="Times New Roman" pitchFamily="18" charset="0"/>
                <a:cs typeface="Times New Roman" pitchFamily="18" charset="0"/>
              </a:rPr>
              <a:t>C -- </a:t>
            </a:r>
            <a:r>
              <a:rPr lang="en-US" sz="2800" b="1" dirty="0" smtClean="0">
                <a:solidFill>
                  <a:schemeClr val="tx2"/>
                </a:solidFill>
                <a:latin typeface="Times New Roman" pitchFamily="18" charset="0"/>
                <a:cs typeface="Times New Roman" pitchFamily="18" charset="0"/>
              </a:rPr>
              <a:t>Personal </a:t>
            </a:r>
            <a:r>
              <a:rPr lang="en-US" sz="2800" b="1" dirty="0">
                <a:solidFill>
                  <a:schemeClr val="tx2"/>
                </a:solidFill>
                <a:latin typeface="Times New Roman" pitchFamily="18" charset="0"/>
                <a:cs typeface="Times New Roman" pitchFamily="18" charset="0"/>
              </a:rPr>
              <a:t>Consumption </a:t>
            </a:r>
            <a:r>
              <a:rPr lang="en-US" sz="2800" b="1" dirty="0" smtClean="0">
                <a:solidFill>
                  <a:schemeClr val="tx2"/>
                </a:solidFill>
                <a:latin typeface="Times New Roman" pitchFamily="18" charset="0"/>
                <a:cs typeface="Times New Roman" pitchFamily="18" charset="0"/>
              </a:rPr>
              <a:t>Expenditures:</a:t>
            </a:r>
          </a:p>
          <a:p>
            <a:pPr marL="0" indent="0">
              <a:buNone/>
            </a:pPr>
            <a:r>
              <a:rPr lang="en-US" sz="2800" b="1" dirty="0" smtClean="0">
                <a:solidFill>
                  <a:schemeClr val="tx2"/>
                </a:solidFill>
                <a:latin typeface="Times New Roman" pitchFamily="18" charset="0"/>
                <a:cs typeface="Times New Roman" pitchFamily="18" charset="0"/>
              </a:rPr>
              <a:t> </a:t>
            </a:r>
            <a:endParaRPr lang="en-US" sz="2800" b="1" dirty="0">
              <a:solidFill>
                <a:schemeClr val="tx2"/>
              </a:solidFill>
              <a:latin typeface="Times New Roman" pitchFamily="18" charset="0"/>
              <a:cs typeface="Times New Roman" pitchFamily="18" charset="0"/>
            </a:endParaRPr>
          </a:p>
          <a:p>
            <a:r>
              <a:rPr lang="en-US" sz="2800" b="1" dirty="0">
                <a:solidFill>
                  <a:schemeClr val="tx2"/>
                </a:solidFill>
                <a:latin typeface="Times New Roman" pitchFamily="18" charset="0"/>
                <a:cs typeface="Times New Roman" pitchFamily="18" charset="0"/>
              </a:rPr>
              <a:t>Durable Goods </a:t>
            </a:r>
          </a:p>
          <a:p>
            <a:r>
              <a:rPr lang="en-US" sz="2800" b="1" dirty="0">
                <a:solidFill>
                  <a:schemeClr val="tx2"/>
                </a:solidFill>
                <a:latin typeface="Times New Roman" pitchFamily="18" charset="0"/>
                <a:cs typeface="Times New Roman" pitchFamily="18" charset="0"/>
              </a:rPr>
              <a:t>Nondurable Goods </a:t>
            </a:r>
          </a:p>
          <a:p>
            <a:r>
              <a:rPr lang="en-US" sz="2800" b="1" dirty="0">
                <a:solidFill>
                  <a:schemeClr val="tx2"/>
                </a:solidFill>
                <a:latin typeface="Times New Roman" pitchFamily="18" charset="0"/>
                <a:cs typeface="Times New Roman" pitchFamily="18" charset="0"/>
              </a:rPr>
              <a:t>Services </a:t>
            </a:r>
            <a:endParaRPr lang="en-US" sz="2800" b="1" dirty="0" smtClean="0">
              <a:solidFill>
                <a:schemeClr val="tx2"/>
              </a:solidFill>
              <a:latin typeface="Times New Roman" pitchFamily="18" charset="0"/>
              <a:cs typeface="Times New Roman" pitchFamily="18" charset="0"/>
            </a:endParaRPr>
          </a:p>
          <a:p>
            <a:endParaRPr lang="en-US" sz="2800" b="1" dirty="0">
              <a:solidFill>
                <a:schemeClr val="tx2"/>
              </a:solidFill>
              <a:latin typeface="Times New Roman" pitchFamily="18" charset="0"/>
              <a:cs typeface="Times New Roman" pitchFamily="18" charset="0"/>
            </a:endParaRPr>
          </a:p>
          <a:p>
            <a:r>
              <a:rPr lang="en-US" sz="3000" b="1" dirty="0">
                <a:solidFill>
                  <a:schemeClr val="tx2"/>
                </a:solidFill>
                <a:latin typeface="Times New Roman" pitchFamily="18" charset="0"/>
                <a:cs typeface="Times New Roman" pitchFamily="18" charset="0"/>
              </a:rPr>
              <a:t>I -- Gross private domestic </a:t>
            </a:r>
            <a:r>
              <a:rPr lang="en-US" sz="3000" b="1" dirty="0" smtClean="0">
                <a:solidFill>
                  <a:schemeClr val="tx2"/>
                </a:solidFill>
                <a:latin typeface="Times New Roman" pitchFamily="18" charset="0"/>
                <a:cs typeface="Times New Roman" pitchFamily="18" charset="0"/>
              </a:rPr>
              <a:t>investment</a:t>
            </a:r>
          </a:p>
          <a:p>
            <a:pPr marL="0" indent="0">
              <a:buNone/>
            </a:pPr>
            <a:r>
              <a:rPr lang="en-US" sz="3000" b="1" dirty="0" smtClean="0">
                <a:solidFill>
                  <a:schemeClr val="tx2"/>
                </a:solidFill>
                <a:latin typeface="Times New Roman" pitchFamily="18" charset="0"/>
                <a:cs typeface="Times New Roman" pitchFamily="18" charset="0"/>
              </a:rPr>
              <a:t> </a:t>
            </a:r>
            <a:endParaRPr lang="en-US" sz="3000" b="1" dirty="0">
              <a:solidFill>
                <a:schemeClr val="tx2"/>
              </a:solidFill>
              <a:latin typeface="Times New Roman" pitchFamily="18" charset="0"/>
              <a:cs typeface="Times New Roman" pitchFamily="18" charset="0"/>
            </a:endParaRPr>
          </a:p>
          <a:p>
            <a:r>
              <a:rPr lang="en-US" sz="3000" b="1" dirty="0">
                <a:solidFill>
                  <a:schemeClr val="tx2"/>
                </a:solidFill>
                <a:latin typeface="Times New Roman" pitchFamily="18" charset="0"/>
                <a:cs typeface="Times New Roman" pitchFamily="18" charset="0"/>
              </a:rPr>
              <a:t>Fixed Investment </a:t>
            </a:r>
          </a:p>
          <a:p>
            <a:pPr lvl="1"/>
            <a:r>
              <a:rPr lang="en-US" sz="3000" b="1" dirty="0">
                <a:solidFill>
                  <a:schemeClr val="tx2"/>
                </a:solidFill>
                <a:latin typeface="Times New Roman" pitchFamily="18" charset="0"/>
                <a:cs typeface="Times New Roman" pitchFamily="18" charset="0"/>
              </a:rPr>
              <a:t>Business Investment </a:t>
            </a:r>
          </a:p>
          <a:p>
            <a:pPr lvl="1"/>
            <a:r>
              <a:rPr lang="en-US" sz="3000" b="1" dirty="0">
                <a:solidFill>
                  <a:schemeClr val="tx2"/>
                </a:solidFill>
                <a:latin typeface="Times New Roman" pitchFamily="18" charset="0"/>
                <a:cs typeface="Times New Roman" pitchFamily="18" charset="0"/>
              </a:rPr>
              <a:t>Residential Construction </a:t>
            </a:r>
          </a:p>
          <a:p>
            <a:r>
              <a:rPr lang="en-US" sz="3000" b="1" dirty="0">
                <a:solidFill>
                  <a:schemeClr val="tx2"/>
                </a:solidFill>
                <a:latin typeface="Times New Roman" pitchFamily="18" charset="0"/>
                <a:cs typeface="Times New Roman" pitchFamily="18" charset="0"/>
              </a:rPr>
              <a:t>Change in Business Inventories </a:t>
            </a:r>
          </a:p>
          <a:p>
            <a:endParaRPr lang="en-US" dirty="0"/>
          </a:p>
        </p:txBody>
      </p:sp>
    </p:spTree>
    <p:extLst>
      <p:ext uri="{BB962C8B-B14F-4D97-AF65-F5344CB8AC3E}">
        <p14:creationId xmlns="" xmlns:p14="http://schemas.microsoft.com/office/powerpoint/2010/main" val="3150242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sz="2800" b="1" dirty="0">
                <a:solidFill>
                  <a:schemeClr val="tx2"/>
                </a:solidFill>
                <a:latin typeface="Times New Roman" pitchFamily="18" charset="0"/>
                <a:cs typeface="Times New Roman" pitchFamily="18" charset="0"/>
              </a:rPr>
              <a:t>X-M -- Net Export</a:t>
            </a:r>
          </a:p>
          <a:p>
            <a:r>
              <a:rPr lang="en-US" sz="2800" b="1" dirty="0" smtClean="0">
                <a:solidFill>
                  <a:schemeClr val="tx2"/>
                </a:solidFill>
                <a:latin typeface="Times New Roman" pitchFamily="18" charset="0"/>
                <a:cs typeface="Times New Roman" pitchFamily="18" charset="0"/>
              </a:rPr>
              <a:t>Exports </a:t>
            </a:r>
            <a:endParaRPr lang="en-US" sz="2800" b="1" dirty="0">
              <a:solidFill>
                <a:schemeClr val="tx2"/>
              </a:solidFill>
              <a:latin typeface="Times New Roman" pitchFamily="18" charset="0"/>
              <a:cs typeface="Times New Roman" pitchFamily="18" charset="0"/>
            </a:endParaRPr>
          </a:p>
          <a:p>
            <a:r>
              <a:rPr lang="en-US" sz="2800" b="1" dirty="0">
                <a:solidFill>
                  <a:schemeClr val="tx2"/>
                </a:solidFill>
                <a:latin typeface="Times New Roman" pitchFamily="18" charset="0"/>
                <a:cs typeface="Times New Roman" pitchFamily="18" charset="0"/>
              </a:rPr>
              <a:t>Imports </a:t>
            </a:r>
            <a:endParaRPr lang="en-US" sz="2800" b="1" dirty="0" smtClean="0">
              <a:solidFill>
                <a:schemeClr val="tx2"/>
              </a:solidFill>
              <a:latin typeface="Times New Roman" pitchFamily="18" charset="0"/>
              <a:cs typeface="Times New Roman" pitchFamily="18" charset="0"/>
            </a:endParaRPr>
          </a:p>
          <a:p>
            <a:pPr marL="0" indent="0">
              <a:buNone/>
            </a:pPr>
            <a:endParaRPr lang="en-US" sz="2800" b="1" dirty="0">
              <a:solidFill>
                <a:schemeClr val="tx2"/>
              </a:solidFill>
              <a:latin typeface="Times New Roman" pitchFamily="18" charset="0"/>
              <a:cs typeface="Times New Roman" pitchFamily="18" charset="0"/>
            </a:endParaRPr>
          </a:p>
          <a:p>
            <a:r>
              <a:rPr lang="en-US" sz="2800" b="1" dirty="0">
                <a:solidFill>
                  <a:schemeClr val="tx2"/>
                </a:solidFill>
                <a:latin typeface="Times New Roman" pitchFamily="18" charset="0"/>
                <a:cs typeface="Times New Roman" pitchFamily="18" charset="0"/>
              </a:rPr>
              <a:t>G -- Government Consumption Expenditures and Gross Investment -- what is actually produced for the government; excludes transfer payments </a:t>
            </a:r>
          </a:p>
          <a:p>
            <a:r>
              <a:rPr lang="en-US" sz="2800" b="1" dirty="0">
                <a:solidFill>
                  <a:schemeClr val="tx2"/>
                </a:solidFill>
                <a:latin typeface="Times New Roman" pitchFamily="18" charset="0"/>
                <a:cs typeface="Times New Roman" pitchFamily="18" charset="0"/>
              </a:rPr>
              <a:t>Federal </a:t>
            </a:r>
          </a:p>
          <a:p>
            <a:r>
              <a:rPr lang="en-US" sz="2800" b="1" dirty="0">
                <a:solidFill>
                  <a:schemeClr val="tx2"/>
                </a:solidFill>
                <a:latin typeface="Times New Roman" pitchFamily="18" charset="0"/>
                <a:cs typeface="Times New Roman" pitchFamily="18" charset="0"/>
              </a:rPr>
              <a:t>State and Local </a:t>
            </a:r>
          </a:p>
          <a:p>
            <a:endParaRPr lang="en-US" dirty="0"/>
          </a:p>
        </p:txBody>
      </p:sp>
    </p:spTree>
    <p:extLst>
      <p:ext uri="{BB962C8B-B14F-4D97-AF65-F5344CB8AC3E}">
        <p14:creationId xmlns="" xmlns:p14="http://schemas.microsoft.com/office/powerpoint/2010/main" val="938614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lide Number Placeholder 2"/>
          <p:cNvSpPr>
            <a:spLocks noGrp="1"/>
          </p:cNvSpPr>
          <p:nvPr>
            <p:ph type="sldNum" sz="quarter" idx="10"/>
          </p:nvPr>
        </p:nvSpPr>
        <p:spPr/>
        <p:txBody>
          <a:bodyPr/>
          <a:lstStyle/>
          <a:p>
            <a:fld id="{485590CD-C971-4169-B170-D5CAD2914D9F}" type="slidenum">
              <a:rPr lang="en-US"/>
              <a:pPr/>
              <a:t>13</a:t>
            </a:fld>
            <a:r>
              <a:rPr lang="en-US"/>
              <a:t> of 38</a:t>
            </a:r>
          </a:p>
        </p:txBody>
      </p:sp>
      <p:sp>
        <p:nvSpPr>
          <p:cNvPr id="270338" name="Rectangle 2"/>
          <p:cNvSpPr>
            <a:spLocks noGrp="1" noChangeArrowheads="1"/>
          </p:cNvSpPr>
          <p:nvPr>
            <p:ph type="title"/>
          </p:nvPr>
        </p:nvSpPr>
        <p:spPr/>
        <p:txBody>
          <a:bodyPr>
            <a:noAutofit/>
          </a:bodyPr>
          <a:lstStyle/>
          <a:p>
            <a:pPr algn="l"/>
            <a:r>
              <a:rPr lang="en-US" sz="4000" b="1" dirty="0" smtClean="0">
                <a:solidFill>
                  <a:srgbClr val="FF0000"/>
                </a:solidFill>
                <a:latin typeface="Times New Roman" pitchFamily="18" charset="0"/>
                <a:cs typeface="Times New Roman" pitchFamily="18" charset="0"/>
              </a:rPr>
              <a:t>COMPONENTS OF GDP, 1999:</a:t>
            </a:r>
            <a:br>
              <a:rPr lang="en-US" sz="4000" b="1" dirty="0" smtClean="0">
                <a:solidFill>
                  <a:srgbClr val="FF0000"/>
                </a:solidFill>
                <a:latin typeface="Times New Roman" pitchFamily="18" charset="0"/>
                <a:cs typeface="Times New Roman" pitchFamily="18" charset="0"/>
              </a:rPr>
            </a:br>
            <a:r>
              <a:rPr lang="en-US" sz="4000" b="1" dirty="0" smtClean="0">
                <a:solidFill>
                  <a:srgbClr val="FF0000"/>
                </a:solidFill>
                <a:latin typeface="Times New Roman" pitchFamily="18" charset="0"/>
                <a:cs typeface="Times New Roman" pitchFamily="18" charset="0"/>
              </a:rPr>
              <a:t>THE EXPENDITURE APPROACH</a:t>
            </a:r>
            <a:endParaRPr lang="en-US" sz="4000" b="1" dirty="0">
              <a:solidFill>
                <a:srgbClr val="FF0000"/>
              </a:solidFill>
              <a:latin typeface="Times New Roman" pitchFamily="18" charset="0"/>
              <a:cs typeface="Times New Roman" pitchFamily="18" charset="0"/>
            </a:endParaRPr>
          </a:p>
        </p:txBody>
      </p:sp>
      <p:graphicFrame>
        <p:nvGraphicFramePr>
          <p:cNvPr id="270713" name="Group 377"/>
          <p:cNvGraphicFramePr>
            <a:graphicFrameLocks noGrp="1"/>
          </p:cNvGraphicFramePr>
          <p:nvPr/>
        </p:nvGraphicFramePr>
        <p:xfrm>
          <a:off x="495300" y="1828800"/>
          <a:ext cx="8064817" cy="4816286"/>
        </p:xfrm>
        <a:graphic>
          <a:graphicData uri="http://schemas.openxmlformats.org/drawingml/2006/table">
            <a:tbl>
              <a:tblPr/>
              <a:tblGrid>
                <a:gridCol w="303213"/>
                <a:gridCol w="182562"/>
                <a:gridCol w="4772025"/>
                <a:gridCol w="1143000"/>
                <a:gridCol w="208280"/>
                <a:gridCol w="1150937"/>
                <a:gridCol w="304800"/>
              </a:tblGrid>
              <a:tr h="228600">
                <a:tc gridSpan="7">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Components of GDP, 2002:  The Expenditure Approach</a:t>
                      </a:r>
                    </a:p>
                  </a:txBody>
                  <a:tcPr marT="0" marB="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6699">
                        <a:alpha val="5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0975">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rgbClr val="333399"/>
                        </a:solidFill>
                        <a:effectLst/>
                        <a:latin typeface="Arial" charset="0"/>
                      </a:endParaRPr>
                    </a:p>
                  </a:txBody>
                  <a:tcPr marT="27432" marB="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rgbClr val="333399"/>
                        </a:solidFill>
                        <a:effectLst/>
                        <a:latin typeface="Arial" charset="0"/>
                      </a:endParaRPr>
                    </a:p>
                  </a:txBody>
                  <a:tcPr marT="27432" marB="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charset="0"/>
                        </a:rPr>
                        <a:t>BILLIONS OF</a:t>
                      </a:r>
                      <a:br>
                        <a:rPr kumimoji="0" lang="en-US" sz="1400" b="1" i="0" u="none" strike="noStrike" cap="none" normalizeH="0" baseline="0" smtClean="0">
                          <a:ln>
                            <a:noFill/>
                          </a:ln>
                          <a:solidFill>
                            <a:schemeClr val="tx1"/>
                          </a:solidFill>
                          <a:effectLst/>
                          <a:latin typeface="Arial" charset="0"/>
                        </a:rPr>
                      </a:br>
                      <a:r>
                        <a:rPr kumimoji="0" lang="en-US" sz="1400" b="1" i="0" u="none" strike="noStrike" cap="none" normalizeH="0" baseline="0" smtClean="0">
                          <a:ln>
                            <a:noFill/>
                          </a:ln>
                          <a:solidFill>
                            <a:schemeClr val="tx1"/>
                          </a:solidFill>
                          <a:effectLst/>
                          <a:latin typeface="Arial" charset="0"/>
                        </a:rPr>
                        <a:t>DOLLARS</a:t>
                      </a:r>
                    </a:p>
                  </a:txBody>
                  <a:tcPr marT="27432" marB="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charset="0"/>
                        </a:rPr>
                        <a:t>PERCENTAGE</a:t>
                      </a:r>
                      <a:br>
                        <a:rPr kumimoji="0" lang="en-US" sz="1400" b="1" i="0" u="none" strike="noStrike" cap="none" normalizeH="0" baseline="0" smtClean="0">
                          <a:ln>
                            <a:noFill/>
                          </a:ln>
                          <a:solidFill>
                            <a:schemeClr val="tx1"/>
                          </a:solidFill>
                          <a:effectLst/>
                          <a:latin typeface="Arial" charset="0"/>
                        </a:rPr>
                      </a:br>
                      <a:r>
                        <a:rPr kumimoji="0" lang="en-US" sz="1400" b="1" i="0" u="none" strike="noStrike" cap="none" normalizeH="0" baseline="0" smtClean="0">
                          <a:ln>
                            <a:noFill/>
                          </a:ln>
                          <a:solidFill>
                            <a:schemeClr val="tx1"/>
                          </a:solidFill>
                          <a:effectLst/>
                          <a:latin typeface="Arial" charset="0"/>
                        </a:rPr>
                        <a:t>OF GDP</a:t>
                      </a:r>
                    </a:p>
                  </a:txBody>
                  <a:tcPr marT="27432" marB="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r>
              <a:tr h="250825">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Personal consumption expenditures (C)</a:t>
                      </a:r>
                    </a:p>
                  </a:txBody>
                  <a:tcPr marT="0" marB="0" horzOverflow="overflow">
                    <a:lnL cap="flat">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7303.7</a:t>
                      </a:r>
                    </a:p>
                  </a:txBody>
                  <a:tcPr marT="0" marB="0" horzOverflow="overflow">
                    <a:lnL w="12700" cap="flat" cmpd="sng" algn="ctr">
                      <a:solidFill>
                        <a:schemeClr val="bg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69.9</a:t>
                      </a:r>
                    </a:p>
                  </a:txBody>
                  <a:tcPr marT="0" marB="0" horzOverflow="overflow">
                    <a:lnL w="12700" cap="flat" cmpd="sng" algn="ctr">
                      <a:solidFill>
                        <a:schemeClr val="bg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Durable goods</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871.9</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8.3</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49238">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Nondurable goods</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2115.0</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20.2</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Services</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4316.8</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41.3</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Gross private domestic investment (l)</a:t>
                      </a:r>
                    </a:p>
                  </a:txBody>
                  <a:tcPr marT="0" marB="0"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1543.2</a:t>
                      </a:r>
                    </a:p>
                  </a:txBody>
                  <a:tcPr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14.8</a:t>
                      </a:r>
                    </a:p>
                  </a:txBody>
                  <a:tcPr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Nonresidential</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1117.4</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10.7</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Residential</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471.9</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4.5</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Change in business inventories</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3.9</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0</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49238">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Government consumption and gross investment (G)</a:t>
                      </a:r>
                    </a:p>
                  </a:txBody>
                  <a:tcPr marT="0" marB="0"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1972.9</a:t>
                      </a:r>
                    </a:p>
                  </a:txBody>
                  <a:tcPr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18.9</a:t>
                      </a:r>
                    </a:p>
                  </a:txBody>
                  <a:tcPr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Federal</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693.7</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6.6</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State and local</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1279.2</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12.2</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Net exports (EX – IM)</a:t>
                      </a:r>
                    </a:p>
                  </a:txBody>
                  <a:tcPr marT="0" marB="0" horzOverflow="overflow">
                    <a:lnL cap="flat">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Symbol" pitchFamily="18" charset="2"/>
                        </a:rPr>
                        <a:t>-</a:t>
                      </a:r>
                      <a:r>
                        <a:rPr kumimoji="0" lang="en-US" sz="1600" b="1" i="0" u="none" strike="noStrike" cap="none" normalizeH="0" baseline="0" smtClean="0">
                          <a:ln>
                            <a:noFill/>
                          </a:ln>
                          <a:solidFill>
                            <a:schemeClr val="bg1"/>
                          </a:solidFill>
                          <a:effectLst/>
                          <a:latin typeface="Arial" charset="0"/>
                        </a:rPr>
                        <a:t> 423.6</a:t>
                      </a:r>
                    </a:p>
                  </a:txBody>
                  <a:tcPr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Symbol" pitchFamily="18" charset="2"/>
                        </a:rPr>
                        <a:t>-</a:t>
                      </a:r>
                      <a:r>
                        <a:rPr kumimoji="0" lang="en-US" sz="1600" b="1" i="0" u="none" strike="noStrike" cap="none" normalizeH="0" baseline="0" smtClean="0">
                          <a:ln>
                            <a:noFill/>
                          </a:ln>
                          <a:solidFill>
                            <a:schemeClr val="bg1"/>
                          </a:solidFill>
                          <a:effectLst/>
                          <a:latin typeface="Arial" charset="0"/>
                        </a:rPr>
                        <a:t> 4.1</a:t>
                      </a:r>
                    </a:p>
                  </a:txBody>
                  <a:tcPr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74638">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Exports (</a:t>
                      </a:r>
                      <a:r>
                        <a:rPr kumimoji="0" lang="en-US" sz="1600" b="0" i="1" u="none" strike="noStrike" cap="none" normalizeH="0" baseline="0" smtClean="0">
                          <a:ln>
                            <a:noFill/>
                          </a:ln>
                          <a:solidFill>
                            <a:schemeClr val="bg1"/>
                          </a:solidFill>
                          <a:effectLst/>
                          <a:latin typeface="Arial" charset="0"/>
                        </a:rPr>
                        <a:t>EX</a:t>
                      </a:r>
                      <a:r>
                        <a:rPr kumimoji="0" lang="en-US" sz="1600" b="0" i="0" u="none" strike="noStrike" cap="none" normalizeH="0" baseline="0" smtClean="0">
                          <a:ln>
                            <a:noFill/>
                          </a:ln>
                          <a:solidFill>
                            <a:schemeClr val="bg1"/>
                          </a:solidFill>
                          <a:effectLst/>
                          <a:latin typeface="Arial" charset="0"/>
                        </a:rPr>
                        <a:t>)</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1014.9</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9.8</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cap="flat">
                      <a:noFill/>
                    </a:lnB>
                    <a:lnTlToBr>
                      <a:noFill/>
                    </a:lnTlToBr>
                    <a:lnBlToTr>
                      <a:noFill/>
                    </a:lnBlToTr>
                    <a:solidFill>
                      <a:srgbClr val="333399"/>
                    </a:solidFill>
                  </a:tcPr>
                </a:tc>
              </a:tr>
              <a:tr h="2508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marT="0" marB="0" horzOverflow="overflow">
                    <a:lnL cap="flat">
                      <a:noFill/>
                    </a:lnL>
                    <a:lnR>
                      <a:noFill/>
                    </a:lnR>
                    <a:lnT>
                      <a:noFill/>
                    </a:lnT>
                    <a:lnB>
                      <a:noFill/>
                    </a:lnB>
                    <a:lnTlToBr>
                      <a:noFill/>
                    </a:lnTlToBr>
                    <a:lnBlToTr>
                      <a:noFill/>
                    </a:lnBlToTr>
                    <a:solidFill>
                      <a:srgbClr val="333399"/>
                    </a:solidFill>
                  </a:tcPr>
                </a:tc>
                <a:tc gridSpan="2">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Imports (</a:t>
                      </a:r>
                      <a:r>
                        <a:rPr kumimoji="0" lang="en-US" sz="1600" b="0" i="1" u="none" strike="noStrike" cap="none" normalizeH="0" baseline="0" smtClean="0">
                          <a:ln>
                            <a:noFill/>
                          </a:ln>
                          <a:solidFill>
                            <a:schemeClr val="bg1"/>
                          </a:solidFill>
                          <a:effectLst/>
                          <a:latin typeface="Arial" charset="0"/>
                        </a:rPr>
                        <a:t>IM</a:t>
                      </a:r>
                      <a:r>
                        <a:rPr kumimoji="0" lang="en-US" sz="1600" b="0" i="0" u="none" strike="noStrike" cap="none" normalizeH="0" baseline="0" smtClean="0">
                          <a:ln>
                            <a:noFill/>
                          </a:ln>
                          <a:solidFill>
                            <a:schemeClr val="bg1"/>
                          </a:solidFill>
                          <a:effectLst/>
                          <a:latin typeface="Arial" charset="0"/>
                        </a:rPr>
                        <a:t>)</a:t>
                      </a: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1438.5</a:t>
                      </a:r>
                    </a:p>
                  </a:txBody>
                  <a:tcPr marR="274320" marT="0" marB="0" horzOverflow="overflow">
                    <a:lnL w="12700" cap="flat" cmpd="sng" algn="ctr">
                      <a:solidFill>
                        <a:schemeClr val="bg1"/>
                      </a:solidFill>
                      <a:prstDash val="solid"/>
                      <a:round/>
                      <a:headEnd type="none" w="med" len="med"/>
                      <a:tailEnd type="none" w="med" len="med"/>
                    </a:lnL>
                    <a:lnR>
                      <a:noFill/>
                    </a:lnR>
                    <a:lnT cap="fla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13.8</a:t>
                      </a:r>
                    </a:p>
                  </a:txBody>
                  <a:tcPr marR="274320" marT="0" marB="0" horzOverflow="overflow">
                    <a:lnL w="12700" cap="flat" cmpd="sng" algn="ctr">
                      <a:solidFill>
                        <a:schemeClr val="bg1"/>
                      </a:solidFill>
                      <a:prstDash val="solid"/>
                      <a:round/>
                      <a:headEnd type="none" w="med" len="med"/>
                      <a:tailEnd type="none" w="med" len="med"/>
                    </a:lnL>
                    <a:lnR cap="flat">
                      <a:noFill/>
                    </a:lnR>
                    <a:lnT cap="fla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cap="flat">
                      <a:noFill/>
                    </a:lnT>
                    <a:lnB>
                      <a:noFill/>
                    </a:lnB>
                    <a:lnTlToBr>
                      <a:noFill/>
                    </a:lnTlToBr>
                    <a:lnBlToTr>
                      <a:noFill/>
                    </a:lnBlToTr>
                    <a:solidFill>
                      <a:srgbClr val="333399"/>
                    </a:solidFill>
                  </a:tcPr>
                </a:tc>
              </a:tr>
              <a:tr h="250825">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600" b="1" i="1" u="none" strike="noStrike" cap="none" normalizeH="0" baseline="0" smtClean="0">
                          <a:ln>
                            <a:noFill/>
                          </a:ln>
                          <a:solidFill>
                            <a:schemeClr val="bg1"/>
                          </a:solidFill>
                          <a:effectLst/>
                          <a:latin typeface="Arial" charset="0"/>
                        </a:rPr>
                        <a:t>Total gross domestic product (GDP)</a:t>
                      </a:r>
                    </a:p>
                  </a:txBody>
                  <a:tcPr marT="0" marB="0" horzOverflow="overflow">
                    <a:lnL cap="flat">
                      <a:noFill/>
                    </a:lnL>
                    <a:lnR w="12700" cap="flat" cmpd="sng" algn="ctr">
                      <a:solidFill>
                        <a:schemeClr val="bg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10446.2</a:t>
                      </a:r>
                    </a:p>
                  </a:txBody>
                  <a:tcPr marT="0" marB="0" horzOverflow="overflow">
                    <a:lnL w="12700" cap="flat" cmpd="sng" algn="ctr">
                      <a:solidFill>
                        <a:schemeClr val="bg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T="0" marB="0" horzOverflow="overflow">
                    <a:lnL>
                      <a:noFill/>
                    </a:lnL>
                    <a:lnR w="12700" cap="flat" cmpd="sng" algn="ctr">
                      <a:solidFill>
                        <a:schemeClr val="bg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100.0</a:t>
                      </a:r>
                    </a:p>
                  </a:txBody>
                  <a:tcPr marT="0" marB="0" horzOverflow="overflow">
                    <a:lnL w="12700" cap="flat" cmpd="sng" algn="ctr">
                      <a:solidFill>
                        <a:schemeClr val="bg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T="0" marB="0"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r h="90488">
                <a:tc gridSpan="7">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000" b="0" i="1" u="none" strike="noStrike" cap="none" normalizeH="0" baseline="0" smtClean="0">
                          <a:ln>
                            <a:noFill/>
                          </a:ln>
                          <a:solidFill>
                            <a:schemeClr val="tx1"/>
                          </a:solidFill>
                          <a:effectLst/>
                          <a:latin typeface="Arial" charset="0"/>
                        </a:rPr>
                        <a:t>Note:  Numbers may not add exactly because of rounding.</a:t>
                      </a:r>
                      <a:br>
                        <a:rPr kumimoji="0" lang="en-US" sz="1000" b="0" i="1" u="none" strike="noStrike" cap="none" normalizeH="0" baseline="0" smtClean="0">
                          <a:ln>
                            <a:noFill/>
                          </a:ln>
                          <a:solidFill>
                            <a:schemeClr val="tx1"/>
                          </a:solidFill>
                          <a:effectLst/>
                          <a:latin typeface="Arial" charset="0"/>
                        </a:rPr>
                      </a:br>
                      <a:r>
                        <a:rPr kumimoji="0" lang="en-US" sz="1000" b="0" i="1" u="none" strike="noStrike" cap="none" normalizeH="0" baseline="0" smtClean="0">
                          <a:ln>
                            <a:noFill/>
                          </a:ln>
                          <a:solidFill>
                            <a:schemeClr val="tx1"/>
                          </a:solidFill>
                          <a:effectLst/>
                          <a:latin typeface="Arial" charset="0"/>
                        </a:rPr>
                        <a:t>Source:</a:t>
                      </a:r>
                      <a:r>
                        <a:rPr kumimoji="0" lang="en-US" sz="1000" b="0" i="0" u="none" strike="noStrike" cap="none" normalizeH="0" baseline="0" smtClean="0">
                          <a:ln>
                            <a:noFill/>
                          </a:ln>
                          <a:solidFill>
                            <a:schemeClr val="tx1"/>
                          </a:solidFill>
                          <a:effectLst/>
                          <a:latin typeface="Arial" charset="0"/>
                        </a:rPr>
                        <a:t>  U.S. Department of Commerce, Bureau of Economic Analysis.</a:t>
                      </a:r>
                    </a:p>
                  </a:txBody>
                  <a:tcPr marL="0" marT="0" marB="0" horzOverflow="overflow">
                    <a:lnL cap="flat">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3062374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70713"/>
                                        </p:tgtEl>
                                        <p:attrNameLst>
                                          <p:attrName>style.visibility</p:attrName>
                                        </p:attrNameLst>
                                      </p:cBhvr>
                                      <p:to>
                                        <p:strVal val="visible"/>
                                      </p:to>
                                    </p:set>
                                    <p:animEffect transition="in" filter="blinds(horizontal)">
                                      <p:cBhvr>
                                        <p:cTn id="7" dur="500"/>
                                        <p:tgtEl>
                                          <p:spTgt spid="2707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lvl="0" algn="l"/>
            <a:r>
              <a:rPr lang="en-029" b="1" dirty="0" smtClean="0">
                <a:solidFill>
                  <a:srgbClr val="C00000"/>
                </a:solidFill>
                <a:latin typeface="Times New Roman" pitchFamily="18" charset="0"/>
                <a:cs typeface="Times New Roman" pitchFamily="18" charset="0"/>
              </a:rPr>
              <a:t>INCOME APPROACH</a:t>
            </a: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610600" cy="5486400"/>
          </a:xfrm>
        </p:spPr>
        <p:txBody>
          <a:bodyPr>
            <a:normAutofit lnSpcReduction="10000"/>
          </a:bodyPr>
          <a:lstStyle/>
          <a:p>
            <a:r>
              <a:rPr lang="en-029" b="1" u="sng" dirty="0" smtClean="0">
                <a:solidFill>
                  <a:srgbClr val="002060"/>
                </a:solidFill>
                <a:latin typeface="Times New Roman" pitchFamily="18" charset="0"/>
                <a:cs typeface="Times New Roman" pitchFamily="18" charset="0"/>
              </a:rPr>
              <a:t>Income received by the factors of production</a:t>
            </a:r>
            <a:r>
              <a:rPr lang="en-029" b="1" dirty="0" smtClean="0">
                <a:solidFill>
                  <a:srgbClr val="002060"/>
                </a:solidFill>
                <a:latin typeface="Times New Roman" pitchFamily="18" charset="0"/>
                <a:cs typeface="Times New Roman" pitchFamily="18" charset="0"/>
              </a:rPr>
              <a:t> is as follows:</a:t>
            </a:r>
            <a:br>
              <a:rPr lang="en-029" b="1" dirty="0" smtClean="0">
                <a:solidFill>
                  <a:srgbClr val="002060"/>
                </a:solidFill>
                <a:latin typeface="Times New Roman" pitchFamily="18" charset="0"/>
                <a:cs typeface="Times New Roman" pitchFamily="18" charset="0"/>
              </a:rPr>
            </a:br>
            <a:r>
              <a:rPr lang="en-029" b="1" dirty="0" smtClean="0">
                <a:solidFill>
                  <a:srgbClr val="002060"/>
                </a:solidFill>
                <a:latin typeface="Times New Roman" pitchFamily="18" charset="0"/>
                <a:cs typeface="Times New Roman" pitchFamily="18" charset="0"/>
              </a:rPr>
              <a:t/>
            </a:r>
            <a:br>
              <a:rPr lang="en-029" b="1" dirty="0" smtClean="0">
                <a:solidFill>
                  <a:srgbClr val="002060"/>
                </a:solidFill>
                <a:latin typeface="Times New Roman" pitchFamily="18" charset="0"/>
                <a:cs typeface="Times New Roman" pitchFamily="18" charset="0"/>
              </a:rPr>
            </a:br>
            <a:r>
              <a:rPr lang="en-029" b="1" dirty="0" smtClean="0">
                <a:solidFill>
                  <a:srgbClr val="002060"/>
                </a:solidFill>
                <a:latin typeface="Times New Roman" pitchFamily="18" charset="0"/>
                <a:cs typeface="Times New Roman" pitchFamily="18" charset="0"/>
              </a:rPr>
              <a:t>Labour earns wages (sometimes called compensation of employees)</a:t>
            </a:r>
            <a:br>
              <a:rPr lang="en-029" b="1" dirty="0" smtClean="0">
                <a:solidFill>
                  <a:srgbClr val="002060"/>
                </a:solidFill>
                <a:latin typeface="Times New Roman" pitchFamily="18" charset="0"/>
                <a:cs typeface="Times New Roman" pitchFamily="18" charset="0"/>
              </a:rPr>
            </a:br>
            <a:r>
              <a:rPr lang="en-029" b="1" dirty="0" smtClean="0">
                <a:solidFill>
                  <a:srgbClr val="002060"/>
                </a:solidFill>
                <a:latin typeface="Times New Roman" pitchFamily="18" charset="0"/>
                <a:cs typeface="Times New Roman" pitchFamily="18" charset="0"/>
              </a:rPr>
              <a:t/>
            </a:r>
            <a:br>
              <a:rPr lang="en-029" b="1" dirty="0" smtClean="0">
                <a:solidFill>
                  <a:srgbClr val="002060"/>
                </a:solidFill>
                <a:latin typeface="Times New Roman" pitchFamily="18" charset="0"/>
                <a:cs typeface="Times New Roman" pitchFamily="18" charset="0"/>
              </a:rPr>
            </a:br>
            <a:r>
              <a:rPr lang="en-029" b="1" dirty="0" smtClean="0">
                <a:solidFill>
                  <a:srgbClr val="002060"/>
                </a:solidFill>
                <a:latin typeface="Times New Roman" pitchFamily="18" charset="0"/>
                <a:cs typeface="Times New Roman" pitchFamily="18" charset="0"/>
              </a:rPr>
              <a:t>Capital earns interest</a:t>
            </a:r>
            <a:br>
              <a:rPr lang="en-029" b="1" dirty="0" smtClean="0">
                <a:solidFill>
                  <a:srgbClr val="002060"/>
                </a:solidFill>
                <a:latin typeface="Times New Roman" pitchFamily="18" charset="0"/>
                <a:cs typeface="Times New Roman" pitchFamily="18" charset="0"/>
              </a:rPr>
            </a:br>
            <a:r>
              <a:rPr lang="en-029" b="1" dirty="0" smtClean="0">
                <a:solidFill>
                  <a:srgbClr val="002060"/>
                </a:solidFill>
                <a:latin typeface="Times New Roman" pitchFamily="18" charset="0"/>
                <a:cs typeface="Times New Roman" pitchFamily="18" charset="0"/>
              </a:rPr>
              <a:t/>
            </a:r>
            <a:br>
              <a:rPr lang="en-029" b="1" dirty="0" smtClean="0">
                <a:solidFill>
                  <a:srgbClr val="002060"/>
                </a:solidFill>
                <a:latin typeface="Times New Roman" pitchFamily="18" charset="0"/>
                <a:cs typeface="Times New Roman" pitchFamily="18" charset="0"/>
              </a:rPr>
            </a:br>
            <a:r>
              <a:rPr lang="en-029" b="1" dirty="0" smtClean="0">
                <a:solidFill>
                  <a:srgbClr val="002060"/>
                </a:solidFill>
                <a:latin typeface="Times New Roman" pitchFamily="18" charset="0"/>
                <a:cs typeface="Times New Roman" pitchFamily="18" charset="0"/>
              </a:rPr>
              <a:t>Land earns rent</a:t>
            </a:r>
            <a:br>
              <a:rPr lang="en-029" b="1" dirty="0" smtClean="0">
                <a:solidFill>
                  <a:srgbClr val="002060"/>
                </a:solidFill>
                <a:latin typeface="Times New Roman" pitchFamily="18" charset="0"/>
                <a:cs typeface="Times New Roman" pitchFamily="18" charset="0"/>
              </a:rPr>
            </a:br>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Also, firms earn profits, which remain within the circular flow</a:t>
            </a:r>
            <a:endParaRPr lang="en-029" dirty="0">
              <a:solidFill>
                <a:srgbClr val="00206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029" sz="3600" b="1" dirty="0" smtClean="0">
                <a:solidFill>
                  <a:srgbClr val="002060"/>
                </a:solidFill>
                <a:latin typeface="Times New Roman" pitchFamily="18" charset="0"/>
                <a:cs typeface="Times New Roman" pitchFamily="18" charset="0"/>
              </a:rPr>
              <a:t>NI = Wages + Interest + Rent + Proprietors' Income + Corporate Profits</a:t>
            </a:r>
            <a:endParaRPr lang="en-029" sz="3600" dirty="0" smtClean="0">
              <a:solidFill>
                <a:srgbClr val="002060"/>
              </a:solidFill>
              <a:latin typeface="Times New Roman" pitchFamily="18" charset="0"/>
              <a:cs typeface="Times New Roman" pitchFamily="18" charset="0"/>
            </a:endParaRPr>
          </a:p>
          <a:p>
            <a:endParaRPr lang="en-029" sz="3600" dirty="0">
              <a:solidFill>
                <a:srgbClr val="00206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C00000"/>
                </a:solidFill>
                <a:latin typeface="Times New Roman" pitchFamily="18" charset="0"/>
                <a:cs typeface="Times New Roman" pitchFamily="18" charset="0"/>
              </a:rPr>
              <a:t>MEASUREMENT OF FIRM’S GROWTH</a:t>
            </a: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029" sz="4000" b="1" dirty="0" smtClean="0">
                <a:solidFill>
                  <a:srgbClr val="002060"/>
                </a:solidFill>
                <a:latin typeface="Times New Roman" pitchFamily="18" charset="0"/>
                <a:cs typeface="Times New Roman" pitchFamily="18" charset="0"/>
              </a:rPr>
              <a:t>Long-Term Earnings Growth</a:t>
            </a:r>
          </a:p>
          <a:p>
            <a:r>
              <a:rPr lang="en-029" sz="4000" b="1" dirty="0" smtClean="0">
                <a:solidFill>
                  <a:srgbClr val="002060"/>
                </a:solidFill>
                <a:latin typeface="Times New Roman" pitchFamily="18" charset="0"/>
                <a:cs typeface="Times New Roman" pitchFamily="18" charset="0"/>
              </a:rPr>
              <a:t>Historical Earnings Growth</a:t>
            </a:r>
          </a:p>
          <a:p>
            <a:r>
              <a:rPr lang="en-029" sz="4000" b="1" dirty="0" smtClean="0">
                <a:solidFill>
                  <a:srgbClr val="002060"/>
                </a:solidFill>
                <a:latin typeface="Times New Roman" pitchFamily="18" charset="0"/>
                <a:cs typeface="Times New Roman" pitchFamily="18" charset="0"/>
              </a:rPr>
              <a:t>Sales Growth</a:t>
            </a:r>
          </a:p>
          <a:p>
            <a:r>
              <a:rPr lang="en-029" sz="4000" b="1" dirty="0" smtClean="0">
                <a:solidFill>
                  <a:srgbClr val="002060"/>
                </a:solidFill>
                <a:latin typeface="Times New Roman" pitchFamily="18" charset="0"/>
                <a:cs typeface="Times New Roman" pitchFamily="18" charset="0"/>
              </a:rPr>
              <a:t>Cash Flow Growth</a:t>
            </a:r>
          </a:p>
          <a:p>
            <a:r>
              <a:rPr lang="en-029" sz="4000" b="1" dirty="0" smtClean="0">
                <a:solidFill>
                  <a:srgbClr val="002060"/>
                </a:solidFill>
                <a:latin typeface="Times New Roman" pitchFamily="18" charset="0"/>
                <a:cs typeface="Times New Roman" pitchFamily="18" charset="0"/>
              </a:rPr>
              <a:t>Book Value Growth</a:t>
            </a:r>
          </a:p>
          <a:p>
            <a:endParaRPr lang="en-029"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C00000"/>
                </a:solidFill>
                <a:latin typeface="Times New Roman" pitchFamily="18" charset="0"/>
                <a:cs typeface="Times New Roman" pitchFamily="18" charset="0"/>
              </a:rPr>
              <a:t/>
            </a:r>
            <a:br>
              <a:rPr lang="en-029" b="1" dirty="0" smtClean="0">
                <a:solidFill>
                  <a:srgbClr val="C00000"/>
                </a:solidFill>
                <a:latin typeface="Times New Roman" pitchFamily="18" charset="0"/>
                <a:cs typeface="Times New Roman" pitchFamily="18" charset="0"/>
              </a:rPr>
            </a:br>
            <a:r>
              <a:rPr lang="en-029" b="1" dirty="0" smtClean="0">
                <a:solidFill>
                  <a:srgbClr val="C00000"/>
                </a:solidFill>
                <a:latin typeface="Times New Roman" pitchFamily="18" charset="0"/>
                <a:cs typeface="Times New Roman" pitchFamily="18" charset="0"/>
              </a:rPr>
              <a:t>LONG-TERM EARNINGS GROWTH</a:t>
            </a:r>
            <a:r>
              <a:rPr lang="en-029" b="1" dirty="0" smtClean="0">
                <a:solidFill>
                  <a:srgbClr val="002060"/>
                </a:solidFill>
                <a:latin typeface="Times New Roman" pitchFamily="18" charset="0"/>
                <a:cs typeface="Times New Roman" pitchFamily="18" charset="0"/>
              </a:rPr>
              <a:t/>
            </a:r>
            <a:br>
              <a:rPr lang="en-029" b="1" dirty="0" smtClean="0">
                <a:solidFill>
                  <a:srgbClr val="002060"/>
                </a:solidFill>
                <a:latin typeface="Times New Roman" pitchFamily="18" charset="0"/>
                <a:cs typeface="Times New Roman" pitchFamily="18" charset="0"/>
              </a:rPr>
            </a:br>
            <a:endParaRPr lang="en-029" dirty="0"/>
          </a:p>
        </p:txBody>
      </p:sp>
      <p:sp>
        <p:nvSpPr>
          <p:cNvPr id="3" name="Content Placeholder 2"/>
          <p:cNvSpPr>
            <a:spLocks noGrp="1"/>
          </p:cNvSpPr>
          <p:nvPr>
            <p:ph idx="1"/>
          </p:nvPr>
        </p:nvSpPr>
        <p:spPr/>
        <p:txBody>
          <a:bodyPr>
            <a:normAutofit/>
          </a:bodyPr>
          <a:lstStyle/>
          <a:p>
            <a:r>
              <a:rPr lang="en-029" sz="4000" b="1" dirty="0" smtClean="0">
                <a:solidFill>
                  <a:srgbClr val="002060"/>
                </a:solidFill>
                <a:latin typeface="Times New Roman" pitchFamily="18" charset="0"/>
                <a:cs typeface="Times New Roman" pitchFamily="18" charset="0"/>
              </a:rPr>
              <a:t>Earnings are what's left of a firm's revenues after it pays all of its expenses, costs, and taxes. Companies whose earnings grow faster than those of their industry peers usually see better price performance for their stocks</a:t>
            </a:r>
            <a:endParaRPr lang="en-029" sz="4000" b="1" dirty="0">
              <a:solidFill>
                <a:srgbClr val="00206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C00000"/>
                </a:solidFill>
                <a:latin typeface="Times New Roman" pitchFamily="18" charset="0"/>
                <a:cs typeface="Times New Roman" pitchFamily="18" charset="0"/>
              </a:rPr>
              <a:t/>
            </a:r>
            <a:br>
              <a:rPr lang="en-029" b="1" dirty="0" smtClean="0">
                <a:solidFill>
                  <a:srgbClr val="C00000"/>
                </a:solidFill>
                <a:latin typeface="Times New Roman" pitchFamily="18" charset="0"/>
                <a:cs typeface="Times New Roman" pitchFamily="18" charset="0"/>
              </a:rPr>
            </a:br>
            <a:r>
              <a:rPr lang="en-029" b="1" dirty="0" smtClean="0">
                <a:solidFill>
                  <a:srgbClr val="C00000"/>
                </a:solidFill>
                <a:latin typeface="Times New Roman" pitchFamily="18" charset="0"/>
                <a:cs typeface="Times New Roman" pitchFamily="18" charset="0"/>
              </a:rPr>
              <a:t>HISTORICAL EARNINGS GROWTH</a:t>
            </a:r>
            <a:br>
              <a:rPr lang="en-029" b="1" dirty="0" smtClean="0">
                <a:solidFill>
                  <a:srgbClr val="C00000"/>
                </a:solidFill>
                <a:latin typeface="Times New Roman" pitchFamily="18" charset="0"/>
                <a:cs typeface="Times New Roman" pitchFamily="18" charset="0"/>
              </a:rPr>
            </a:br>
            <a:endParaRPr lang="en-029" dirty="0">
              <a:solidFill>
                <a:srgbClr val="C00000"/>
              </a:solidFill>
            </a:endParaRPr>
          </a:p>
        </p:txBody>
      </p:sp>
      <p:sp>
        <p:nvSpPr>
          <p:cNvPr id="3" name="Content Placeholder 2"/>
          <p:cNvSpPr>
            <a:spLocks noGrp="1"/>
          </p:cNvSpPr>
          <p:nvPr>
            <p:ph idx="1"/>
          </p:nvPr>
        </p:nvSpPr>
        <p:spPr/>
        <p:txBody>
          <a:bodyPr/>
          <a:lstStyle/>
          <a:p>
            <a:r>
              <a:rPr lang="en-029" sz="3600" b="1" dirty="0" smtClean="0">
                <a:solidFill>
                  <a:srgbClr val="002060"/>
                </a:solidFill>
                <a:latin typeface="Times New Roman" pitchFamily="18" charset="0"/>
                <a:cs typeface="Times New Roman" pitchFamily="18" charset="0"/>
              </a:rPr>
              <a:t>Historical earnings growth shows the rate of increase in a company's earnings per share, based on up to four periodic time periods. </a:t>
            </a:r>
          </a:p>
          <a:p>
            <a:endParaRPr lang="en-029" dirty="0" smtClean="0"/>
          </a:p>
          <a:p>
            <a:r>
              <a:rPr lang="en-029" b="1" dirty="0" smtClean="0">
                <a:solidFill>
                  <a:srgbClr val="002060"/>
                </a:solidFill>
                <a:latin typeface="Times New Roman" pitchFamily="18" charset="0"/>
                <a:cs typeface="Times New Roman" pitchFamily="18" charset="0"/>
              </a:rPr>
              <a:t>This measure helps determine our growth score for each stock and the overall growth orientation of the fund.</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029" b="1" dirty="0" smtClean="0">
                <a:solidFill>
                  <a:srgbClr val="C00000"/>
                </a:solidFill>
                <a:latin typeface="Times New Roman" pitchFamily="18" charset="0"/>
                <a:cs typeface="Times New Roman" pitchFamily="18" charset="0"/>
              </a:rPr>
              <a:t/>
            </a:r>
            <a:br>
              <a:rPr lang="en-029" b="1" dirty="0" smtClean="0">
                <a:solidFill>
                  <a:srgbClr val="C00000"/>
                </a:solidFill>
                <a:latin typeface="Times New Roman" pitchFamily="18" charset="0"/>
                <a:cs typeface="Times New Roman" pitchFamily="18" charset="0"/>
              </a:rPr>
            </a:br>
            <a:r>
              <a:rPr lang="en-029" b="1" dirty="0" smtClean="0">
                <a:solidFill>
                  <a:srgbClr val="C00000"/>
                </a:solidFill>
                <a:latin typeface="Times New Roman" pitchFamily="18" charset="0"/>
                <a:cs typeface="Times New Roman" pitchFamily="18" charset="0"/>
              </a:rPr>
              <a:t>SALES GROWTH</a:t>
            </a:r>
            <a:br>
              <a:rPr lang="en-029" b="1" dirty="0" smtClean="0">
                <a:solidFill>
                  <a:srgbClr val="C00000"/>
                </a:solidFill>
                <a:latin typeface="Times New Roman" pitchFamily="18" charset="0"/>
                <a:cs typeface="Times New Roman" pitchFamily="18" charset="0"/>
              </a:rPr>
            </a:br>
            <a:endParaRPr lang="en-029" dirty="0">
              <a:solidFill>
                <a:srgbClr val="C00000"/>
              </a:solidFill>
            </a:endParaRPr>
          </a:p>
        </p:txBody>
      </p:sp>
      <p:sp>
        <p:nvSpPr>
          <p:cNvPr id="3" name="Content Placeholder 2"/>
          <p:cNvSpPr>
            <a:spLocks noGrp="1"/>
          </p:cNvSpPr>
          <p:nvPr>
            <p:ph idx="1"/>
          </p:nvPr>
        </p:nvSpPr>
        <p:spPr>
          <a:xfrm>
            <a:off x="381000" y="1219200"/>
            <a:ext cx="8229600" cy="5059363"/>
          </a:xfrm>
        </p:spPr>
        <p:txBody>
          <a:bodyPr>
            <a:normAutofit/>
          </a:bodyPr>
          <a:lstStyle/>
          <a:p>
            <a:r>
              <a:rPr lang="en-029" sz="4000" b="1" dirty="0" smtClean="0">
                <a:solidFill>
                  <a:srgbClr val="002060"/>
                </a:solidFill>
                <a:latin typeface="Times New Roman" pitchFamily="18" charset="0"/>
                <a:cs typeface="Times New Roman" pitchFamily="18" charset="0"/>
              </a:rPr>
              <a:t>Sales growth shows the rate of increase in a company's sales per share, based on up to four periodic time periods, and is considered the best gauge of how rapidly a company's core business is growing. </a:t>
            </a:r>
            <a:endParaRPr lang="en-029" sz="4000" b="1" dirty="0">
              <a:solidFill>
                <a:srgbClr val="00206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029" b="1" dirty="0" smtClean="0">
                <a:solidFill>
                  <a:srgbClr val="FF0000"/>
                </a:solidFill>
                <a:latin typeface="Times New Roman" pitchFamily="18" charset="0"/>
                <a:cs typeface="Times New Roman" pitchFamily="18" charset="0"/>
              </a:rPr>
              <a:t/>
            </a:r>
            <a:br>
              <a:rPr lang="en-029" b="1" dirty="0" smtClean="0">
                <a:solidFill>
                  <a:srgbClr val="FF0000"/>
                </a:solidFill>
                <a:latin typeface="Times New Roman" pitchFamily="18" charset="0"/>
                <a:cs typeface="Times New Roman" pitchFamily="18" charset="0"/>
              </a:rPr>
            </a:br>
            <a:r>
              <a:rPr lang="en-029" b="1" dirty="0" smtClean="0">
                <a:solidFill>
                  <a:srgbClr val="FF0000"/>
                </a:solidFill>
                <a:latin typeface="Times New Roman" pitchFamily="18" charset="0"/>
                <a:cs typeface="Times New Roman" pitchFamily="18" charset="0"/>
              </a:rPr>
              <a:t>ECONOMIC GROWTH</a:t>
            </a:r>
            <a:br>
              <a:rPr lang="en-029" b="1" dirty="0" smtClean="0">
                <a:solidFill>
                  <a:srgbClr val="FF0000"/>
                </a:solidFill>
                <a:latin typeface="Times New Roman" pitchFamily="18" charset="0"/>
                <a:cs typeface="Times New Roman" pitchFamily="18" charset="0"/>
              </a:rPr>
            </a:b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8686800" cy="4906963"/>
          </a:xfrm>
        </p:spPr>
        <p:txBody>
          <a:bodyPr>
            <a:noAutofit/>
          </a:bodyPr>
          <a:lstStyle/>
          <a:p>
            <a:r>
              <a:rPr lang="en-029" b="1" dirty="0" smtClean="0">
                <a:solidFill>
                  <a:srgbClr val="002060"/>
                </a:solidFill>
                <a:latin typeface="Times New Roman" pitchFamily="18" charset="0"/>
                <a:cs typeface="Times New Roman" pitchFamily="18" charset="0"/>
              </a:rPr>
              <a:t>An increase in the capacity of an economy to produce goods and services, compared from one period of time to another. Economic growth can be measured in nominal terms, which include inflation, or in real terms, which are adjusted for inflation. For comparing one country's economic growth to another, GDP or GNP per capita should be used as these take into account population differences between countries.</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C00000"/>
                </a:solidFill>
                <a:latin typeface="Times New Roman" pitchFamily="18" charset="0"/>
                <a:cs typeface="Times New Roman" pitchFamily="18" charset="0"/>
              </a:rPr>
              <a:t>CASH FLOW GROWTH</a:t>
            </a:r>
            <a:endParaRPr lang="en-029"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029" b="1" dirty="0" smtClean="0">
                <a:solidFill>
                  <a:srgbClr val="002060"/>
                </a:solidFill>
                <a:latin typeface="Times New Roman" pitchFamily="18" charset="0"/>
                <a:cs typeface="Times New Roman" pitchFamily="18" charset="0"/>
              </a:rPr>
              <a:t>Cash flow tells you how much cash a business is actually generating its earnings before depreciation, amortization, and noncash charges. Sometimes called cash earnings, it's considered a gauge of liquidity and solvency. Cash-flow growth shows the rate of increase in a company's cash flow per share, based on up to four time periods. </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C00000"/>
                </a:solidFill>
                <a:latin typeface="Times New Roman" pitchFamily="18" charset="0"/>
                <a:cs typeface="Times New Roman" pitchFamily="18" charset="0"/>
              </a:rPr>
              <a:t>BOOK VALUE GROWTH</a:t>
            </a:r>
            <a:endParaRPr lang="en-029"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92500"/>
          </a:bodyPr>
          <a:lstStyle/>
          <a:p>
            <a:r>
              <a:rPr lang="en-029" b="1" dirty="0" smtClean="0">
                <a:solidFill>
                  <a:srgbClr val="002060"/>
                </a:solidFill>
                <a:latin typeface="Times New Roman" pitchFamily="18" charset="0"/>
                <a:cs typeface="Times New Roman" pitchFamily="18" charset="0"/>
              </a:rPr>
              <a:t>Book value is, in theory, what would be left over for shareholders if a company shut down its operations, paid off all its creditors, collected from all its debtors, and liquidated itself. In practice, however, the value of assets and liabilities can change substantially from when they are first recorded. Book value growth shows the rate of increase in a company's book value per share, based on and up to four periodic time periods. </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CA" b="1" dirty="0" smtClean="0">
                <a:solidFill>
                  <a:srgbClr val="C00000"/>
                </a:solidFill>
                <a:latin typeface="Times New Roman" pitchFamily="18" charset="0"/>
                <a:cs typeface="Times New Roman" pitchFamily="18" charset="0"/>
              </a:rPr>
              <a:t/>
            </a:r>
            <a:br>
              <a:rPr lang="en-CA" b="1" dirty="0" smtClean="0">
                <a:solidFill>
                  <a:srgbClr val="C00000"/>
                </a:solidFill>
                <a:latin typeface="Times New Roman" pitchFamily="18" charset="0"/>
                <a:cs typeface="Times New Roman" pitchFamily="18" charset="0"/>
              </a:rPr>
            </a:br>
            <a:r>
              <a:rPr lang="en-CA" b="1" dirty="0" smtClean="0">
                <a:solidFill>
                  <a:srgbClr val="C00000"/>
                </a:solidFill>
                <a:latin typeface="Times New Roman" pitchFamily="18" charset="0"/>
                <a:cs typeface="Times New Roman" pitchFamily="18" charset="0"/>
              </a:rPr>
              <a:t>ECONOMIES OF LARGE-SCALE PRODUCTION</a:t>
            </a:r>
            <a:r>
              <a:rPr lang="en-029" b="1" dirty="0" smtClean="0">
                <a:solidFill>
                  <a:srgbClr val="C00000"/>
                </a:solidFill>
                <a:latin typeface="Times New Roman" pitchFamily="18" charset="0"/>
                <a:cs typeface="Times New Roman" pitchFamily="18" charset="0"/>
              </a:rPr>
              <a:t/>
            </a:r>
            <a:br>
              <a:rPr lang="en-029" b="1" dirty="0" smtClean="0">
                <a:solidFill>
                  <a:srgbClr val="C00000"/>
                </a:solidFill>
                <a:latin typeface="Times New Roman" pitchFamily="18" charset="0"/>
                <a:cs typeface="Times New Roman" pitchFamily="18" charset="0"/>
              </a:rPr>
            </a:b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02163"/>
          </a:xfrm>
        </p:spPr>
        <p:txBody>
          <a:bodyPr/>
          <a:lstStyle/>
          <a:p>
            <a:r>
              <a:rPr lang="en-029" b="1" dirty="0" smtClean="0">
                <a:solidFill>
                  <a:srgbClr val="C00000"/>
                </a:solidFill>
              </a:rPr>
              <a:t>Economies of Scale</a:t>
            </a:r>
            <a:r>
              <a:rPr lang="en-029" dirty="0" smtClean="0"/>
              <a:t> </a:t>
            </a:r>
            <a:r>
              <a:rPr lang="en-029" b="1" dirty="0" smtClean="0">
                <a:solidFill>
                  <a:srgbClr val="002060"/>
                </a:solidFill>
                <a:latin typeface="Times New Roman" pitchFamily="18" charset="0"/>
                <a:cs typeface="Times New Roman" pitchFamily="18" charset="0"/>
              </a:rPr>
              <a:t>are the cost advantages that enterprises obtain due to size, output, or scale of operation, with cost per unit of output generally decreasing with increasing scale as fixed costs are spread out over more units of output.</a:t>
            </a:r>
          </a:p>
          <a:p>
            <a:r>
              <a:rPr lang="en-029" b="1" dirty="0" smtClean="0">
                <a:solidFill>
                  <a:srgbClr val="002060"/>
                </a:solidFill>
                <a:latin typeface="Times New Roman" pitchFamily="18" charset="0"/>
                <a:cs typeface="Times New Roman" pitchFamily="18" charset="0"/>
              </a:rPr>
              <a:t>Often operational efficiency is also greater with increasing scale, leading to lower variable cost as well.</a:t>
            </a:r>
          </a:p>
          <a:p>
            <a:endParaRPr lang="en-029"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839200" cy="5440363"/>
          </a:xfrm>
        </p:spPr>
        <p:txBody>
          <a:bodyPr>
            <a:normAutofit/>
          </a:bodyPr>
          <a:lstStyle/>
          <a:p>
            <a:r>
              <a:rPr lang="en-029" b="1" dirty="0" smtClean="0">
                <a:solidFill>
                  <a:srgbClr val="002060"/>
                </a:solidFill>
                <a:latin typeface="Times New Roman" pitchFamily="18" charset="0"/>
                <a:cs typeface="Times New Roman" pitchFamily="18" charset="0"/>
              </a:rPr>
              <a:t>Economies of scale apply to a variety of organizational and business situations and at various levels, such as a business or manufacturing unit, plant or an entire enterprise. For example, a large manufacturing facility would be expected to have a lower cost per unit of output than a smaller facility, all other factors being equal, while a company with many facilities should have a cost advantage over a competitor with fewer.</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CA" dirty="0" smtClean="0"/>
              <a:t/>
            </a:r>
            <a:br>
              <a:rPr lang="en-CA" dirty="0" smtClean="0"/>
            </a:br>
            <a:r>
              <a:rPr lang="en-CA" b="1" dirty="0" smtClean="0">
                <a:solidFill>
                  <a:srgbClr val="C00000"/>
                </a:solidFill>
                <a:latin typeface="Times New Roman" pitchFamily="18" charset="0"/>
                <a:cs typeface="Times New Roman" pitchFamily="18" charset="0"/>
              </a:rPr>
              <a:t>Diseconomies of large scale production</a:t>
            </a:r>
            <a:r>
              <a:rPr lang="en-029" dirty="0" smtClean="0"/>
              <a:t/>
            </a:r>
            <a:br>
              <a:rPr lang="en-029" dirty="0" smtClean="0"/>
            </a:br>
            <a:endParaRPr lang="en-029" dirty="0"/>
          </a:p>
        </p:txBody>
      </p:sp>
      <p:sp>
        <p:nvSpPr>
          <p:cNvPr id="3" name="Content Placeholder 2"/>
          <p:cNvSpPr>
            <a:spLocks noGrp="1"/>
          </p:cNvSpPr>
          <p:nvPr>
            <p:ph idx="1"/>
          </p:nvPr>
        </p:nvSpPr>
        <p:spPr>
          <a:xfrm>
            <a:off x="228600" y="1524000"/>
            <a:ext cx="8458200" cy="4602163"/>
          </a:xfrm>
        </p:spPr>
        <p:txBody>
          <a:bodyPr>
            <a:noAutofit/>
          </a:bodyPr>
          <a:lstStyle/>
          <a:p>
            <a:r>
              <a:rPr lang="en-029" b="1" dirty="0" smtClean="0">
                <a:solidFill>
                  <a:srgbClr val="002060"/>
                </a:solidFill>
                <a:latin typeface="Times New Roman" pitchFamily="18" charset="0"/>
                <a:cs typeface="Times New Roman" pitchFamily="18" charset="0"/>
              </a:rPr>
              <a:t>Increase in long-term average cost of production as the scale of operations</a:t>
            </a:r>
          </a:p>
          <a:p>
            <a:pPr>
              <a:buNone/>
            </a:pPr>
            <a:r>
              <a:rPr lang="en-029" b="1" dirty="0" smtClean="0">
                <a:solidFill>
                  <a:srgbClr val="002060"/>
                </a:solidFill>
                <a:latin typeface="Times New Roman" pitchFamily="18" charset="0"/>
                <a:cs typeface="Times New Roman" pitchFamily="18" charset="0"/>
              </a:rPr>
              <a:t>    increases beyond a certain level. This anomaly may be caused by factors such as (1) over-crowding where men and machines get in each </a:t>
            </a:r>
          </a:p>
          <a:p>
            <a:pPr>
              <a:buNone/>
            </a:pPr>
            <a:r>
              <a:rPr lang="en-029" b="1" dirty="0" smtClean="0">
                <a:solidFill>
                  <a:srgbClr val="002060"/>
                </a:solidFill>
                <a:latin typeface="Times New Roman" pitchFamily="18" charset="0"/>
                <a:cs typeface="Times New Roman" pitchFamily="18" charset="0"/>
              </a:rPr>
              <a:t>    other's way, (2) greater wastage due to lack of coordination, or (3) a mismatch between the optimum outputs of different operations. </a:t>
            </a:r>
            <a:br>
              <a:rPr lang="en-029" b="1" dirty="0" smtClean="0">
                <a:solidFill>
                  <a:srgbClr val="002060"/>
                </a:solidFill>
                <a:latin typeface="Times New Roman" pitchFamily="18" charset="0"/>
                <a:cs typeface="Times New Roman" pitchFamily="18" charset="0"/>
              </a:rPr>
            </a:b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CA" dirty="0" smtClean="0"/>
              <a:t/>
            </a:r>
            <a:br>
              <a:rPr lang="en-CA" dirty="0" smtClean="0"/>
            </a:br>
            <a:r>
              <a:rPr lang="en-CA" b="1" dirty="0" smtClean="0">
                <a:solidFill>
                  <a:srgbClr val="C00000"/>
                </a:solidFill>
                <a:latin typeface="Times New Roman" pitchFamily="18" charset="0"/>
                <a:cs typeface="Times New Roman" pitchFamily="18" charset="0"/>
              </a:rPr>
              <a:t>Sources of economies and diseconomies of scale</a:t>
            </a:r>
            <a:r>
              <a:rPr lang="en-029" dirty="0" smtClean="0"/>
              <a:t/>
            </a:r>
            <a:br>
              <a:rPr lang="en-029" dirty="0" smtClean="0"/>
            </a:br>
            <a:endParaRPr lang="en-029" dirty="0"/>
          </a:p>
        </p:txBody>
      </p:sp>
      <p:sp>
        <p:nvSpPr>
          <p:cNvPr id="3" name="Content Placeholder 2"/>
          <p:cNvSpPr>
            <a:spLocks noGrp="1"/>
          </p:cNvSpPr>
          <p:nvPr>
            <p:ph idx="1"/>
          </p:nvPr>
        </p:nvSpPr>
        <p:spPr>
          <a:xfrm>
            <a:off x="228600" y="1600200"/>
            <a:ext cx="8915400" cy="4876800"/>
          </a:xfrm>
        </p:spPr>
        <p:txBody>
          <a:bodyPr>
            <a:normAutofit fontScale="85000" lnSpcReduction="10000"/>
          </a:bodyPr>
          <a:lstStyle/>
          <a:p>
            <a:r>
              <a:rPr lang="en-029" b="1" i="1" dirty="0" smtClean="0">
                <a:solidFill>
                  <a:srgbClr val="C00000"/>
                </a:solidFill>
              </a:rPr>
              <a:t>Bulk buying.</a:t>
            </a:r>
            <a:r>
              <a:rPr lang="en-029" dirty="0" smtClean="0"/>
              <a:t> </a:t>
            </a:r>
            <a:r>
              <a:rPr lang="en-029" b="1" dirty="0" smtClean="0">
                <a:solidFill>
                  <a:srgbClr val="0070C0"/>
                </a:solidFill>
                <a:latin typeface="Times New Roman" pitchFamily="18" charset="0"/>
                <a:cs typeface="Times New Roman" pitchFamily="18" charset="0"/>
              </a:rPr>
              <a:t>This is probably the most straightforward one. If you go to a cash and carry warehouse, and buy large quantities of a good, the price per unit is smaller.</a:t>
            </a:r>
          </a:p>
          <a:p>
            <a:pPr>
              <a:buNone/>
            </a:pPr>
            <a:r>
              <a:rPr lang="en-029" b="1" dirty="0" smtClean="0">
                <a:solidFill>
                  <a:srgbClr val="0070C0"/>
                </a:solidFill>
                <a:latin typeface="Times New Roman" pitchFamily="18" charset="0"/>
                <a:cs typeface="Times New Roman" pitchFamily="18" charset="0"/>
              </a:rPr>
              <a:t/>
            </a:r>
            <a:br>
              <a:rPr lang="en-029" b="1" dirty="0" smtClean="0">
                <a:solidFill>
                  <a:srgbClr val="0070C0"/>
                </a:solidFill>
                <a:latin typeface="Times New Roman" pitchFamily="18" charset="0"/>
                <a:cs typeface="Times New Roman" pitchFamily="18" charset="0"/>
              </a:rPr>
            </a:br>
            <a:r>
              <a:rPr lang="en-029" b="1" i="1" dirty="0" smtClean="0">
                <a:solidFill>
                  <a:srgbClr val="C00000"/>
                </a:solidFill>
              </a:rPr>
              <a:t>Technical.</a:t>
            </a:r>
            <a:r>
              <a:rPr lang="en-029" dirty="0" smtClean="0"/>
              <a:t> </a:t>
            </a:r>
            <a:r>
              <a:rPr lang="en-029" b="1" dirty="0" smtClean="0">
                <a:solidFill>
                  <a:srgbClr val="0070C0"/>
                </a:solidFill>
                <a:latin typeface="Times New Roman" pitchFamily="18" charset="0"/>
                <a:cs typeface="Times New Roman" pitchFamily="18" charset="0"/>
              </a:rPr>
              <a:t>Imagine that you have found the capital to buy a car factory, but you do not have enough money to have it running at full capacity. You probably can't afford enough workers to have all the machines working at once. This means there is less scope for specialisation, which improves labour productivity.</a:t>
            </a:r>
            <a:br>
              <a:rPr lang="en-029" b="1" dirty="0" smtClean="0">
                <a:solidFill>
                  <a:srgbClr val="0070C0"/>
                </a:solidFill>
                <a:latin typeface="Times New Roman" pitchFamily="18" charset="0"/>
                <a:cs typeface="Times New Roman" pitchFamily="18" charset="0"/>
              </a:rPr>
            </a:br>
            <a:endParaRPr lang="en-029" b="1" dirty="0">
              <a:solidFill>
                <a:srgbClr val="0070C0"/>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458200" cy="5287963"/>
          </a:xfrm>
        </p:spPr>
        <p:txBody>
          <a:bodyPr>
            <a:normAutofit/>
          </a:bodyPr>
          <a:lstStyle/>
          <a:p>
            <a:r>
              <a:rPr lang="en-029" b="1" i="1" dirty="0" smtClean="0">
                <a:solidFill>
                  <a:srgbClr val="C00000"/>
                </a:solidFill>
                <a:latin typeface="Times New Roman" pitchFamily="18" charset="0"/>
                <a:cs typeface="Times New Roman" pitchFamily="18" charset="0"/>
              </a:rPr>
              <a:t>Financial.</a:t>
            </a:r>
            <a:r>
              <a:rPr lang="en-029" b="1" dirty="0" smtClean="0">
                <a:solidFill>
                  <a:srgbClr val="C00000"/>
                </a:solidFill>
                <a:latin typeface="Times New Roman" pitchFamily="18" charset="0"/>
                <a:cs typeface="Times New Roman" pitchFamily="18" charset="0"/>
              </a:rPr>
              <a:t> </a:t>
            </a:r>
            <a:r>
              <a:rPr lang="en-029" sz="3600" b="1" dirty="0" smtClean="0">
                <a:solidFill>
                  <a:srgbClr val="002060"/>
                </a:solidFill>
                <a:latin typeface="Times New Roman" pitchFamily="18" charset="0"/>
                <a:cs typeface="Times New Roman" pitchFamily="18" charset="0"/>
              </a:rPr>
              <a:t>Larger firms will find it easy to borrow money for further investment, or to extend their overdraft when there are cash flow problems. The larger the firm, the 'safer' they look to banks; they probably have more collateral on which to base a loan. Also, the interest rates that they pay will probably be lower. </a:t>
            </a:r>
            <a:endParaRPr lang="en-029" sz="3600" b="1" dirty="0">
              <a:solidFill>
                <a:srgbClr val="002060"/>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762000"/>
            <a:ext cx="8229600" cy="5364163"/>
          </a:xfrm>
        </p:spPr>
        <p:txBody>
          <a:bodyPr>
            <a:normAutofit fontScale="97500"/>
          </a:bodyPr>
          <a:lstStyle/>
          <a:p>
            <a:r>
              <a:rPr lang="en-029" sz="3600" b="1" i="1" dirty="0" smtClean="0">
                <a:solidFill>
                  <a:srgbClr val="C00000"/>
                </a:solidFill>
                <a:latin typeface="Times New Roman" pitchFamily="18" charset="0"/>
                <a:cs typeface="Times New Roman" pitchFamily="18" charset="0"/>
              </a:rPr>
              <a:t>Managerial.</a:t>
            </a:r>
            <a:r>
              <a:rPr lang="en-029" sz="3600" b="1" dirty="0" smtClean="0">
                <a:solidFill>
                  <a:srgbClr val="C00000"/>
                </a:solidFill>
                <a:latin typeface="Times New Roman" pitchFamily="18" charset="0"/>
                <a:cs typeface="Times New Roman" pitchFamily="18" charset="0"/>
              </a:rPr>
              <a:t> </a:t>
            </a:r>
            <a:r>
              <a:rPr lang="en-029" sz="3600" b="1" dirty="0" smtClean="0">
                <a:solidFill>
                  <a:srgbClr val="002060"/>
                </a:solidFill>
                <a:latin typeface="Times New Roman" pitchFamily="18" charset="0"/>
                <a:cs typeface="Times New Roman" pitchFamily="18" charset="0"/>
              </a:rPr>
              <a:t>When a firm is small, the manager is probably the owner. Not only will he direct his staff, but also he will probably run the office too and perhaps even do the accounts. As the firm gets bigger, he can begin to appoint specialist managers, an office manager, a typist and an accountant. </a:t>
            </a:r>
            <a:br>
              <a:rPr lang="en-029" sz="3600" b="1" dirty="0" smtClean="0">
                <a:solidFill>
                  <a:srgbClr val="002060"/>
                </a:solidFill>
                <a:latin typeface="Times New Roman" pitchFamily="18" charset="0"/>
                <a:cs typeface="Times New Roman" pitchFamily="18" charset="0"/>
              </a:rPr>
            </a:br>
            <a:endParaRPr lang="en-029" sz="3600" b="1" dirty="0">
              <a:solidFill>
                <a:srgbClr val="002060"/>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normAutofit fontScale="97500" lnSpcReduction="10000"/>
          </a:bodyPr>
          <a:lstStyle/>
          <a:p>
            <a:r>
              <a:rPr lang="en-029" b="1" i="1" dirty="0" smtClean="0">
                <a:solidFill>
                  <a:srgbClr val="C00000"/>
                </a:solidFill>
              </a:rPr>
              <a:t>Marketing.</a:t>
            </a:r>
            <a:r>
              <a:rPr lang="en-029" dirty="0" smtClean="0"/>
              <a:t> </a:t>
            </a:r>
            <a:r>
              <a:rPr lang="en-029" sz="3700" b="1" dirty="0" smtClean="0">
                <a:solidFill>
                  <a:srgbClr val="002060"/>
                </a:solidFill>
                <a:latin typeface="Times New Roman" pitchFamily="18" charset="0"/>
                <a:cs typeface="Times New Roman" pitchFamily="18" charset="0"/>
              </a:rPr>
              <a:t>As a firm grows, its marketing costs will probably rise, but not at the same rate as the growth in the company generally. In other words, it is spreading these marketing costs over a larger output, reducing average costs. British Telecom has loads of adverts on the TV, but does it really have more than it did, for example, five years ago?</a:t>
            </a:r>
            <a:r>
              <a:rPr lang="en-029" dirty="0" smtClean="0"/>
              <a:t/>
            </a:r>
            <a:br>
              <a:rPr lang="en-029" dirty="0" smtClean="0"/>
            </a:br>
            <a:endParaRPr lang="en-029"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C00000"/>
                </a:solidFill>
              </a:rPr>
              <a:t/>
            </a:r>
            <a:br>
              <a:rPr lang="en-029" b="1" dirty="0" smtClean="0">
                <a:solidFill>
                  <a:srgbClr val="C00000"/>
                </a:solidFill>
              </a:rPr>
            </a:br>
            <a:r>
              <a:rPr lang="en-029" b="1" dirty="0" smtClean="0">
                <a:solidFill>
                  <a:srgbClr val="C00000"/>
                </a:solidFill>
              </a:rPr>
              <a:t>THE SOURCES OF DISECONOMIES OF SCALE</a:t>
            </a:r>
            <a:br>
              <a:rPr lang="en-029" b="1" dirty="0" smtClean="0">
                <a:solidFill>
                  <a:srgbClr val="C00000"/>
                </a:solidFill>
              </a:rPr>
            </a:br>
            <a:endParaRPr lang="en-029" dirty="0">
              <a:solidFill>
                <a:srgbClr val="C00000"/>
              </a:solidFill>
            </a:endParaRPr>
          </a:p>
        </p:txBody>
      </p:sp>
      <p:sp>
        <p:nvSpPr>
          <p:cNvPr id="3" name="Content Placeholder 2"/>
          <p:cNvSpPr>
            <a:spLocks noGrp="1"/>
          </p:cNvSpPr>
          <p:nvPr>
            <p:ph idx="1"/>
          </p:nvPr>
        </p:nvSpPr>
        <p:spPr/>
        <p:txBody>
          <a:bodyPr>
            <a:normAutofit/>
          </a:bodyPr>
          <a:lstStyle/>
          <a:p>
            <a:r>
              <a:rPr lang="en-029" sz="4000" b="1" dirty="0" smtClean="0">
                <a:solidFill>
                  <a:srgbClr val="002060"/>
                </a:solidFill>
                <a:latin typeface="Times New Roman" pitchFamily="18" charset="0"/>
                <a:cs typeface="Times New Roman" pitchFamily="18" charset="0"/>
              </a:rPr>
              <a:t>In this section we are looking at reasons why, as a result of getting too big, a firm might find that its average cost rises.</a:t>
            </a:r>
            <a:br>
              <a:rPr lang="en-029" sz="4000" b="1" dirty="0" smtClean="0">
                <a:solidFill>
                  <a:srgbClr val="002060"/>
                </a:solidFill>
                <a:latin typeface="Times New Roman" pitchFamily="18" charset="0"/>
                <a:cs typeface="Times New Roman" pitchFamily="18" charset="0"/>
              </a:rPr>
            </a:br>
            <a:endParaRPr lang="en-029" sz="4000" b="1"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C00000"/>
                </a:solidFill>
                <a:latin typeface="Times New Roman" pitchFamily="18" charset="0"/>
                <a:cs typeface="Times New Roman" pitchFamily="18" charset="0"/>
              </a:rPr>
              <a:t>GROWTH OF FIRMS</a:t>
            </a: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534400" cy="5257800"/>
          </a:xfrm>
        </p:spPr>
        <p:txBody>
          <a:bodyPr>
            <a:normAutofit lnSpcReduction="10000"/>
          </a:bodyPr>
          <a:lstStyle/>
          <a:p>
            <a:r>
              <a:rPr lang="en-029" b="1" dirty="0" smtClean="0">
                <a:solidFill>
                  <a:srgbClr val="002060"/>
                </a:solidFill>
                <a:latin typeface="Times New Roman" pitchFamily="18" charset="0"/>
                <a:cs typeface="Times New Roman" pitchFamily="18" charset="0"/>
              </a:rPr>
              <a:t>A company that is growing at a rapid pace compared to its peers or to the broad economy. Although there is no hard-and-fast rule for defining growth, a growth firm generally has the capability to increase annual revenues by more than the industry average over a sustained period. A firm would not be classified as a growth firm on the basis of a one-time surge in revenues; rather, growth has to be demonstrated over a number of years.</a:t>
            </a: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10000"/>
          </a:bodyPr>
          <a:lstStyle/>
          <a:p>
            <a:r>
              <a:rPr lang="en-029" b="1" i="1" dirty="0" smtClean="0">
                <a:solidFill>
                  <a:srgbClr val="C00000"/>
                </a:solidFill>
              </a:rPr>
              <a:t>Managerial.</a:t>
            </a:r>
            <a:r>
              <a:rPr lang="en-029" dirty="0" smtClean="0"/>
              <a:t> </a:t>
            </a:r>
            <a:r>
              <a:rPr lang="en-029" b="1" dirty="0" smtClean="0">
                <a:solidFill>
                  <a:srgbClr val="002060"/>
                </a:solidFill>
                <a:latin typeface="Times New Roman" pitchFamily="18" charset="0"/>
                <a:cs typeface="Times New Roman" pitchFamily="18" charset="0"/>
              </a:rPr>
              <a:t>This is the main point. As firms get really big, the men (and women) at the top become more remote. They are not so well informed as to how their large numbers of workers are performing. I would not be surprised if some Virgin employees slip off for a two hour lunch occasionally, especially if they get on with their immediate boss quite well, but does Richard Branson know about this? In a small firm the boss can control every element of the business. Branson cannot do that anymore. Obviously some system of continual appraisal would be required so that every level of management is kept on its toes.</a:t>
            </a:r>
            <a:br>
              <a:rPr lang="en-029" b="1" dirty="0" smtClean="0">
                <a:solidFill>
                  <a:srgbClr val="002060"/>
                </a:solidFill>
                <a:latin typeface="Times New Roman" pitchFamily="18" charset="0"/>
                <a:cs typeface="Times New Roman" pitchFamily="18" charset="0"/>
              </a:rPr>
            </a:br>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990600"/>
            <a:ext cx="8229600" cy="5135563"/>
          </a:xfrm>
        </p:spPr>
        <p:txBody>
          <a:bodyPr>
            <a:normAutofit fontScale="97500"/>
          </a:bodyPr>
          <a:lstStyle/>
          <a:p>
            <a:r>
              <a:rPr lang="en-029" b="1" i="1" dirty="0" smtClean="0">
                <a:solidFill>
                  <a:srgbClr val="C00000"/>
                </a:solidFill>
              </a:rPr>
              <a:t>Geography.</a:t>
            </a:r>
            <a:r>
              <a:rPr lang="en-029" dirty="0" smtClean="0"/>
              <a:t> </a:t>
            </a:r>
            <a:r>
              <a:rPr lang="en-029" sz="3700" b="1" dirty="0" smtClean="0">
                <a:solidFill>
                  <a:srgbClr val="002060"/>
                </a:solidFill>
                <a:latin typeface="Times New Roman" pitchFamily="18" charset="0"/>
                <a:cs typeface="Times New Roman" pitchFamily="18" charset="0"/>
              </a:rPr>
              <a:t>Some textbooks use this point. Bigger firms often have bases in many parts of the UK, or even internationally. The huge increase in their transport costs and costs of communication may cause </a:t>
            </a:r>
            <a:r>
              <a:rPr lang="en-029" sz="3700" b="1" smtClean="0">
                <a:solidFill>
                  <a:srgbClr val="002060"/>
                </a:solidFill>
                <a:latin typeface="Times New Roman" pitchFamily="18" charset="0"/>
                <a:cs typeface="Times New Roman" pitchFamily="18" charset="0"/>
              </a:rPr>
              <a:t>their </a:t>
            </a:r>
            <a:r>
              <a:rPr lang="en-029" sz="3700" b="1" smtClean="0">
                <a:solidFill>
                  <a:srgbClr val="002060"/>
                </a:solidFill>
                <a:latin typeface="Times New Roman" pitchFamily="18" charset="0"/>
                <a:cs typeface="Times New Roman" pitchFamily="18" charset="0"/>
              </a:rPr>
              <a:t>     aver age </a:t>
            </a:r>
            <a:r>
              <a:rPr lang="en-029" sz="3700" b="1" dirty="0" smtClean="0">
                <a:solidFill>
                  <a:srgbClr val="002060"/>
                </a:solidFill>
                <a:latin typeface="Times New Roman" pitchFamily="18" charset="0"/>
                <a:cs typeface="Times New Roman" pitchFamily="18" charset="0"/>
              </a:rPr>
              <a:t>cost curve to rise.</a:t>
            </a:r>
            <a:endParaRPr lang="en-029" sz="3700" b="1" dirty="0">
              <a:solidFill>
                <a:srgbClr val="00206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C00000"/>
                </a:solidFill>
                <a:latin typeface="Times New Roman" pitchFamily="18" charset="0"/>
                <a:cs typeface="Times New Roman" pitchFamily="18" charset="0"/>
              </a:rPr>
              <a:t>FIRMS CAN GROW IN ONE OF TWO WAYS:</a:t>
            </a: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029" sz="4400" b="1" dirty="0" smtClean="0">
                <a:solidFill>
                  <a:srgbClr val="002060"/>
                </a:solidFill>
                <a:latin typeface="Times New Roman" pitchFamily="18" charset="0"/>
                <a:cs typeface="Times New Roman" pitchFamily="18" charset="0"/>
              </a:rPr>
              <a:t>Internal growth.</a:t>
            </a:r>
          </a:p>
          <a:p>
            <a:endParaRPr lang="en-029" sz="4400" b="1" dirty="0" smtClean="0">
              <a:solidFill>
                <a:srgbClr val="002060"/>
              </a:solidFill>
              <a:latin typeface="Times New Roman" pitchFamily="18" charset="0"/>
              <a:cs typeface="Times New Roman" pitchFamily="18" charset="0"/>
            </a:endParaRPr>
          </a:p>
          <a:p>
            <a:pPr>
              <a:buNone/>
            </a:pPr>
            <a:endParaRPr lang="en-029" sz="4400" b="1" dirty="0" smtClean="0">
              <a:solidFill>
                <a:srgbClr val="002060"/>
              </a:solidFill>
              <a:latin typeface="Times New Roman" pitchFamily="18" charset="0"/>
              <a:cs typeface="Times New Roman" pitchFamily="18" charset="0"/>
            </a:endParaRPr>
          </a:p>
          <a:p>
            <a:r>
              <a:rPr lang="en-029" sz="4400" b="1" dirty="0" smtClean="0">
                <a:solidFill>
                  <a:srgbClr val="002060"/>
                </a:solidFill>
                <a:latin typeface="Times New Roman" pitchFamily="18" charset="0"/>
                <a:cs typeface="Times New Roman" pitchFamily="18" charset="0"/>
              </a:rPr>
              <a:t>External growth.</a:t>
            </a:r>
          </a:p>
          <a:p>
            <a:endParaRPr lang="en-029" sz="4400" b="1" dirty="0">
              <a:solidFill>
                <a:srgbClr val="00206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l"/>
            <a:r>
              <a:rPr lang="en-029" b="1" dirty="0" smtClean="0">
                <a:solidFill>
                  <a:srgbClr val="C00000"/>
                </a:solidFill>
                <a:latin typeface="Times New Roman" pitchFamily="18" charset="0"/>
                <a:cs typeface="Times New Roman" pitchFamily="18" charset="0"/>
              </a:rPr>
              <a:t/>
            </a:r>
            <a:br>
              <a:rPr lang="en-029" b="1" dirty="0" smtClean="0">
                <a:solidFill>
                  <a:srgbClr val="C00000"/>
                </a:solidFill>
                <a:latin typeface="Times New Roman" pitchFamily="18" charset="0"/>
                <a:cs typeface="Times New Roman" pitchFamily="18" charset="0"/>
              </a:rPr>
            </a:br>
            <a:r>
              <a:rPr lang="en-029" b="1" dirty="0" smtClean="0">
                <a:solidFill>
                  <a:srgbClr val="C00000"/>
                </a:solidFill>
                <a:latin typeface="Times New Roman" pitchFamily="18" charset="0"/>
                <a:cs typeface="Times New Roman" pitchFamily="18" charset="0"/>
              </a:rPr>
              <a:t>INTERNAL GROWTH.</a:t>
            </a:r>
            <a:br>
              <a:rPr lang="en-029" b="1" dirty="0" smtClean="0">
                <a:solidFill>
                  <a:srgbClr val="C00000"/>
                </a:solidFill>
                <a:latin typeface="Times New Roman" pitchFamily="18" charset="0"/>
                <a:cs typeface="Times New Roman" pitchFamily="18" charset="0"/>
              </a:rPr>
            </a:br>
            <a:endParaRPr lang="en-029" dirty="0">
              <a:solidFill>
                <a:srgbClr val="C00000"/>
              </a:solidFill>
            </a:endParaRPr>
          </a:p>
        </p:txBody>
      </p:sp>
      <p:sp>
        <p:nvSpPr>
          <p:cNvPr id="3" name="Content Placeholder 2"/>
          <p:cNvSpPr>
            <a:spLocks noGrp="1"/>
          </p:cNvSpPr>
          <p:nvPr>
            <p:ph idx="1"/>
          </p:nvPr>
        </p:nvSpPr>
        <p:spPr>
          <a:xfrm>
            <a:off x="304800" y="1219200"/>
            <a:ext cx="8382000" cy="4906963"/>
          </a:xfrm>
        </p:spPr>
        <p:txBody>
          <a:bodyPr>
            <a:normAutofit fontScale="92500"/>
          </a:bodyPr>
          <a:lstStyle/>
          <a:p>
            <a:r>
              <a:rPr lang="en-029" sz="4000" b="1" dirty="0" smtClean="0">
                <a:solidFill>
                  <a:srgbClr val="002060"/>
                </a:solidFill>
                <a:latin typeface="Times New Roman" pitchFamily="18" charset="0"/>
                <a:cs typeface="Times New Roman" pitchFamily="18" charset="0"/>
              </a:rPr>
              <a:t>This requires an increase in sales.  In order to do this the firm will have to promote existing products and launch new products, this will require an increase in productive capacity.  It can finance growth via borrowing, retaining profits (internal funds) or issuing new shares.</a:t>
            </a:r>
          </a:p>
          <a:p>
            <a:endParaRPr lang="en-029" sz="4000" b="1" dirty="0" smtClean="0">
              <a:solidFill>
                <a:srgbClr val="002060"/>
              </a:solidFill>
              <a:latin typeface="Times New Roman" pitchFamily="18" charset="0"/>
              <a:cs typeface="Times New Roman" pitchFamily="18" charset="0"/>
            </a:endParaRPr>
          </a:p>
          <a:p>
            <a:endParaRPr lang="en-029"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C00000"/>
                </a:solidFill>
                <a:latin typeface="Times New Roman" pitchFamily="18" charset="0"/>
                <a:cs typeface="Times New Roman" pitchFamily="18" charset="0"/>
              </a:rPr>
              <a:t>EXTERNAL GROWTH</a:t>
            </a: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600200"/>
            <a:ext cx="8839200" cy="5029200"/>
          </a:xfrm>
        </p:spPr>
        <p:txBody>
          <a:bodyPr>
            <a:normAutofit fontScale="92500" lnSpcReduction="20000"/>
          </a:bodyPr>
          <a:lstStyle/>
          <a:p>
            <a:r>
              <a:rPr lang="en-029" b="1" dirty="0" smtClean="0">
                <a:solidFill>
                  <a:srgbClr val="002060"/>
                </a:solidFill>
                <a:latin typeface="Times New Roman" pitchFamily="18" charset="0"/>
                <a:cs typeface="Times New Roman" pitchFamily="18" charset="0"/>
              </a:rPr>
              <a:t>Mergers and takeovers are ways in which businesses can grow externally and grow by joining together to form one company.</a:t>
            </a:r>
          </a:p>
          <a:p>
            <a:endParaRPr lang="en-029" b="1" dirty="0" smtClean="0">
              <a:solidFill>
                <a:srgbClr val="002060"/>
              </a:solidFill>
              <a:latin typeface="Times New Roman" pitchFamily="18" charset="0"/>
              <a:cs typeface="Times New Roman" pitchFamily="18" charset="0"/>
            </a:endParaRPr>
          </a:p>
          <a:p>
            <a:r>
              <a:rPr lang="en-029" b="1" dirty="0" smtClean="0">
                <a:solidFill>
                  <a:srgbClr val="002060"/>
                </a:solidFill>
                <a:latin typeface="Times New Roman" pitchFamily="18" charset="0"/>
                <a:cs typeface="Times New Roman" pitchFamily="18" charset="0"/>
              </a:rPr>
              <a:t>Mergers are mutual agreements between the companies involved to join together.  Most takeovers tend to be hostile, in that the company being taken over does not want to be bought by the larger business.  Takeovers do not need to be and are not always hostile, as some in fact can be friendly, in that the company being taken over wants to be taken over and can even ask to be taken over. </a:t>
            </a:r>
          </a:p>
          <a:p>
            <a:endParaRPr lang="en-029" b="1" dirty="0">
              <a:solidFill>
                <a:srgbClr val="00206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C00000"/>
                </a:solidFill>
                <a:latin typeface="Times New Roman" pitchFamily="18" charset="0"/>
                <a:cs typeface="Times New Roman" pitchFamily="18" charset="0"/>
              </a:rPr>
              <a:t>WHY DO COMPANIES JOIN TOGETHER?</a:t>
            </a:r>
            <a:endParaRPr lang="en-029"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181600"/>
          </a:xfrm>
        </p:spPr>
        <p:txBody>
          <a:bodyPr>
            <a:normAutofit lnSpcReduction="10000"/>
          </a:bodyPr>
          <a:lstStyle/>
          <a:p>
            <a:pPr>
              <a:buFont typeface="Wingdings" pitchFamily="2" charset="2"/>
              <a:buChar char="Ø"/>
            </a:pPr>
            <a:r>
              <a:rPr lang="en-029" sz="3600" b="1" dirty="0" smtClean="0">
                <a:latin typeface="Times New Roman" pitchFamily="18" charset="0"/>
                <a:cs typeface="Times New Roman" pitchFamily="18" charset="0"/>
              </a:rPr>
              <a:t>It is the quickest and easiest way to expand.</a:t>
            </a:r>
          </a:p>
          <a:p>
            <a:pPr>
              <a:buFont typeface="Wingdings" pitchFamily="2" charset="2"/>
              <a:buChar char="Ø"/>
            </a:pPr>
            <a:r>
              <a:rPr lang="en-029" sz="3600" b="1" dirty="0" smtClean="0">
                <a:latin typeface="Times New Roman" pitchFamily="18" charset="0"/>
                <a:cs typeface="Times New Roman" pitchFamily="18" charset="0"/>
              </a:rPr>
              <a:t>Buying a smaller competitor is normally cheaper than growing internally.</a:t>
            </a:r>
          </a:p>
          <a:p>
            <a:pPr>
              <a:buFont typeface="Wingdings" pitchFamily="2" charset="2"/>
              <a:buChar char="Ø"/>
            </a:pPr>
            <a:r>
              <a:rPr lang="en-029" sz="3600" b="1" dirty="0" smtClean="0">
                <a:latin typeface="Times New Roman" pitchFamily="18" charset="0"/>
                <a:cs typeface="Times New Roman" pitchFamily="18" charset="0"/>
              </a:rPr>
              <a:t>Simple survival – survival of the fittest.  To continue in the market the company may need to grow and the easiest way is to buy up someone else.</a:t>
            </a:r>
          </a:p>
          <a:p>
            <a:pPr>
              <a:buFont typeface="Wingdings" pitchFamily="2" charset="2"/>
              <a:buChar char="Ø"/>
            </a:pPr>
            <a:endParaRPr lang="en-029"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Font typeface="Wingdings" pitchFamily="2" charset="2"/>
              <a:buChar char="Ø"/>
            </a:pPr>
            <a:r>
              <a:rPr lang="en-029" b="1" dirty="0" smtClean="0">
                <a:solidFill>
                  <a:srgbClr val="002060"/>
                </a:solidFill>
                <a:latin typeface="Times New Roman" pitchFamily="18" charset="0"/>
                <a:cs typeface="Times New Roman" pitchFamily="18" charset="0"/>
              </a:rPr>
              <a:t>The main aim of the business may be expansion.</a:t>
            </a:r>
          </a:p>
          <a:p>
            <a:pPr>
              <a:buFont typeface="Wingdings" pitchFamily="2" charset="2"/>
              <a:buChar char="Ø"/>
            </a:pPr>
            <a:r>
              <a:rPr lang="en-029" b="1" dirty="0" smtClean="0">
                <a:solidFill>
                  <a:srgbClr val="002060"/>
                </a:solidFill>
                <a:latin typeface="Times New Roman" pitchFamily="18" charset="0"/>
                <a:cs typeface="Times New Roman" pitchFamily="18" charset="0"/>
              </a:rPr>
              <a:t>Investment purposes.  Buying up other businesses is a form of investment.</a:t>
            </a:r>
          </a:p>
          <a:p>
            <a:pPr>
              <a:buFont typeface="Wingdings" pitchFamily="2" charset="2"/>
              <a:buChar char="Ø"/>
            </a:pPr>
            <a:r>
              <a:rPr lang="en-029" b="1" dirty="0" smtClean="0">
                <a:solidFill>
                  <a:srgbClr val="002060"/>
                </a:solidFill>
                <a:latin typeface="Times New Roman" pitchFamily="18" charset="0"/>
                <a:cs typeface="Times New Roman" pitchFamily="18" charset="0"/>
              </a:rPr>
              <a:t>To prepare for the European Single Market.</a:t>
            </a:r>
          </a:p>
          <a:p>
            <a:pPr>
              <a:buFont typeface="Wingdings" pitchFamily="2" charset="2"/>
              <a:buChar char="Ø"/>
            </a:pPr>
            <a:r>
              <a:rPr lang="en-029" b="1" dirty="0" smtClean="0">
                <a:solidFill>
                  <a:srgbClr val="002060"/>
                </a:solidFill>
                <a:latin typeface="Times New Roman" pitchFamily="18" charset="0"/>
                <a:cs typeface="Times New Roman" pitchFamily="18" charset="0"/>
              </a:rPr>
              <a:t>To asset strip.  Some companies buy other companies in order to sell off the most profitable assets of the business and make a profit.</a:t>
            </a:r>
          </a:p>
          <a:p>
            <a:pPr>
              <a:buFont typeface="Wingdings" pitchFamily="2" charset="2"/>
              <a:buChar char="Ø"/>
            </a:pPr>
            <a:r>
              <a:rPr lang="en-029" b="1" dirty="0" smtClean="0">
                <a:solidFill>
                  <a:srgbClr val="002060"/>
                </a:solidFill>
                <a:latin typeface="Times New Roman" pitchFamily="18" charset="0"/>
                <a:cs typeface="Times New Roman" pitchFamily="18" charset="0"/>
              </a:rPr>
              <a:t>To gain economies of scale.</a:t>
            </a:r>
          </a:p>
          <a:p>
            <a:endParaRPr lang="en-029"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C00000"/>
                </a:solidFill>
                <a:latin typeface="Times New Roman" pitchFamily="18" charset="0"/>
                <a:cs typeface="Times New Roman" pitchFamily="18" charset="0"/>
              </a:rPr>
              <a:t>MEASUREMENT OF ECONOMIC GROWTH</a:t>
            </a:r>
            <a:endParaRPr lang="en-JM" sz="44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600" b="1" dirty="0">
                <a:solidFill>
                  <a:schemeClr val="tx2"/>
                </a:solidFill>
                <a:latin typeface="Times New Roman" pitchFamily="18" charset="0"/>
                <a:cs typeface="Times New Roman" pitchFamily="18" charset="0"/>
              </a:rPr>
              <a:t>Expenditures: purchases of all the economy's goods and services {</a:t>
            </a:r>
            <a:r>
              <a:rPr lang="en-US" sz="3600" b="1" dirty="0">
                <a:solidFill>
                  <a:srgbClr val="FF0000"/>
                </a:solidFill>
                <a:latin typeface="Times New Roman" pitchFamily="18" charset="0"/>
                <a:cs typeface="Times New Roman" pitchFamily="18" charset="0"/>
              </a:rPr>
              <a:t>Expenditure Approach</a:t>
            </a:r>
            <a:r>
              <a:rPr lang="en-US" sz="3600" b="1" dirty="0" smtClean="0">
                <a:solidFill>
                  <a:schemeClr val="tx2"/>
                </a:solidFill>
                <a:latin typeface="Times New Roman" pitchFamily="18" charset="0"/>
                <a:cs typeface="Times New Roman" pitchFamily="18" charset="0"/>
              </a:rPr>
              <a:t>}.</a:t>
            </a:r>
            <a:endParaRPr lang="en-US" sz="2400" b="1" dirty="0">
              <a:solidFill>
                <a:schemeClr val="tx2"/>
              </a:solidFill>
              <a:latin typeface="Times New Roman" pitchFamily="18" charset="0"/>
              <a:cs typeface="Times New Roman" pitchFamily="18" charset="0"/>
            </a:endParaRPr>
          </a:p>
          <a:p>
            <a:pPr marL="0" indent="0">
              <a:buNone/>
            </a:pPr>
            <a:endParaRPr lang="en-US" sz="2400" b="1" dirty="0">
              <a:solidFill>
                <a:schemeClr val="tx2"/>
              </a:solidFill>
              <a:latin typeface="Times New Roman" pitchFamily="18" charset="0"/>
              <a:cs typeface="Times New Roman" pitchFamily="18" charset="0"/>
            </a:endParaRPr>
          </a:p>
          <a:p>
            <a:r>
              <a:rPr lang="en-US" sz="3200" b="1" dirty="0">
                <a:solidFill>
                  <a:schemeClr val="tx2"/>
                </a:solidFill>
                <a:latin typeface="Times New Roman" pitchFamily="18" charset="0"/>
                <a:cs typeface="Times New Roman" pitchFamily="18" charset="0"/>
              </a:rPr>
              <a:t>Income: compensation to the owners of all inputs into the production process {</a:t>
            </a:r>
            <a:r>
              <a:rPr lang="en-US" sz="3200" b="1" dirty="0">
                <a:solidFill>
                  <a:srgbClr val="FF0000"/>
                </a:solidFill>
                <a:latin typeface="Times New Roman" pitchFamily="18" charset="0"/>
                <a:cs typeface="Times New Roman" pitchFamily="18" charset="0"/>
              </a:rPr>
              <a:t>Income Approach</a:t>
            </a:r>
            <a:r>
              <a:rPr lang="en-US" sz="3200" b="1" dirty="0">
                <a:solidFill>
                  <a:schemeClr val="tx2"/>
                </a:solidFill>
                <a:latin typeface="Times New Roman" pitchFamily="18" charset="0"/>
                <a:cs typeface="Times New Roman" pitchFamily="18" charset="0"/>
              </a:rPr>
              <a:t>}. </a:t>
            </a:r>
          </a:p>
          <a:p>
            <a:endParaRPr lang="en-JM" sz="3200" dirty="0"/>
          </a:p>
        </p:txBody>
      </p:sp>
    </p:spTree>
    <p:extLst>
      <p:ext uri="{BB962C8B-B14F-4D97-AF65-F5344CB8AC3E}">
        <p14:creationId xmlns="" xmlns:p14="http://schemas.microsoft.com/office/powerpoint/2010/main" val="2623792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937</Words>
  <Application>Microsoft Office PowerPoint</Application>
  <PresentationFormat>On-screen Show (4:3)</PresentationFormat>
  <Paragraphs>148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UNIT FIVE</vt:lpstr>
      <vt:lpstr> ECONOMIC GROWTH </vt:lpstr>
      <vt:lpstr>GROWTH OF FIRMS</vt:lpstr>
      <vt:lpstr>FIRMS CAN GROW IN ONE OF TWO WAYS:</vt:lpstr>
      <vt:lpstr> INTERNAL GROWTH. </vt:lpstr>
      <vt:lpstr>EXTERNAL GROWTH</vt:lpstr>
      <vt:lpstr>WHY DO COMPANIES JOIN TOGETHER?</vt:lpstr>
      <vt:lpstr>Slide 8</vt:lpstr>
      <vt:lpstr>MEASUREMENT OF ECONOMIC GROWTH</vt:lpstr>
      <vt:lpstr>MAJOR DETERMINANTS OF THE EXPENDITURE APPROACH</vt:lpstr>
      <vt:lpstr>Slide 11</vt:lpstr>
      <vt:lpstr>Slide 12</vt:lpstr>
      <vt:lpstr>COMPONENTS OF GDP, 1999: THE EXPENDITURE APPROACH</vt:lpstr>
      <vt:lpstr>INCOME APPROACH</vt:lpstr>
      <vt:lpstr>Slide 15</vt:lpstr>
      <vt:lpstr>MEASUREMENT OF FIRM’S GROWTH</vt:lpstr>
      <vt:lpstr> LONG-TERM EARNINGS GROWTH </vt:lpstr>
      <vt:lpstr> HISTORICAL EARNINGS GROWTH </vt:lpstr>
      <vt:lpstr> SALES GROWTH </vt:lpstr>
      <vt:lpstr>CASH FLOW GROWTH</vt:lpstr>
      <vt:lpstr>BOOK VALUE GROWTH</vt:lpstr>
      <vt:lpstr> ECONOMIES OF LARGE-SCALE PRODUCTION </vt:lpstr>
      <vt:lpstr>Slide 23</vt:lpstr>
      <vt:lpstr> Diseconomies of large scale production </vt:lpstr>
      <vt:lpstr> Sources of economies and diseconomies of scale </vt:lpstr>
      <vt:lpstr>Slide 26</vt:lpstr>
      <vt:lpstr>Slide 27</vt:lpstr>
      <vt:lpstr>Slide 28</vt:lpstr>
      <vt:lpstr> THE SOURCES OF DISECONOMIES OF SCALE </vt:lpstr>
      <vt:lpstr>Slide 30</vt:lpstr>
      <vt:lpstr>Slide 31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FIVE</dc:title>
  <dc:creator>kanderson</dc:creator>
  <cp:lastModifiedBy>kanderson</cp:lastModifiedBy>
  <cp:revision>44</cp:revision>
  <dcterms:created xsi:type="dcterms:W3CDTF">2014-11-05T04:39:13Z</dcterms:created>
  <dcterms:modified xsi:type="dcterms:W3CDTF">2014-11-10T13:28:11Z</dcterms:modified>
</cp:coreProperties>
</file>