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9" r:id="rId21"/>
    <p:sldId id="274"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029"/>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029"/>
          </a:p>
        </p:txBody>
      </p:sp>
      <p:sp>
        <p:nvSpPr>
          <p:cNvPr id="4" name="Date Placeholder 3"/>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029"/>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029"/>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Date Placeholder 4"/>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029"/>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7" name="Date Placeholder 6"/>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Date Placeholder 2"/>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029"/>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029"/>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029"/>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54FE3-0843-4DE1-BA71-AD5D7E7A41D7}" type="datetimeFigureOut">
              <a:rPr lang="en-029" smtClean="0"/>
              <a:pPr/>
              <a:t>11/03/2014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10B23E78-C732-4CDE-B87E-72841A889BC9}" type="slidenum">
              <a:rPr lang="en-029" smtClean="0"/>
              <a:pPr/>
              <a:t>‹#›</a:t>
            </a:fld>
            <a:endParaRPr lang="en-029"/>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029"/>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54FE3-0843-4DE1-BA71-AD5D7E7A41D7}" type="datetimeFigureOut">
              <a:rPr lang="en-029" smtClean="0"/>
              <a:pPr/>
              <a:t>11/03/2014</a:t>
            </a:fld>
            <a:endParaRPr lang="en-029"/>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029"/>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23E78-C732-4CDE-B87E-72841A889BC9}" type="slidenum">
              <a:rPr lang="en-029" smtClean="0"/>
              <a:pPr/>
              <a:t>‹#›</a:t>
            </a:fld>
            <a:endParaRPr lang="en-029"/>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b="1" dirty="0" smtClean="0">
                <a:solidFill>
                  <a:srgbClr val="FF0000"/>
                </a:solidFill>
                <a:latin typeface="Times New Roman" pitchFamily="18" charset="0"/>
                <a:cs typeface="Times New Roman" pitchFamily="18" charset="0"/>
              </a:rPr>
              <a:t>UNIT FOUR</a:t>
            </a:r>
            <a:endParaRPr lang="en-029"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029" sz="4400" b="1" dirty="0" smtClean="0">
                <a:solidFill>
                  <a:srgbClr val="FF0000"/>
                </a:solidFill>
                <a:latin typeface="Times New Roman" pitchFamily="18" charset="0"/>
                <a:cs typeface="Times New Roman" pitchFamily="18" charset="0"/>
              </a:rPr>
              <a:t>THEORY OF THE FIRM</a:t>
            </a:r>
            <a:endParaRPr lang="en-029" sz="44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r>
              <a:rPr lang="en-029" b="1" dirty="0" smtClean="0">
                <a:solidFill>
                  <a:srgbClr val="FF0000"/>
                </a:solidFill>
                <a:latin typeface="Times New Roman" pitchFamily="18" charset="0"/>
                <a:cs typeface="Times New Roman" pitchFamily="18" charset="0"/>
              </a:rPr>
              <a:t>Specialist </a:t>
            </a:r>
            <a:r>
              <a:rPr lang="en-029" b="1" dirty="0" smtClean="0">
                <a:solidFill>
                  <a:srgbClr val="0070C0"/>
                </a:solidFill>
                <a:latin typeface="Times New Roman" pitchFamily="18" charset="0"/>
                <a:cs typeface="Times New Roman" pitchFamily="18" charset="0"/>
              </a:rPr>
              <a:t>– Often a small business, sole traders can offer a more personal service with local roots and ties. This can be more appealing to potential customers in the local community.</a:t>
            </a:r>
          </a:p>
          <a:p>
            <a:r>
              <a:rPr lang="en-029" b="1" dirty="0" smtClean="0">
                <a:solidFill>
                  <a:srgbClr val="0070C0"/>
                </a:solidFill>
                <a:latin typeface="Times New Roman" pitchFamily="18" charset="0"/>
                <a:cs typeface="Times New Roman" pitchFamily="18" charset="0"/>
              </a:rPr>
              <a:t> </a:t>
            </a:r>
            <a:r>
              <a:rPr lang="en-029" b="1" dirty="0" smtClean="0">
                <a:solidFill>
                  <a:srgbClr val="FF0000"/>
                </a:solidFill>
                <a:latin typeface="Times New Roman" pitchFamily="18" charset="0"/>
                <a:cs typeface="Times New Roman" pitchFamily="18" charset="0"/>
              </a:rPr>
              <a:t>Personal </a:t>
            </a:r>
            <a:r>
              <a:rPr lang="en-029" b="1" dirty="0" smtClean="0">
                <a:solidFill>
                  <a:srgbClr val="0070C0"/>
                </a:solidFill>
                <a:latin typeface="Times New Roman" pitchFamily="18" charset="0"/>
                <a:cs typeface="Times New Roman" pitchFamily="18" charset="0"/>
              </a:rPr>
              <a:t>– Because there is no need to confer with other decision makers, sole traders can make decisions quickly and act on them swiftly, providing for the needs of their customers. .</a:t>
            </a:r>
            <a:endParaRPr lang="en-029" b="1" dirty="0">
              <a:solidFill>
                <a:srgbClr val="0070C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DISADVANTAGES</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029" b="1" dirty="0" smtClean="0">
                <a:solidFill>
                  <a:srgbClr val="FF0000"/>
                </a:solidFill>
                <a:latin typeface="Times New Roman" pitchFamily="18" charset="0"/>
                <a:cs typeface="Times New Roman" pitchFamily="18" charset="0"/>
              </a:rPr>
              <a:t>Liability </a:t>
            </a:r>
            <a:r>
              <a:rPr lang="en-029" b="1" dirty="0" smtClean="0">
                <a:solidFill>
                  <a:srgbClr val="0070C0"/>
                </a:solidFill>
                <a:latin typeface="Times New Roman" pitchFamily="18" charset="0"/>
                <a:cs typeface="Times New Roman" pitchFamily="18" charset="0"/>
              </a:rPr>
              <a:t>– sole traders are not seen as a separate entity by the law. Therefore, they are subject to unlimited liability. This means if the business gets into debt, the business owner is liable. In the worst case, this may mean a person risks their home, personal savings and any other assets they have both in and outside of the business.</a:t>
            </a:r>
          </a:p>
          <a:p>
            <a:r>
              <a:rPr lang="en-029" b="1" dirty="0" smtClean="0">
                <a:solidFill>
                  <a:srgbClr val="FF0000"/>
                </a:solidFill>
                <a:latin typeface="Times New Roman" pitchFamily="18" charset="0"/>
                <a:cs typeface="Times New Roman" pitchFamily="18" charset="0"/>
              </a:rPr>
              <a:t>Finance</a:t>
            </a:r>
            <a:r>
              <a:rPr lang="en-029" b="1" dirty="0" smtClean="0">
                <a:solidFill>
                  <a:srgbClr val="0070C0"/>
                </a:solidFill>
                <a:latin typeface="Times New Roman" pitchFamily="18" charset="0"/>
                <a:cs typeface="Times New Roman" pitchFamily="18" charset="0"/>
              </a:rPr>
              <a:t> – sole traders often find it difficult to raise finance to fund their business. They may struggle with expansion in the future.</a:t>
            </a:r>
            <a:endParaRPr lang="en-029" b="1" dirty="0">
              <a:solidFill>
                <a:srgbClr val="0070C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029" b="1" dirty="0">
                <a:solidFill>
                  <a:srgbClr val="FF0000"/>
                </a:solidFill>
                <a:latin typeface="Times New Roman" pitchFamily="18" charset="0"/>
                <a:cs typeface="Times New Roman" pitchFamily="18" charset="0"/>
              </a:rPr>
              <a:t>Reverse economies of scale </a:t>
            </a:r>
            <a:r>
              <a:rPr lang="en-029" b="1" dirty="0">
                <a:solidFill>
                  <a:srgbClr val="0070C0"/>
                </a:solidFill>
                <a:latin typeface="Times New Roman" pitchFamily="18" charset="0"/>
                <a:cs typeface="Times New Roman" pitchFamily="18" charset="0"/>
              </a:rPr>
              <a:t>– sole traders will be unable to take advantage of economies of scale in the same way as limited companies and larger corporations, who can afford to buy in bulk. This might mean that they have to charge higher prices for their products or services in order to cover the costs. </a:t>
            </a:r>
            <a:endParaRPr lang="en-029" b="1" dirty="0" smtClean="0">
              <a:solidFill>
                <a:srgbClr val="0070C0"/>
              </a:solidFill>
              <a:latin typeface="Times New Roman" pitchFamily="18" charset="0"/>
              <a:cs typeface="Times New Roman" pitchFamily="18" charset="0"/>
            </a:endParaRPr>
          </a:p>
          <a:p>
            <a:r>
              <a:rPr lang="en-029" b="1" dirty="0" smtClean="0">
                <a:solidFill>
                  <a:srgbClr val="FF0000"/>
                </a:solidFill>
                <a:latin typeface="Times New Roman" pitchFamily="18" charset="0"/>
                <a:cs typeface="Times New Roman" pitchFamily="18" charset="0"/>
              </a:rPr>
              <a:t>Decision </a:t>
            </a:r>
            <a:r>
              <a:rPr lang="en-029" b="1" dirty="0">
                <a:solidFill>
                  <a:srgbClr val="FF0000"/>
                </a:solidFill>
                <a:latin typeface="Times New Roman" pitchFamily="18" charset="0"/>
                <a:cs typeface="Times New Roman" pitchFamily="18" charset="0"/>
              </a:rPr>
              <a:t>making </a:t>
            </a:r>
            <a:r>
              <a:rPr lang="en-029" b="1" dirty="0">
                <a:solidFill>
                  <a:srgbClr val="0070C0"/>
                </a:solidFill>
                <a:latin typeface="Times New Roman" pitchFamily="18" charset="0"/>
                <a:cs typeface="Times New Roman" pitchFamily="18" charset="0"/>
              </a:rPr>
              <a:t>– all decisions must be made by the sole trader. There is no room for help by others. So the success or failure of the business rests on one person.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PARTNERSHIP</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029" sz="4000" b="1" dirty="0">
                <a:solidFill>
                  <a:srgbClr val="0070C0"/>
                </a:solidFill>
                <a:latin typeface="Times New Roman" pitchFamily="18" charset="0"/>
                <a:cs typeface="Times New Roman" pitchFamily="18" charset="0"/>
              </a:rPr>
              <a:t>A partnership is </a:t>
            </a:r>
            <a:r>
              <a:rPr lang="en-029" sz="4000" b="1" dirty="0" smtClean="0">
                <a:solidFill>
                  <a:srgbClr val="0070C0"/>
                </a:solidFill>
                <a:latin typeface="Times New Roman" pitchFamily="18" charset="0"/>
                <a:cs typeface="Times New Roman" pitchFamily="18" charset="0"/>
              </a:rPr>
              <a:t>a single business</a:t>
            </a:r>
          </a:p>
          <a:p>
            <a:pPr>
              <a:buNone/>
            </a:pPr>
            <a:r>
              <a:rPr lang="en-029" sz="4000" b="1" dirty="0">
                <a:solidFill>
                  <a:srgbClr val="0070C0"/>
                </a:solidFill>
                <a:latin typeface="Times New Roman" pitchFamily="18" charset="0"/>
                <a:cs typeface="Times New Roman" pitchFamily="18" charset="0"/>
              </a:rPr>
              <a:t> </a:t>
            </a:r>
            <a:r>
              <a:rPr lang="en-029" sz="4000" b="1" dirty="0" smtClean="0">
                <a:solidFill>
                  <a:srgbClr val="0070C0"/>
                </a:solidFill>
                <a:latin typeface="Times New Roman" pitchFamily="18" charset="0"/>
                <a:cs typeface="Times New Roman" pitchFamily="18" charset="0"/>
              </a:rPr>
              <a:t>  where </a:t>
            </a:r>
            <a:r>
              <a:rPr lang="en-029" sz="4000" b="1" dirty="0">
                <a:solidFill>
                  <a:srgbClr val="0070C0"/>
                </a:solidFill>
                <a:latin typeface="Times New Roman" pitchFamily="18" charset="0"/>
                <a:cs typeface="Times New Roman" pitchFamily="18" charset="0"/>
              </a:rPr>
              <a:t>two or more people share ownership. Each partner contributes to all aspects of the business, including money, property, </a:t>
            </a:r>
            <a:r>
              <a:rPr lang="en-029" sz="4000" b="1" dirty="0" err="1">
                <a:solidFill>
                  <a:srgbClr val="0070C0"/>
                </a:solidFill>
                <a:latin typeface="Times New Roman" pitchFamily="18" charset="0"/>
                <a:cs typeface="Times New Roman" pitchFamily="18" charset="0"/>
              </a:rPr>
              <a:t>labor</a:t>
            </a:r>
            <a:r>
              <a:rPr lang="en-029" sz="4000" b="1" dirty="0">
                <a:solidFill>
                  <a:srgbClr val="0070C0"/>
                </a:solidFill>
                <a:latin typeface="Times New Roman" pitchFamily="18" charset="0"/>
                <a:cs typeface="Times New Roman" pitchFamily="18" charset="0"/>
              </a:rPr>
              <a:t> or skill. In return, each partner shares in the profits and losses of the business.</a:t>
            </a:r>
          </a:p>
          <a:p>
            <a:endParaRPr lang="en-029"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ADVANTAGES</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029" b="1" dirty="0">
                <a:solidFill>
                  <a:srgbClr val="0070C0"/>
                </a:solidFill>
                <a:latin typeface="Times New Roman" pitchFamily="18" charset="0"/>
                <a:cs typeface="Times New Roman" pitchFamily="18" charset="0"/>
              </a:rPr>
              <a:t>two heads (or more) are better than one</a:t>
            </a:r>
          </a:p>
          <a:p>
            <a:r>
              <a:rPr lang="en-029" b="1" dirty="0">
                <a:solidFill>
                  <a:srgbClr val="0070C0"/>
                </a:solidFill>
                <a:latin typeface="Times New Roman" pitchFamily="18" charset="0"/>
                <a:cs typeface="Times New Roman" pitchFamily="18" charset="0"/>
              </a:rPr>
              <a:t>your business is easy to establish and start-up costs are low</a:t>
            </a:r>
          </a:p>
          <a:p>
            <a:r>
              <a:rPr lang="en-029" b="1" dirty="0">
                <a:solidFill>
                  <a:srgbClr val="0070C0"/>
                </a:solidFill>
                <a:latin typeface="Times New Roman" pitchFamily="18" charset="0"/>
                <a:cs typeface="Times New Roman" pitchFamily="18" charset="0"/>
              </a:rPr>
              <a:t>more capital is available for the business</a:t>
            </a:r>
          </a:p>
          <a:p>
            <a:r>
              <a:rPr lang="en-029" b="1" dirty="0">
                <a:solidFill>
                  <a:srgbClr val="0070C0"/>
                </a:solidFill>
                <a:latin typeface="Times New Roman" pitchFamily="18" charset="0"/>
                <a:cs typeface="Times New Roman" pitchFamily="18" charset="0"/>
              </a:rPr>
              <a:t>you’ll have greater borrowing capacity</a:t>
            </a:r>
          </a:p>
          <a:p>
            <a:r>
              <a:rPr lang="en-029" b="1" dirty="0">
                <a:solidFill>
                  <a:srgbClr val="0070C0"/>
                </a:solidFill>
                <a:latin typeface="Times New Roman" pitchFamily="18" charset="0"/>
                <a:cs typeface="Times New Roman" pitchFamily="18" charset="0"/>
              </a:rPr>
              <a:t>high-calibre employees can be made partners</a:t>
            </a:r>
          </a:p>
          <a:p>
            <a:endParaRPr lang="en-029" b="1" dirty="0">
              <a:solidFill>
                <a:srgbClr val="0070C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029" sz="3600" b="1" dirty="0" smtClean="0">
                <a:solidFill>
                  <a:srgbClr val="0070C0"/>
                </a:solidFill>
                <a:latin typeface="Times New Roman" pitchFamily="18" charset="0"/>
                <a:cs typeface="Times New Roman" pitchFamily="18" charset="0"/>
              </a:rPr>
              <a:t>there is opportunity for income splitting, an advantage of particular importance due to resultant tax savings</a:t>
            </a:r>
          </a:p>
          <a:p>
            <a:r>
              <a:rPr lang="en-029" sz="3600" b="1" dirty="0" smtClean="0">
                <a:solidFill>
                  <a:srgbClr val="0070C0"/>
                </a:solidFill>
                <a:latin typeface="Times New Roman" pitchFamily="18" charset="0"/>
                <a:cs typeface="Times New Roman" pitchFamily="18" charset="0"/>
              </a:rPr>
              <a:t>partners’ business affairs are private</a:t>
            </a:r>
          </a:p>
          <a:p>
            <a:r>
              <a:rPr lang="en-029" sz="3600" b="1" dirty="0" smtClean="0">
                <a:solidFill>
                  <a:srgbClr val="0070C0"/>
                </a:solidFill>
                <a:latin typeface="Times New Roman" pitchFamily="18" charset="0"/>
                <a:cs typeface="Times New Roman" pitchFamily="18" charset="0"/>
              </a:rPr>
              <a:t>there is limited external regulation</a:t>
            </a:r>
          </a:p>
          <a:p>
            <a:r>
              <a:rPr lang="en-029" sz="3600" b="1" dirty="0" smtClean="0">
                <a:solidFill>
                  <a:srgbClr val="0070C0"/>
                </a:solidFill>
                <a:latin typeface="Times New Roman" pitchFamily="18" charset="0"/>
                <a:cs typeface="Times New Roman" pitchFamily="18" charset="0"/>
              </a:rPr>
              <a:t>it’s easy to change your legal structure later if circumstances change.</a:t>
            </a:r>
          </a:p>
          <a:p>
            <a:endParaRPr lang="en-029"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DISADVANTAGES</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029" b="1" dirty="0">
                <a:solidFill>
                  <a:srgbClr val="0070C0"/>
                </a:solidFill>
                <a:latin typeface="Times New Roman" pitchFamily="18" charset="0"/>
                <a:cs typeface="Times New Roman" pitchFamily="18" charset="0"/>
              </a:rPr>
              <a:t>the liability of the partners for the debts of the business is unlimited</a:t>
            </a:r>
          </a:p>
          <a:p>
            <a:r>
              <a:rPr lang="en-029" b="1" dirty="0">
                <a:solidFill>
                  <a:srgbClr val="0070C0"/>
                </a:solidFill>
                <a:latin typeface="Times New Roman" pitchFamily="18" charset="0"/>
                <a:cs typeface="Times New Roman" pitchFamily="18" charset="0"/>
              </a:rPr>
              <a:t>each partner is ‘jointly and severally’ liable for the partnership’s debts; that is, each partner is liable for their share of the partnership debts as well as being liable for all the debts</a:t>
            </a:r>
          </a:p>
          <a:p>
            <a:r>
              <a:rPr lang="en-029" b="1" dirty="0">
                <a:solidFill>
                  <a:srgbClr val="0070C0"/>
                </a:solidFill>
                <a:latin typeface="Times New Roman" pitchFamily="18" charset="0"/>
                <a:cs typeface="Times New Roman" pitchFamily="18" charset="0"/>
              </a:rPr>
              <a:t>there is a risk of disagreements and friction among partners and management</a:t>
            </a:r>
          </a:p>
          <a:p>
            <a:endParaRPr lang="en-029"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029" sz="4000" b="1" dirty="0">
                <a:solidFill>
                  <a:srgbClr val="0070C0"/>
                </a:solidFill>
                <a:latin typeface="Times New Roman" pitchFamily="18" charset="0"/>
                <a:cs typeface="Times New Roman" pitchFamily="18" charset="0"/>
              </a:rPr>
              <a:t>each partner is an agent of the partnership and is liable for actions by other partners</a:t>
            </a:r>
          </a:p>
          <a:p>
            <a:r>
              <a:rPr lang="en-029" sz="4000" b="1" dirty="0">
                <a:solidFill>
                  <a:srgbClr val="0070C0"/>
                </a:solidFill>
                <a:latin typeface="Times New Roman" pitchFamily="18" charset="0"/>
                <a:cs typeface="Times New Roman" pitchFamily="18" charset="0"/>
              </a:rPr>
              <a:t>if partners join or leave, you will probably have to value all the partnership assets and this can be costly.</a:t>
            </a:r>
          </a:p>
          <a:p>
            <a:endParaRPr lang="en-029"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GEARING RATIO</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029" sz="3600" b="1" dirty="0">
                <a:solidFill>
                  <a:srgbClr val="0070C0"/>
                </a:solidFill>
                <a:latin typeface="Times New Roman" pitchFamily="18" charset="0"/>
                <a:cs typeface="Times New Roman" pitchFamily="18" charset="0"/>
              </a:rPr>
              <a:t>A general term describing a financial ratio that compares some form of owner's equity (or capital) to borrowed funds. Gearing is a measure of financial leverage, demonstrating the degree to which a firm's activities are funded by owner's funds versus creditor's funds.</a:t>
            </a:r>
          </a:p>
          <a:p>
            <a:endParaRPr lang="en-029" sz="3600" b="1" dirty="0">
              <a:solidFill>
                <a:srgbClr val="0070C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029" sz="3600" b="1" dirty="0" smtClean="0">
                <a:solidFill>
                  <a:srgbClr val="0070C0"/>
                </a:solidFill>
                <a:latin typeface="Times New Roman" pitchFamily="18" charset="0"/>
                <a:cs typeface="Times New Roman" pitchFamily="18" charset="0"/>
              </a:rPr>
              <a:t>The gearing ratio is a measure of the firm’s financial leverage or risk</a:t>
            </a:r>
          </a:p>
          <a:p>
            <a:endParaRPr lang="en-029" dirty="0"/>
          </a:p>
          <a:p>
            <a:r>
              <a:rPr lang="en-029" sz="3600" b="1" dirty="0" smtClean="0">
                <a:solidFill>
                  <a:srgbClr val="0070C0"/>
                </a:solidFill>
                <a:latin typeface="Times New Roman" pitchFamily="18" charset="0"/>
                <a:cs typeface="Times New Roman" pitchFamily="18" charset="0"/>
              </a:rPr>
              <a:t>Financial risk is an additional risk taken on by a firm when it financed apart or all of it total assets using debt.</a:t>
            </a:r>
            <a:endParaRPr lang="en-029" sz="3600" b="1" dirty="0">
              <a:solidFill>
                <a:srgbClr val="0070C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THEORY OF FIRM</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029" sz="4000" b="1" dirty="0" smtClean="0">
                <a:solidFill>
                  <a:srgbClr val="0070C0"/>
                </a:solidFill>
                <a:latin typeface="Times New Roman" pitchFamily="18" charset="0"/>
                <a:cs typeface="Times New Roman" pitchFamily="18" charset="0"/>
              </a:rPr>
              <a:t>The original theory of the firm is</a:t>
            </a:r>
          </a:p>
          <a:p>
            <a:pPr>
              <a:buNone/>
            </a:pPr>
            <a:r>
              <a:rPr lang="en-029" sz="4000" b="1" dirty="0" smtClean="0">
                <a:solidFill>
                  <a:srgbClr val="0070C0"/>
                </a:solidFill>
                <a:latin typeface="Times New Roman" pitchFamily="18" charset="0"/>
                <a:cs typeface="Times New Roman" pitchFamily="18" charset="0"/>
              </a:rPr>
              <a:t>profit max.</a:t>
            </a:r>
          </a:p>
          <a:p>
            <a:pPr>
              <a:buNone/>
            </a:pPr>
            <a:endParaRPr lang="en-029" dirty="0"/>
          </a:p>
          <a:p>
            <a:pPr>
              <a:buNone/>
            </a:pPr>
            <a:r>
              <a:rPr lang="en-029" sz="3600" b="1" dirty="0" smtClean="0">
                <a:solidFill>
                  <a:srgbClr val="0070C0"/>
                </a:solidFill>
                <a:latin typeface="Times New Roman" pitchFamily="18" charset="0"/>
                <a:cs typeface="Times New Roman" pitchFamily="18" charset="0"/>
              </a:rPr>
              <a:t>Others are: </a:t>
            </a:r>
          </a:p>
          <a:p>
            <a:pPr>
              <a:buNone/>
            </a:pPr>
            <a:r>
              <a:rPr lang="en-029" sz="3600" b="1" dirty="0" smtClean="0">
                <a:solidFill>
                  <a:srgbClr val="0070C0"/>
                </a:solidFill>
                <a:latin typeface="Times New Roman" pitchFamily="18" charset="0"/>
                <a:cs typeface="Times New Roman" pitchFamily="18" charset="0"/>
              </a:rPr>
              <a:t>a. customer satisfaction</a:t>
            </a:r>
          </a:p>
          <a:p>
            <a:pPr>
              <a:buNone/>
            </a:pPr>
            <a:r>
              <a:rPr lang="en-029" sz="3600" b="1" dirty="0" smtClean="0">
                <a:solidFill>
                  <a:srgbClr val="0070C0"/>
                </a:solidFill>
                <a:latin typeface="Times New Roman" pitchFamily="18" charset="0"/>
                <a:cs typeface="Times New Roman" pitchFamily="18" charset="0"/>
              </a:rPr>
              <a:t>b. market share</a:t>
            </a:r>
          </a:p>
          <a:p>
            <a:pPr>
              <a:buNone/>
            </a:pPr>
            <a:endParaRPr lang="en-029"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029" sz="4400" b="1" dirty="0">
                <a:solidFill>
                  <a:srgbClr val="0070C0"/>
                </a:solidFill>
                <a:latin typeface="Times New Roman" pitchFamily="18" charset="0"/>
                <a:cs typeface="Times New Roman" pitchFamily="18" charset="0"/>
              </a:rPr>
              <a:t>Businesses have the option of buying their assets by going into debt or by using the money from people who have invested in </a:t>
            </a:r>
            <a:r>
              <a:rPr lang="en-029" sz="4400" b="1" dirty="0" smtClean="0">
                <a:solidFill>
                  <a:srgbClr val="0070C0"/>
                </a:solidFill>
                <a:latin typeface="Times New Roman" pitchFamily="18" charset="0"/>
                <a:cs typeface="Times New Roman" pitchFamily="18" charset="0"/>
              </a:rPr>
              <a:t>the business {shareholders}. Such method of financing is called </a:t>
            </a:r>
            <a:r>
              <a:rPr lang="en-029" sz="4400" b="1" smtClean="0">
                <a:solidFill>
                  <a:srgbClr val="0070C0"/>
                </a:solidFill>
                <a:latin typeface="Times New Roman" pitchFamily="18" charset="0"/>
                <a:cs typeface="Times New Roman" pitchFamily="18" charset="0"/>
              </a:rPr>
              <a:t>equity financing.</a:t>
            </a:r>
            <a:endParaRPr lang="en-029" sz="4400" b="1" dirty="0">
              <a:solidFill>
                <a:srgbClr val="0070C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EXAMPLE OF GEARING RATIO</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029" sz="3600" b="1" dirty="0">
                <a:solidFill>
                  <a:srgbClr val="0070C0"/>
                </a:solidFill>
                <a:latin typeface="Times New Roman" pitchFamily="18" charset="0"/>
                <a:cs typeface="Times New Roman" pitchFamily="18" charset="0"/>
              </a:rPr>
              <a:t>Times Interest Earned = Earnings </a:t>
            </a:r>
            <a:r>
              <a:rPr lang="en-029" sz="3600" b="1" dirty="0" smtClean="0">
                <a:solidFill>
                  <a:srgbClr val="0070C0"/>
                </a:solidFill>
                <a:latin typeface="Times New Roman" pitchFamily="18" charset="0"/>
                <a:cs typeface="Times New Roman" pitchFamily="18" charset="0"/>
              </a:rPr>
              <a:t>Before </a:t>
            </a:r>
            <a:r>
              <a:rPr lang="en-029" sz="3600" b="1" dirty="0">
                <a:solidFill>
                  <a:srgbClr val="0070C0"/>
                </a:solidFill>
                <a:latin typeface="Times New Roman" pitchFamily="18" charset="0"/>
                <a:cs typeface="Times New Roman" pitchFamily="18" charset="0"/>
              </a:rPr>
              <a:t>Interest and </a:t>
            </a:r>
            <a:r>
              <a:rPr lang="en-029" sz="3600" b="1" dirty="0" smtClean="0">
                <a:solidFill>
                  <a:srgbClr val="0070C0"/>
                </a:solidFill>
                <a:latin typeface="Times New Roman" pitchFamily="18" charset="0"/>
                <a:cs typeface="Times New Roman" pitchFamily="18" charset="0"/>
              </a:rPr>
              <a:t>Taxes/Interest</a:t>
            </a:r>
          </a:p>
          <a:p>
            <a:r>
              <a:rPr lang="en-029" sz="3600" b="1" dirty="0" smtClean="0">
                <a:solidFill>
                  <a:srgbClr val="0070C0"/>
                </a:solidFill>
                <a:latin typeface="Times New Roman" pitchFamily="18" charset="0"/>
                <a:cs typeface="Times New Roman" pitchFamily="18" charset="0"/>
              </a:rPr>
              <a:t>                      = # of times</a:t>
            </a:r>
            <a:endParaRPr lang="en-029" sz="3600" b="1" dirty="0">
              <a:solidFill>
                <a:srgbClr val="0070C0"/>
              </a:solidFill>
              <a:latin typeface="Times New Roman" pitchFamily="18" charset="0"/>
              <a:cs typeface="Times New Roman" pitchFamily="18" charset="0"/>
            </a:endParaRPr>
          </a:p>
          <a:p>
            <a:pPr>
              <a:buNone/>
            </a:pPr>
            <a:r>
              <a:rPr lang="en-029" sz="3600" b="1" dirty="0" smtClean="0">
                <a:solidFill>
                  <a:srgbClr val="0070C0"/>
                </a:solidFill>
                <a:latin typeface="Times New Roman" pitchFamily="18" charset="0"/>
                <a:cs typeface="Times New Roman" pitchFamily="18" charset="0"/>
              </a:rPr>
              <a:t>Times Interest Earned </a:t>
            </a:r>
            <a:r>
              <a:rPr lang="en-029" sz="3600" b="1" dirty="0">
                <a:solidFill>
                  <a:srgbClr val="0070C0"/>
                </a:solidFill>
                <a:latin typeface="Times New Roman" pitchFamily="18" charset="0"/>
                <a:cs typeface="Times New Roman" pitchFamily="18" charset="0"/>
              </a:rPr>
              <a:t>ratio tells you </a:t>
            </a:r>
            <a:r>
              <a:rPr lang="en-029" sz="3600" b="1" dirty="0" smtClean="0">
                <a:solidFill>
                  <a:srgbClr val="0070C0"/>
                </a:solidFill>
                <a:latin typeface="Times New Roman" pitchFamily="18" charset="0"/>
                <a:cs typeface="Times New Roman" pitchFamily="18" charset="0"/>
              </a:rPr>
              <a:t>how</a:t>
            </a:r>
          </a:p>
          <a:p>
            <a:pPr>
              <a:buNone/>
            </a:pPr>
            <a:r>
              <a:rPr lang="en-029" sz="3600" b="1" dirty="0" smtClean="0">
                <a:solidFill>
                  <a:srgbClr val="0070C0"/>
                </a:solidFill>
                <a:latin typeface="Times New Roman" pitchFamily="18" charset="0"/>
                <a:cs typeface="Times New Roman" pitchFamily="18" charset="0"/>
              </a:rPr>
              <a:t>many </a:t>
            </a:r>
            <a:r>
              <a:rPr lang="en-029" sz="3600" b="1" dirty="0">
                <a:solidFill>
                  <a:srgbClr val="0070C0"/>
                </a:solidFill>
                <a:latin typeface="Times New Roman" pitchFamily="18" charset="0"/>
                <a:cs typeface="Times New Roman" pitchFamily="18" charset="0"/>
              </a:rPr>
              <a:t>times over the business can pay </a:t>
            </a:r>
            <a:r>
              <a:rPr lang="en-029" sz="3600" b="1" dirty="0" smtClean="0">
                <a:solidFill>
                  <a:srgbClr val="0070C0"/>
                </a:solidFill>
                <a:latin typeface="Times New Roman" pitchFamily="18" charset="0"/>
                <a:cs typeface="Times New Roman" pitchFamily="18" charset="0"/>
              </a:rPr>
              <a:t>its</a:t>
            </a:r>
          </a:p>
          <a:p>
            <a:pPr>
              <a:buNone/>
            </a:pPr>
            <a:r>
              <a:rPr lang="en-029" sz="3600" b="1" dirty="0" smtClean="0">
                <a:solidFill>
                  <a:srgbClr val="0070C0"/>
                </a:solidFill>
                <a:latin typeface="Times New Roman" pitchFamily="18" charset="0"/>
                <a:cs typeface="Times New Roman" pitchFamily="18" charset="0"/>
              </a:rPr>
              <a:t>interest </a:t>
            </a:r>
            <a:r>
              <a:rPr lang="en-029" sz="3600" b="1" dirty="0">
                <a:solidFill>
                  <a:srgbClr val="0070C0"/>
                </a:solidFill>
                <a:latin typeface="Times New Roman" pitchFamily="18" charset="0"/>
                <a:cs typeface="Times New Roman" pitchFamily="18" charset="0"/>
              </a:rPr>
              <a:t>payments on debt. The higher </a:t>
            </a:r>
            <a:r>
              <a:rPr lang="en-029" sz="3600" b="1" dirty="0" smtClean="0">
                <a:solidFill>
                  <a:srgbClr val="0070C0"/>
                </a:solidFill>
                <a:latin typeface="Times New Roman" pitchFamily="18" charset="0"/>
                <a:cs typeface="Times New Roman" pitchFamily="18" charset="0"/>
              </a:rPr>
              <a:t>the</a:t>
            </a:r>
          </a:p>
          <a:p>
            <a:pPr>
              <a:buNone/>
            </a:pPr>
            <a:r>
              <a:rPr lang="en-029" sz="3600" b="1" dirty="0" smtClean="0">
                <a:solidFill>
                  <a:srgbClr val="0070C0"/>
                </a:solidFill>
                <a:latin typeface="Times New Roman" pitchFamily="18" charset="0"/>
                <a:cs typeface="Times New Roman" pitchFamily="18" charset="0"/>
              </a:rPr>
              <a:t>TIE </a:t>
            </a:r>
            <a:r>
              <a:rPr lang="en-029" sz="3600" b="1" dirty="0">
                <a:solidFill>
                  <a:srgbClr val="0070C0"/>
                </a:solidFill>
                <a:latin typeface="Times New Roman" pitchFamily="18" charset="0"/>
                <a:cs typeface="Times New Roman" pitchFamily="18" charset="0"/>
              </a:rPr>
              <a:t>ratio, the more liquid the firm and </a:t>
            </a:r>
            <a:r>
              <a:rPr lang="en-029" sz="3600" b="1" dirty="0" smtClean="0">
                <a:solidFill>
                  <a:srgbClr val="0070C0"/>
                </a:solidFill>
                <a:latin typeface="Times New Roman" pitchFamily="18" charset="0"/>
                <a:cs typeface="Times New Roman" pitchFamily="18" charset="0"/>
              </a:rPr>
              <a:t>the</a:t>
            </a:r>
          </a:p>
          <a:p>
            <a:pPr>
              <a:buNone/>
            </a:pPr>
            <a:r>
              <a:rPr lang="en-029" sz="3600" b="1" dirty="0">
                <a:solidFill>
                  <a:srgbClr val="0070C0"/>
                </a:solidFill>
                <a:latin typeface="Times New Roman" pitchFamily="18" charset="0"/>
                <a:cs typeface="Times New Roman" pitchFamily="18" charset="0"/>
              </a:rPr>
              <a:t>l</a:t>
            </a:r>
            <a:r>
              <a:rPr lang="en-029" sz="3600" b="1" dirty="0" smtClean="0">
                <a:solidFill>
                  <a:srgbClr val="0070C0"/>
                </a:solidFill>
                <a:latin typeface="Times New Roman" pitchFamily="18" charset="0"/>
                <a:cs typeface="Times New Roman" pitchFamily="18" charset="0"/>
              </a:rPr>
              <a:t>ess debt </a:t>
            </a:r>
            <a:r>
              <a:rPr lang="en-029" sz="3600" b="1" dirty="0">
                <a:solidFill>
                  <a:srgbClr val="0070C0"/>
                </a:solidFill>
                <a:latin typeface="Times New Roman" pitchFamily="18" charset="0"/>
                <a:cs typeface="Times New Roman" pitchFamily="18" charset="0"/>
              </a:rPr>
              <a:t>the firm has.</a:t>
            </a:r>
            <a:endParaRPr lang="en-029" sz="3600" dirty="0">
              <a:solidFill>
                <a:srgbClr val="0070C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en-029" b="1" dirty="0">
                <a:solidFill>
                  <a:srgbClr val="0070C0"/>
                </a:solidFill>
                <a:latin typeface="Times New Roman" pitchFamily="18" charset="0"/>
                <a:cs typeface="Times New Roman" pitchFamily="18" charset="0"/>
              </a:rPr>
              <a:t>Fixed Charge Coverage = Earnings Before Interest and Taxes + Other Fixed Charges/Interest + Other Fixed Charges </a:t>
            </a:r>
            <a:endParaRPr lang="en-029" b="1" dirty="0" smtClean="0">
              <a:solidFill>
                <a:srgbClr val="0070C0"/>
              </a:solidFill>
              <a:latin typeface="Times New Roman" pitchFamily="18" charset="0"/>
              <a:cs typeface="Times New Roman" pitchFamily="18" charset="0"/>
            </a:endParaRPr>
          </a:p>
          <a:p>
            <a:r>
              <a:rPr lang="en-029" b="1" dirty="0" smtClean="0">
                <a:solidFill>
                  <a:srgbClr val="0070C0"/>
                </a:solidFill>
                <a:latin typeface="Times New Roman" pitchFamily="18" charset="0"/>
                <a:cs typeface="Times New Roman" pitchFamily="18" charset="0"/>
              </a:rPr>
              <a:t>                  = # of times</a:t>
            </a:r>
            <a:endParaRPr lang="en-029" b="1" dirty="0">
              <a:solidFill>
                <a:srgbClr val="0070C0"/>
              </a:solidFill>
              <a:latin typeface="Times New Roman" pitchFamily="18" charset="0"/>
              <a:cs typeface="Times New Roman" pitchFamily="18" charset="0"/>
            </a:endParaRPr>
          </a:p>
          <a:p>
            <a:r>
              <a:rPr lang="en-029" b="1" dirty="0">
                <a:solidFill>
                  <a:srgbClr val="0070C0"/>
                </a:solidFill>
                <a:latin typeface="Times New Roman" pitchFamily="18" charset="0"/>
                <a:cs typeface="Times New Roman" pitchFamily="18" charset="0"/>
              </a:rPr>
              <a:t>where the fixed charge coverage ratio tells you how many times over the business can pay its interest payments on debt, lease payments, and other fixed charges. The higher the fixed charge coverage ratio, the more liquid the firm and the less debt and fixed charges the firm has.</a:t>
            </a:r>
            <a:endParaRPr lang="en-029" dirty="0">
              <a:solidFill>
                <a:srgbClr val="0070C0"/>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029" b="1" dirty="0">
                <a:solidFill>
                  <a:srgbClr val="0070C0"/>
                </a:solidFill>
                <a:latin typeface="Times New Roman" pitchFamily="18" charset="0"/>
                <a:cs typeface="Times New Roman" pitchFamily="18" charset="0"/>
              </a:rPr>
              <a:t>Debt to Equity = Total Debt/Total Shareholder's Equity </a:t>
            </a:r>
            <a:endParaRPr lang="en-029" b="1" dirty="0" smtClean="0">
              <a:solidFill>
                <a:srgbClr val="0070C0"/>
              </a:solidFill>
              <a:latin typeface="Times New Roman" pitchFamily="18" charset="0"/>
              <a:cs typeface="Times New Roman" pitchFamily="18" charset="0"/>
            </a:endParaRPr>
          </a:p>
          <a:p>
            <a:endParaRPr lang="en-029" b="1" dirty="0">
              <a:solidFill>
                <a:srgbClr val="0070C0"/>
              </a:solidFill>
              <a:latin typeface="Times New Roman" pitchFamily="18" charset="0"/>
              <a:cs typeface="Times New Roman" pitchFamily="18" charset="0"/>
            </a:endParaRPr>
          </a:p>
          <a:p>
            <a:pPr>
              <a:buNone/>
            </a:pPr>
            <a:r>
              <a:rPr lang="en-029" b="1" dirty="0" smtClean="0">
                <a:solidFill>
                  <a:srgbClr val="0070C0"/>
                </a:solidFill>
                <a:latin typeface="Times New Roman" pitchFamily="18" charset="0"/>
                <a:cs typeface="Times New Roman" pitchFamily="18" charset="0"/>
              </a:rPr>
              <a:t>                          = _____%</a:t>
            </a:r>
          </a:p>
          <a:p>
            <a:pPr>
              <a:buNone/>
            </a:pPr>
            <a:endParaRPr lang="en-029" b="1" dirty="0"/>
          </a:p>
          <a:p>
            <a:pPr>
              <a:buNone/>
            </a:pPr>
            <a:r>
              <a:rPr lang="en-029" b="1" dirty="0">
                <a:solidFill>
                  <a:srgbClr val="0070C0"/>
                </a:solidFill>
                <a:latin typeface="Times New Roman" pitchFamily="18" charset="0"/>
                <a:cs typeface="Times New Roman" pitchFamily="18" charset="0"/>
              </a:rPr>
              <a:t>As the debt to equity ratio increases, </a:t>
            </a:r>
            <a:r>
              <a:rPr lang="en-029" b="1" dirty="0" smtClean="0">
                <a:solidFill>
                  <a:srgbClr val="0070C0"/>
                </a:solidFill>
                <a:latin typeface="Times New Roman" pitchFamily="18" charset="0"/>
                <a:cs typeface="Times New Roman" pitchFamily="18" charset="0"/>
              </a:rPr>
              <a:t>gearing</a:t>
            </a:r>
          </a:p>
          <a:p>
            <a:pPr>
              <a:buNone/>
            </a:pPr>
            <a:r>
              <a:rPr lang="en-029" b="1" dirty="0" smtClean="0">
                <a:solidFill>
                  <a:srgbClr val="0070C0"/>
                </a:solidFill>
                <a:latin typeface="Times New Roman" pitchFamily="18" charset="0"/>
                <a:cs typeface="Times New Roman" pitchFamily="18" charset="0"/>
              </a:rPr>
              <a:t>also </a:t>
            </a:r>
            <a:r>
              <a:rPr lang="en-029" b="1" dirty="0">
                <a:solidFill>
                  <a:srgbClr val="0070C0"/>
                </a:solidFill>
                <a:latin typeface="Times New Roman" pitchFamily="18" charset="0"/>
                <a:cs typeface="Times New Roman" pitchFamily="18" charset="0"/>
              </a:rPr>
              <a:t>increases along with the financial risk </a:t>
            </a:r>
            <a:r>
              <a:rPr lang="en-029" b="1" dirty="0" smtClean="0">
                <a:solidFill>
                  <a:srgbClr val="0070C0"/>
                </a:solidFill>
                <a:latin typeface="Times New Roman" pitchFamily="18" charset="0"/>
                <a:cs typeface="Times New Roman" pitchFamily="18" charset="0"/>
              </a:rPr>
              <a:t>of</a:t>
            </a:r>
          </a:p>
          <a:p>
            <a:pPr>
              <a:buNone/>
            </a:pPr>
            <a:r>
              <a:rPr lang="en-029" b="1" dirty="0" smtClean="0">
                <a:solidFill>
                  <a:srgbClr val="0070C0"/>
                </a:solidFill>
                <a:latin typeface="Times New Roman" pitchFamily="18" charset="0"/>
                <a:cs typeface="Times New Roman" pitchFamily="18" charset="0"/>
              </a:rPr>
              <a:t>the </a:t>
            </a:r>
            <a:r>
              <a:rPr lang="en-029" b="1" dirty="0">
                <a:solidFill>
                  <a:srgbClr val="0070C0"/>
                </a:solidFill>
                <a:latin typeface="Times New Roman" pitchFamily="18" charset="0"/>
                <a:cs typeface="Times New Roman" pitchFamily="18" charset="0"/>
              </a:rPr>
              <a:t>firm.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029" b="1" dirty="0">
                <a:solidFill>
                  <a:srgbClr val="0070C0"/>
                </a:solidFill>
              </a:rPr>
              <a:t>Long-term Debt to Total Capitalization = Long-term Debt/Long-term Debt + Shareholder's Equity </a:t>
            </a:r>
            <a:endParaRPr lang="en-029" b="1" dirty="0" smtClean="0">
              <a:solidFill>
                <a:srgbClr val="0070C0"/>
              </a:solidFill>
            </a:endParaRPr>
          </a:p>
          <a:p>
            <a:r>
              <a:rPr lang="en-029" b="1" dirty="0">
                <a:solidFill>
                  <a:srgbClr val="0070C0"/>
                </a:solidFill>
              </a:rPr>
              <a:t> </a:t>
            </a:r>
            <a:r>
              <a:rPr lang="en-029" b="1" dirty="0" smtClean="0">
                <a:solidFill>
                  <a:srgbClr val="0070C0"/>
                </a:solidFill>
              </a:rPr>
              <a:t>                        = </a:t>
            </a:r>
            <a:r>
              <a:rPr lang="en-029" b="1" dirty="0">
                <a:solidFill>
                  <a:srgbClr val="0070C0"/>
                </a:solidFill>
              </a:rPr>
              <a:t>______ </a:t>
            </a:r>
            <a:r>
              <a:rPr lang="en-029" b="1" dirty="0" smtClean="0">
                <a:solidFill>
                  <a:srgbClr val="0070C0"/>
                </a:solidFill>
              </a:rPr>
              <a:t>%</a:t>
            </a:r>
          </a:p>
          <a:p>
            <a:endParaRPr lang="en-029" b="1" dirty="0">
              <a:solidFill>
                <a:srgbClr val="0070C0"/>
              </a:solidFill>
            </a:endParaRPr>
          </a:p>
          <a:p>
            <a:r>
              <a:rPr lang="en-029" b="1" dirty="0">
                <a:solidFill>
                  <a:srgbClr val="0070C0"/>
                </a:solidFill>
                <a:latin typeface="Times New Roman" pitchFamily="18" charset="0"/>
                <a:cs typeface="Times New Roman" pitchFamily="18" charset="0"/>
              </a:rPr>
              <a:t>This ratio shows how much long-term debt, such as mortgages and bonds, finance the firm's total assets. If this ratio is high as compared to industry averages, the firm's gearing is high which is also a measure of financial risk.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029" b="1" dirty="0" smtClean="0">
                <a:solidFill>
                  <a:srgbClr val="FF0000"/>
                </a:solidFill>
                <a:latin typeface="Times New Roman" pitchFamily="18" charset="0"/>
                <a:cs typeface="Times New Roman" pitchFamily="18" charset="0"/>
              </a:rPr>
              <a:t>BUSINESS UNIT</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029" b="1" dirty="0">
                <a:solidFill>
                  <a:srgbClr val="0070C0"/>
                </a:solidFill>
                <a:latin typeface="Times New Roman" pitchFamily="18" charset="0"/>
                <a:cs typeface="Times New Roman" pitchFamily="18" charset="0"/>
              </a:rPr>
              <a:t>A logical element or segment </a:t>
            </a:r>
            <a:r>
              <a:rPr lang="en-029" b="1" dirty="0" smtClean="0">
                <a:solidFill>
                  <a:srgbClr val="0070C0"/>
                </a:solidFill>
                <a:latin typeface="Times New Roman" pitchFamily="18" charset="0"/>
                <a:cs typeface="Times New Roman" pitchFamily="18" charset="0"/>
              </a:rPr>
              <a:t>of a</a:t>
            </a:r>
            <a:r>
              <a:rPr lang="en-029" b="1" dirty="0">
                <a:solidFill>
                  <a:srgbClr val="0070C0"/>
                </a:solidFill>
                <a:latin typeface="Times New Roman" pitchFamily="18" charset="0"/>
                <a:cs typeface="Times New Roman" pitchFamily="18" charset="0"/>
              </a:rPr>
              <a:t> </a:t>
            </a:r>
            <a:r>
              <a:rPr lang="en-029" b="1" dirty="0" smtClean="0">
                <a:solidFill>
                  <a:srgbClr val="0070C0"/>
                </a:solidFill>
                <a:latin typeface="Times New Roman" pitchFamily="18" charset="0"/>
                <a:cs typeface="Times New Roman" pitchFamily="18" charset="0"/>
              </a:rPr>
              <a:t>company</a:t>
            </a:r>
          </a:p>
          <a:p>
            <a:pPr>
              <a:buNone/>
            </a:pPr>
            <a:r>
              <a:rPr lang="en-029" b="1" dirty="0">
                <a:solidFill>
                  <a:srgbClr val="0070C0"/>
                </a:solidFill>
                <a:latin typeface="Times New Roman" pitchFamily="18" charset="0"/>
                <a:cs typeface="Times New Roman" pitchFamily="18" charset="0"/>
              </a:rPr>
              <a:t> (such as accounting, production, </a:t>
            </a:r>
            <a:r>
              <a:rPr lang="en-029" b="1" dirty="0" smtClean="0">
                <a:solidFill>
                  <a:srgbClr val="0070C0"/>
                </a:solidFill>
                <a:latin typeface="Times New Roman" pitchFamily="18" charset="0"/>
                <a:cs typeface="Times New Roman" pitchFamily="18" charset="0"/>
              </a:rPr>
              <a:t>marketing)</a:t>
            </a:r>
          </a:p>
          <a:p>
            <a:pPr>
              <a:buNone/>
            </a:pPr>
            <a:r>
              <a:rPr lang="en-029" b="1" dirty="0" smtClean="0">
                <a:solidFill>
                  <a:srgbClr val="0070C0"/>
                </a:solidFill>
                <a:latin typeface="Times New Roman" pitchFamily="18" charset="0"/>
                <a:cs typeface="Times New Roman" pitchFamily="18" charset="0"/>
              </a:rPr>
              <a:t>representing </a:t>
            </a:r>
            <a:r>
              <a:rPr lang="en-029" b="1" dirty="0">
                <a:solidFill>
                  <a:srgbClr val="0070C0"/>
                </a:solidFill>
                <a:latin typeface="Times New Roman" pitchFamily="18" charset="0"/>
                <a:cs typeface="Times New Roman" pitchFamily="18" charset="0"/>
              </a:rPr>
              <a:t>a specific business function, </a:t>
            </a:r>
            <a:r>
              <a:rPr lang="en-029" b="1" dirty="0" smtClean="0">
                <a:solidFill>
                  <a:srgbClr val="0070C0"/>
                </a:solidFill>
                <a:latin typeface="Times New Roman" pitchFamily="18" charset="0"/>
                <a:cs typeface="Times New Roman" pitchFamily="18" charset="0"/>
              </a:rPr>
              <a:t>and</a:t>
            </a:r>
          </a:p>
          <a:p>
            <a:pPr>
              <a:buNone/>
            </a:pPr>
            <a:r>
              <a:rPr lang="en-029" b="1" dirty="0" smtClean="0">
                <a:solidFill>
                  <a:srgbClr val="0070C0"/>
                </a:solidFill>
                <a:latin typeface="Times New Roman" pitchFamily="18" charset="0"/>
                <a:cs typeface="Times New Roman" pitchFamily="18" charset="0"/>
              </a:rPr>
              <a:t>a</a:t>
            </a:r>
            <a:r>
              <a:rPr lang="en-029" b="1" dirty="0">
                <a:solidFill>
                  <a:srgbClr val="0070C0"/>
                </a:solidFill>
                <a:latin typeface="Times New Roman" pitchFamily="18" charset="0"/>
                <a:cs typeface="Times New Roman" pitchFamily="18" charset="0"/>
              </a:rPr>
              <a:t> definite place on the organizational </a:t>
            </a:r>
            <a:r>
              <a:rPr lang="en-029" b="1" dirty="0" smtClean="0">
                <a:solidFill>
                  <a:srgbClr val="0070C0"/>
                </a:solidFill>
                <a:latin typeface="Times New Roman" pitchFamily="18" charset="0"/>
                <a:cs typeface="Times New Roman" pitchFamily="18" charset="0"/>
              </a:rPr>
              <a:t>chart,</a:t>
            </a:r>
          </a:p>
          <a:p>
            <a:pPr>
              <a:buNone/>
            </a:pPr>
            <a:r>
              <a:rPr lang="en-029" b="1" dirty="0" smtClean="0">
                <a:solidFill>
                  <a:srgbClr val="0070C0"/>
                </a:solidFill>
                <a:latin typeface="Times New Roman" pitchFamily="18" charset="0"/>
                <a:cs typeface="Times New Roman" pitchFamily="18" charset="0"/>
              </a:rPr>
              <a:t>under </a:t>
            </a:r>
            <a:r>
              <a:rPr lang="en-029" b="1" dirty="0">
                <a:solidFill>
                  <a:srgbClr val="0070C0"/>
                </a:solidFill>
                <a:latin typeface="Times New Roman" pitchFamily="18" charset="0"/>
                <a:cs typeface="Times New Roman" pitchFamily="18" charset="0"/>
              </a:rPr>
              <a:t>the domain of a </a:t>
            </a:r>
            <a:r>
              <a:rPr lang="en-029" b="1" dirty="0" smtClean="0">
                <a:solidFill>
                  <a:srgbClr val="0070C0"/>
                </a:solidFill>
                <a:latin typeface="Times New Roman" pitchFamily="18" charset="0"/>
                <a:cs typeface="Times New Roman" pitchFamily="18" charset="0"/>
              </a:rPr>
              <a:t>manager.</a:t>
            </a:r>
          </a:p>
          <a:p>
            <a:pPr>
              <a:buNone/>
            </a:pPr>
            <a:r>
              <a:rPr lang="en-029" b="1" dirty="0" smtClean="0">
                <a:solidFill>
                  <a:srgbClr val="0070C0"/>
                </a:solidFill>
                <a:latin typeface="Times New Roman" pitchFamily="18" charset="0"/>
                <a:cs typeface="Times New Roman" pitchFamily="18" charset="0"/>
              </a:rPr>
              <a:t>Also</a:t>
            </a:r>
            <a:r>
              <a:rPr lang="en-029" b="1" dirty="0">
                <a:solidFill>
                  <a:srgbClr val="0070C0"/>
                </a:solidFill>
                <a:latin typeface="Times New Roman" pitchFamily="18" charset="0"/>
                <a:cs typeface="Times New Roman" pitchFamily="18" charset="0"/>
              </a:rPr>
              <a:t> called department, division, </a:t>
            </a:r>
            <a:r>
              <a:rPr lang="en-029" b="1" dirty="0" smtClean="0">
                <a:solidFill>
                  <a:srgbClr val="0070C0"/>
                </a:solidFill>
                <a:latin typeface="Times New Roman" pitchFamily="18" charset="0"/>
                <a:cs typeface="Times New Roman" pitchFamily="18" charset="0"/>
              </a:rPr>
              <a:t>or</a:t>
            </a:r>
          </a:p>
          <a:p>
            <a:pPr>
              <a:buNone/>
            </a:pPr>
            <a:r>
              <a:rPr lang="en-029" b="1" dirty="0" smtClean="0">
                <a:solidFill>
                  <a:srgbClr val="0070C0"/>
                </a:solidFill>
                <a:latin typeface="Times New Roman" pitchFamily="18" charset="0"/>
                <a:cs typeface="Times New Roman" pitchFamily="18" charset="0"/>
              </a:rPr>
              <a:t>a</a:t>
            </a:r>
            <a:r>
              <a:rPr lang="en-029" b="1" dirty="0">
                <a:solidFill>
                  <a:srgbClr val="0070C0"/>
                </a:solidFill>
                <a:latin typeface="Times New Roman" pitchFamily="18" charset="0"/>
                <a:cs typeface="Times New Roman" pitchFamily="18" charset="0"/>
              </a:rPr>
              <a:t> </a:t>
            </a:r>
            <a:r>
              <a:rPr lang="en-029" b="1" dirty="0" smtClean="0">
                <a:solidFill>
                  <a:srgbClr val="0070C0"/>
                </a:solidFill>
                <a:latin typeface="Times New Roman" pitchFamily="18" charset="0"/>
                <a:cs typeface="Times New Roman" pitchFamily="18" charset="0"/>
              </a:rPr>
              <a:t>functional area</a:t>
            </a:r>
            <a:r>
              <a:rPr lang="en-029" b="1" dirty="0">
                <a:solidFill>
                  <a:srgbClr val="0070C0"/>
                </a:solidFill>
                <a:latin typeface="Times New Roman" pitchFamily="18" charset="0"/>
                <a:cs typeface="Times New Roman" pitchFamily="18" charset="0"/>
              </a:rPr>
              <a:t>.</a:t>
            </a:r>
            <a:r>
              <a:rPr lang="en-029" dirty="0"/>
              <a:t/>
            </a:r>
            <a:br>
              <a:rPr lang="en-029" dirty="0"/>
            </a:br>
            <a:endParaRPr lang="en-029"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TYPES OF BUSINESS UNIT</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029" dirty="0" smtClean="0"/>
          </a:p>
          <a:p>
            <a:pPr>
              <a:buNone/>
            </a:pPr>
            <a:r>
              <a:rPr lang="en-029" sz="4400" b="1" dirty="0" smtClean="0">
                <a:solidFill>
                  <a:srgbClr val="0070C0"/>
                </a:solidFill>
                <a:latin typeface="Times New Roman" pitchFamily="18" charset="0"/>
                <a:cs typeface="Times New Roman" pitchFamily="18" charset="0"/>
              </a:rPr>
              <a:t>NATIONAL</a:t>
            </a:r>
          </a:p>
          <a:p>
            <a:pPr>
              <a:buNone/>
            </a:pPr>
            <a:endParaRPr lang="en-029" sz="4400" b="1" dirty="0">
              <a:solidFill>
                <a:srgbClr val="0070C0"/>
              </a:solidFill>
              <a:latin typeface="Times New Roman" pitchFamily="18" charset="0"/>
              <a:cs typeface="Times New Roman" pitchFamily="18" charset="0"/>
            </a:endParaRPr>
          </a:p>
          <a:p>
            <a:pPr>
              <a:buNone/>
            </a:pPr>
            <a:r>
              <a:rPr lang="en-029" sz="4400" b="1" dirty="0" smtClean="0">
                <a:solidFill>
                  <a:srgbClr val="0070C0"/>
                </a:solidFill>
                <a:latin typeface="Times New Roman" pitchFamily="18" charset="0"/>
                <a:cs typeface="Times New Roman" pitchFamily="18" charset="0"/>
              </a:rPr>
              <a:t>INTERNATIONAL</a:t>
            </a:r>
            <a:endParaRPr lang="en-029" sz="4400" b="1" dirty="0">
              <a:solidFill>
                <a:srgbClr val="0070C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NATIONAL &amp; INTERNATIONAL BUSINESS UNIT</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029" b="1" dirty="0" smtClean="0">
                <a:solidFill>
                  <a:srgbClr val="0070C0"/>
                </a:solidFill>
                <a:latin typeface="Times New Roman" pitchFamily="18" charset="0"/>
                <a:cs typeface="Times New Roman" pitchFamily="18" charset="0"/>
              </a:rPr>
              <a:t>National business unit is an entity that conduct economic activities within the boundaries of the domestic economy.</a:t>
            </a:r>
          </a:p>
          <a:p>
            <a:endParaRPr lang="en-029" dirty="0"/>
          </a:p>
          <a:p>
            <a:r>
              <a:rPr lang="en-029" dirty="0" smtClean="0"/>
              <a:t> </a:t>
            </a:r>
            <a:r>
              <a:rPr lang="en-029" b="1" dirty="0" smtClean="0">
                <a:solidFill>
                  <a:srgbClr val="0070C0"/>
                </a:solidFill>
                <a:latin typeface="Times New Roman" pitchFamily="18" charset="0"/>
                <a:cs typeface="Times New Roman" pitchFamily="18" charset="0"/>
              </a:rPr>
              <a:t>International business unit is an entity that conduct economic activities within and outside the boundaries of the domestic economy.</a:t>
            </a:r>
          </a:p>
          <a:p>
            <a:endParaRPr lang="en-029"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PRIVATE FIRM</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029" b="1" dirty="0" smtClean="0">
                <a:solidFill>
                  <a:srgbClr val="0070C0"/>
                </a:solidFill>
                <a:latin typeface="Times New Roman" pitchFamily="18" charset="0"/>
                <a:cs typeface="Times New Roman" pitchFamily="18" charset="0"/>
              </a:rPr>
              <a:t>Entities own by private individual, groups, other companies or a combinations.</a:t>
            </a:r>
          </a:p>
          <a:p>
            <a:endParaRPr lang="en-029" b="1" dirty="0">
              <a:solidFill>
                <a:srgbClr val="0070C0"/>
              </a:solidFill>
              <a:latin typeface="Times New Roman" pitchFamily="18" charset="0"/>
              <a:cs typeface="Times New Roman" pitchFamily="18" charset="0"/>
            </a:endParaRPr>
          </a:p>
          <a:p>
            <a:r>
              <a:rPr lang="en-029" sz="3500" b="1" dirty="0">
                <a:solidFill>
                  <a:srgbClr val="0070C0"/>
                </a:solidFill>
                <a:latin typeface="Times New Roman" pitchFamily="18" charset="0"/>
                <a:cs typeface="Times New Roman" pitchFamily="18" charset="0"/>
              </a:rPr>
              <a:t>The main types of business organisation in the private sector </a:t>
            </a:r>
            <a:r>
              <a:rPr lang="en-029" sz="3500" b="1" dirty="0" smtClean="0">
                <a:solidFill>
                  <a:srgbClr val="0070C0"/>
                </a:solidFill>
                <a:latin typeface="Times New Roman" pitchFamily="18" charset="0"/>
                <a:cs typeface="Times New Roman" pitchFamily="18" charset="0"/>
              </a:rPr>
              <a:t> </a:t>
            </a:r>
            <a:r>
              <a:rPr lang="en-029" sz="3500" b="1" dirty="0">
                <a:solidFill>
                  <a:srgbClr val="0070C0"/>
                </a:solidFill>
                <a:latin typeface="Times New Roman" pitchFamily="18" charset="0"/>
                <a:cs typeface="Times New Roman" pitchFamily="18" charset="0"/>
              </a:rPr>
              <a:t>are - sole traders, partnerships, companies and franchises. The sole trader is the most common form of business ownership and is found in a wide range of activities (e.g. window cleaning, plumbing, electrical work, busking). </a:t>
            </a:r>
            <a:br>
              <a:rPr lang="en-029" sz="3500" b="1" dirty="0">
                <a:solidFill>
                  <a:srgbClr val="0070C0"/>
                </a:solidFill>
                <a:latin typeface="Times New Roman" pitchFamily="18" charset="0"/>
                <a:cs typeface="Times New Roman" pitchFamily="18" charset="0"/>
              </a:rPr>
            </a:br>
            <a:r>
              <a:rPr lang="en-029" dirty="0"/>
              <a:t/>
            </a:r>
            <a:br>
              <a:rPr lang="en-029" dirty="0"/>
            </a:br>
            <a:r>
              <a:rPr lang="en-029" dirty="0" smtClean="0"/>
              <a:t>.</a:t>
            </a:r>
            <a:endParaRPr lang="en-029" b="1" dirty="0">
              <a:solidFill>
                <a:srgbClr val="0070C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PUBLIC SECTOR FIRMS</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029" sz="4000" b="1" dirty="0" smtClean="0">
                <a:solidFill>
                  <a:srgbClr val="0070C0"/>
                </a:solidFill>
                <a:latin typeface="Times New Roman" pitchFamily="18" charset="0"/>
                <a:cs typeface="Times New Roman" pitchFamily="18" charset="0"/>
              </a:rPr>
              <a:t>Entities that are under the control and management of the state.</a:t>
            </a:r>
          </a:p>
          <a:p>
            <a:endParaRPr lang="en-029" sz="4000" b="1" dirty="0">
              <a:solidFill>
                <a:srgbClr val="0070C0"/>
              </a:solidFill>
              <a:latin typeface="Times New Roman" pitchFamily="18" charset="0"/>
              <a:cs typeface="Times New Roman" pitchFamily="18" charset="0"/>
            </a:endParaRPr>
          </a:p>
          <a:p>
            <a:r>
              <a:rPr lang="en-029" sz="4000" b="1" dirty="0">
                <a:solidFill>
                  <a:srgbClr val="0070C0"/>
                </a:solidFill>
                <a:latin typeface="Times New Roman" pitchFamily="18" charset="0"/>
                <a:cs typeface="Times New Roman" pitchFamily="18" charset="0"/>
              </a:rPr>
              <a:t>A government-owned corporation, state-owned company, state-owned enterprise, state-owned entity, state enterprise, publicly owned corporation, government business enterprise, commercial government </a:t>
            </a:r>
            <a:r>
              <a:rPr lang="en-029" sz="4000" b="1" dirty="0" smtClean="0">
                <a:solidFill>
                  <a:srgbClr val="0070C0"/>
                </a:solidFill>
                <a:latin typeface="Times New Roman" pitchFamily="18" charset="0"/>
                <a:cs typeface="Times New Roman" pitchFamily="18" charset="0"/>
              </a:rPr>
              <a:t>agency</a:t>
            </a:r>
            <a:r>
              <a:rPr lang="en-029" sz="4000" b="1" dirty="0">
                <a:solidFill>
                  <a:srgbClr val="0070C0"/>
                </a:solidFill>
                <a:latin typeface="Times New Roman" pitchFamily="18" charset="0"/>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SOLE TRADER</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029" sz="3600" b="1" dirty="0">
                <a:solidFill>
                  <a:srgbClr val="0070C0"/>
                </a:solidFill>
                <a:latin typeface="Times New Roman" pitchFamily="18" charset="0"/>
                <a:cs typeface="Times New Roman" pitchFamily="18" charset="0"/>
              </a:rPr>
              <a:t>A sole proprietorship, also known as the sole trader or simply a proprietorship, is a </a:t>
            </a:r>
            <a:r>
              <a:rPr lang="en-029" sz="3600" b="1" dirty="0" smtClean="0">
                <a:solidFill>
                  <a:srgbClr val="0070C0"/>
                </a:solidFill>
                <a:latin typeface="Times New Roman" pitchFamily="18" charset="0"/>
                <a:cs typeface="Times New Roman" pitchFamily="18" charset="0"/>
              </a:rPr>
              <a:t>type</a:t>
            </a:r>
          </a:p>
          <a:p>
            <a:pPr>
              <a:buNone/>
            </a:pPr>
            <a:r>
              <a:rPr lang="en-029" sz="3600" b="1" dirty="0">
                <a:solidFill>
                  <a:srgbClr val="0070C0"/>
                </a:solidFill>
                <a:latin typeface="Times New Roman" pitchFamily="18" charset="0"/>
                <a:cs typeface="Times New Roman" pitchFamily="18" charset="0"/>
              </a:rPr>
              <a:t> </a:t>
            </a:r>
            <a:r>
              <a:rPr lang="en-029" sz="3600" b="1" dirty="0" smtClean="0">
                <a:solidFill>
                  <a:srgbClr val="0070C0"/>
                </a:solidFill>
                <a:latin typeface="Times New Roman" pitchFamily="18" charset="0"/>
                <a:cs typeface="Times New Roman" pitchFamily="18" charset="0"/>
              </a:rPr>
              <a:t>  of</a:t>
            </a:r>
            <a:r>
              <a:rPr lang="en-029" sz="3600" b="1" dirty="0">
                <a:solidFill>
                  <a:srgbClr val="0070C0"/>
                </a:solidFill>
                <a:latin typeface="Times New Roman" pitchFamily="18" charset="0"/>
                <a:cs typeface="Times New Roman" pitchFamily="18" charset="0"/>
              </a:rPr>
              <a:t> business entity that is owned and run by one individual or one legal person and in which there is no legal distinction between the owner and the business.</a:t>
            </a:r>
          </a:p>
          <a:p>
            <a:endParaRPr lang="en-029"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ADVANTAGES</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029" b="1" dirty="0">
                <a:solidFill>
                  <a:srgbClr val="FF0000"/>
                </a:solidFill>
                <a:latin typeface="Times New Roman" pitchFamily="18" charset="0"/>
                <a:cs typeface="Times New Roman" pitchFamily="18" charset="0"/>
              </a:rPr>
              <a:t>Control </a:t>
            </a:r>
            <a:r>
              <a:rPr lang="en-029" b="1" dirty="0">
                <a:solidFill>
                  <a:srgbClr val="0070C0"/>
                </a:solidFill>
                <a:latin typeface="Times New Roman" pitchFamily="18" charset="0"/>
                <a:cs typeface="Times New Roman" pitchFamily="18" charset="0"/>
              </a:rPr>
              <a:t>- Sole traders maintain full control of their business. Running it how they please without the interference of others. </a:t>
            </a:r>
            <a:endParaRPr lang="en-029" b="1" dirty="0" smtClean="0">
              <a:solidFill>
                <a:srgbClr val="0070C0"/>
              </a:solidFill>
              <a:latin typeface="Times New Roman" pitchFamily="18" charset="0"/>
              <a:cs typeface="Times New Roman" pitchFamily="18" charset="0"/>
            </a:endParaRPr>
          </a:p>
          <a:p>
            <a:r>
              <a:rPr lang="en-029" b="1" dirty="0" smtClean="0">
                <a:solidFill>
                  <a:srgbClr val="FF0000"/>
                </a:solidFill>
                <a:latin typeface="Times New Roman" pitchFamily="18" charset="0"/>
                <a:cs typeface="Times New Roman" pitchFamily="18" charset="0"/>
              </a:rPr>
              <a:t>Profit </a:t>
            </a:r>
            <a:r>
              <a:rPr lang="en-029" b="1" dirty="0">
                <a:solidFill>
                  <a:srgbClr val="FF0000"/>
                </a:solidFill>
                <a:latin typeface="Times New Roman" pitchFamily="18" charset="0"/>
                <a:cs typeface="Times New Roman" pitchFamily="18" charset="0"/>
              </a:rPr>
              <a:t>retention </a:t>
            </a:r>
            <a:r>
              <a:rPr lang="en-029" b="1" dirty="0">
                <a:solidFill>
                  <a:srgbClr val="0070C0"/>
                </a:solidFill>
                <a:latin typeface="Times New Roman" pitchFamily="18" charset="0"/>
                <a:cs typeface="Times New Roman" pitchFamily="18" charset="0"/>
              </a:rPr>
              <a:t>– Sole traders retain all the profits of their business</a:t>
            </a:r>
            <a:r>
              <a:rPr lang="en-029" b="1" dirty="0" smtClean="0">
                <a:solidFill>
                  <a:srgbClr val="0070C0"/>
                </a:solidFill>
                <a:latin typeface="Times New Roman" pitchFamily="18" charset="0"/>
                <a:cs typeface="Times New Roman" pitchFamily="18" charset="0"/>
              </a:rPr>
              <a:t>.</a:t>
            </a:r>
          </a:p>
          <a:p>
            <a:r>
              <a:rPr lang="en-029" b="1" dirty="0" smtClean="0">
                <a:solidFill>
                  <a:srgbClr val="0070C0"/>
                </a:solidFill>
                <a:latin typeface="Times New Roman" pitchFamily="18" charset="0"/>
                <a:cs typeface="Times New Roman" pitchFamily="18" charset="0"/>
              </a:rPr>
              <a:t> </a:t>
            </a:r>
            <a:r>
              <a:rPr lang="en-029" b="1" dirty="0">
                <a:solidFill>
                  <a:srgbClr val="FF0000"/>
                </a:solidFill>
                <a:latin typeface="Times New Roman" pitchFamily="18" charset="0"/>
                <a:cs typeface="Times New Roman" pitchFamily="18" charset="0"/>
              </a:rPr>
              <a:t>Private data </a:t>
            </a:r>
            <a:r>
              <a:rPr lang="en-029" b="1" dirty="0">
                <a:solidFill>
                  <a:srgbClr val="0070C0"/>
                </a:solidFill>
                <a:latin typeface="Times New Roman" pitchFamily="18" charset="0"/>
                <a:cs typeface="Times New Roman" pitchFamily="18" charset="0"/>
              </a:rPr>
              <a:t>– Information about sole traders is kept private, unlike that of limited companies which is necessarily made public after registration with Companies House.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836</Words>
  <Application>Microsoft Office PowerPoint</Application>
  <PresentationFormat>On-screen Show (4:3)</PresentationFormat>
  <Paragraphs>95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UNIT FOUR</vt:lpstr>
      <vt:lpstr>THEORY OF FIRM</vt:lpstr>
      <vt:lpstr>BUSINESS UNIT</vt:lpstr>
      <vt:lpstr>TYPES OF BUSINESS UNIT</vt:lpstr>
      <vt:lpstr>NATIONAL &amp; INTERNATIONAL BUSINESS UNIT</vt:lpstr>
      <vt:lpstr>PRIVATE FIRM</vt:lpstr>
      <vt:lpstr>PUBLIC SECTOR FIRMS</vt:lpstr>
      <vt:lpstr>SOLE TRADER</vt:lpstr>
      <vt:lpstr>ADVANTAGES</vt:lpstr>
      <vt:lpstr>Slide 10</vt:lpstr>
      <vt:lpstr>DISADVANTAGES</vt:lpstr>
      <vt:lpstr>Slide 12</vt:lpstr>
      <vt:lpstr>PARTNERSHIP</vt:lpstr>
      <vt:lpstr>ADVANTAGES</vt:lpstr>
      <vt:lpstr>Slide 15</vt:lpstr>
      <vt:lpstr>DISADVANTAGES</vt:lpstr>
      <vt:lpstr>Slide 17</vt:lpstr>
      <vt:lpstr>GEARING RATIO</vt:lpstr>
      <vt:lpstr>Slide 19</vt:lpstr>
      <vt:lpstr>Slide 20</vt:lpstr>
      <vt:lpstr>EXAMPLE OF GEARING RATIO</vt:lpstr>
      <vt:lpstr>Slide 22</vt:lpstr>
      <vt:lpstr>Slide 23</vt:lpstr>
      <vt:lpstr>Slide 24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FOUR</dc:title>
  <dc:creator>kanderson</dc:creator>
  <cp:lastModifiedBy>kanderson</cp:lastModifiedBy>
  <cp:revision>30</cp:revision>
  <dcterms:created xsi:type="dcterms:W3CDTF">2014-10-29T16:26:37Z</dcterms:created>
  <dcterms:modified xsi:type="dcterms:W3CDTF">2014-11-03T13:39:53Z</dcterms:modified>
</cp:coreProperties>
</file>