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77" r:id="rId3"/>
    <p:sldId id="304" r:id="rId4"/>
    <p:sldId id="305" r:id="rId5"/>
    <p:sldId id="266" r:id="rId6"/>
    <p:sldId id="265" r:id="rId7"/>
    <p:sldId id="264" r:id="rId8"/>
    <p:sldId id="306" r:id="rId9"/>
    <p:sldId id="307" r:id="rId10"/>
    <p:sldId id="308" r:id="rId11"/>
    <p:sldId id="310" r:id="rId12"/>
    <p:sldId id="312" r:id="rId13"/>
    <p:sldId id="311" r:id="rId14"/>
    <p:sldId id="321" r:id="rId15"/>
    <p:sldId id="309" r:id="rId16"/>
    <p:sldId id="299" r:id="rId17"/>
    <p:sldId id="301" r:id="rId18"/>
    <p:sldId id="302" r:id="rId19"/>
    <p:sldId id="303" r:id="rId20"/>
    <p:sldId id="300" r:id="rId21"/>
    <p:sldId id="267" r:id="rId22"/>
    <p:sldId id="268" r:id="rId23"/>
    <p:sldId id="269" r:id="rId24"/>
    <p:sldId id="270" r:id="rId25"/>
    <p:sldId id="295" r:id="rId26"/>
    <p:sldId id="271" r:id="rId27"/>
    <p:sldId id="296" r:id="rId28"/>
    <p:sldId id="322" r:id="rId29"/>
    <p:sldId id="323" r:id="rId30"/>
    <p:sldId id="313" r:id="rId31"/>
    <p:sldId id="314" r:id="rId32"/>
    <p:sldId id="315" r:id="rId33"/>
    <p:sldId id="316" r:id="rId34"/>
    <p:sldId id="317" r:id="rId35"/>
    <p:sldId id="318" r:id="rId36"/>
    <p:sldId id="319" r:id="rId37"/>
    <p:sldId id="32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20"/>
      </p:cViewPr>
      <p:guideLst>
        <p:guide orient="horz" pos="2160"/>
        <p:guide pos="2880"/>
      </p:guideLst>
    </p:cSldViewPr>
  </p:slideViewPr>
  <p:notesTextViewPr>
    <p:cViewPr>
      <p:scale>
        <a:sx n="1" d="1"/>
        <a:sy n="1" d="1"/>
      </p:scale>
      <p:origin x="0" y="0"/>
    </p:cViewPr>
  </p:notesTextViewPr>
  <p:sorterViewPr>
    <p:cViewPr>
      <p:scale>
        <a:sx n="100" d="100"/>
        <a:sy n="100" d="100"/>
      </p:scale>
      <p:origin x="0" y="15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6F404-082E-4345-91BC-21416D8D7A6A}" type="datetimeFigureOut">
              <a:rPr lang="en-US" smtClean="0"/>
              <a:pPr/>
              <a:t>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F7847-2895-451F-A71A-7D9FC573E0CC}" type="slidenum">
              <a:rPr lang="en-US" smtClean="0"/>
              <a:pPr/>
              <a:t>‹#›</a:t>
            </a:fld>
            <a:endParaRPr lang="en-US"/>
          </a:p>
        </p:txBody>
      </p:sp>
    </p:spTree>
    <p:extLst>
      <p:ext uri="{BB962C8B-B14F-4D97-AF65-F5344CB8AC3E}">
        <p14:creationId xmlns:p14="http://schemas.microsoft.com/office/powerpoint/2010/main" xmlns="" val="6461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CA5F7847-2895-451F-A71A-7D9FC573E0CC}" type="slidenum">
              <a:rPr lang="en-US" smtClean="0"/>
              <a:pPr/>
              <a:t>32</a:t>
            </a:fld>
            <a:endParaRPr lang="en-US"/>
          </a:p>
        </p:txBody>
      </p:sp>
    </p:spTree>
    <p:extLst>
      <p:ext uri="{BB962C8B-B14F-4D97-AF65-F5344CB8AC3E}">
        <p14:creationId xmlns:p14="http://schemas.microsoft.com/office/powerpoint/2010/main" xmlns="" val="6751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22240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40292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19205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0B7C6-DB6C-451E-B9FE-BB51126DD99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60623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0B7C6-DB6C-451E-B9FE-BB51126DD99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49294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0B7C6-DB6C-451E-B9FE-BB51126DD99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75639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0B7C6-DB6C-451E-B9FE-BB51126DD999}" type="datetimeFigureOut">
              <a:rPr lang="en-US" smtClean="0"/>
              <a:pPr/>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4949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0B7C6-DB6C-451E-B9FE-BB51126DD999}" type="datetimeFigureOut">
              <a:rPr lang="en-US" smtClean="0"/>
              <a:pPr/>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56761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0B7C6-DB6C-451E-B9FE-BB51126DD999}" type="datetimeFigureOut">
              <a:rPr lang="en-US" smtClean="0"/>
              <a:pPr/>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172658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0B7C6-DB6C-451E-B9FE-BB51126DD99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23058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0B7C6-DB6C-451E-B9FE-BB51126DD99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8005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0B7C6-DB6C-451E-B9FE-BB51126DD999}" type="datetimeFigureOut">
              <a:rPr lang="en-US" smtClean="0"/>
              <a:pPr/>
              <a:t>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FB8BE-21AB-412E-ADF2-79BBAA088A65}" type="slidenum">
              <a:rPr lang="en-US" smtClean="0"/>
              <a:pPr/>
              <a:t>‹#›</a:t>
            </a:fld>
            <a:endParaRPr lang="en-US"/>
          </a:p>
        </p:txBody>
      </p:sp>
    </p:spTree>
    <p:extLst>
      <p:ext uri="{BB962C8B-B14F-4D97-AF65-F5344CB8AC3E}">
        <p14:creationId xmlns:p14="http://schemas.microsoft.com/office/powerpoint/2010/main" xmlns="" val="3243343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econport.org/content/handbook/NatIncAccount/ImportantTerm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Money" TargetMode="External"/><Relationship Id="rId2" Type="http://schemas.openxmlformats.org/officeDocument/2006/relationships/hyperlink" Target="http://en.wikipedia.org/wiki/Gross_domestic_produc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Nominal_interest_rate" TargetMode="External"/><Relationship Id="rId2" Type="http://schemas.openxmlformats.org/officeDocument/2006/relationships/hyperlink" Target="http://en.wikipedia.org/wiki/Purchasing_power" TargetMode="External"/><Relationship Id="rId1" Type="http://schemas.openxmlformats.org/officeDocument/2006/relationships/slideLayout" Target="../slideLayouts/slideLayout2.xml"/><Relationship Id="rId4" Type="http://schemas.openxmlformats.org/officeDocument/2006/relationships/hyperlink" Target="http://en.wikipedia.org/wiki/Inflatio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600201"/>
            <a:ext cx="8382000" cy="2000250"/>
          </a:xfrm>
        </p:spPr>
        <p:txBody>
          <a:bodyPr/>
          <a:lstStyle/>
          <a:p>
            <a:pPr algn="l"/>
            <a:r>
              <a:rPr lang="en-US" b="1" dirty="0" smtClean="0">
                <a:solidFill>
                  <a:srgbClr val="FF0000"/>
                </a:solidFill>
                <a:latin typeface="Times New Roman" pitchFamily="18" charset="0"/>
                <a:cs typeface="Times New Roman" pitchFamily="18" charset="0"/>
              </a:rPr>
              <a:t>MACRO-ECONOMICS</a:t>
            </a:r>
            <a:endParaRPr lang="en-US"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0" y="3429000"/>
            <a:ext cx="9144000" cy="2590800"/>
          </a:xfrm>
        </p:spPr>
        <p:txBody>
          <a:bodyPr>
            <a:normAutofit/>
          </a:bodyPr>
          <a:lstStyle/>
          <a:p>
            <a:pPr algn="l"/>
            <a:r>
              <a:rPr lang="en-US" sz="4000" b="1" dirty="0">
                <a:solidFill>
                  <a:schemeClr val="accent1"/>
                </a:solidFill>
                <a:latin typeface="Times New Roman" pitchFamily="18" charset="0"/>
                <a:cs typeface="Times New Roman" pitchFamily="18" charset="0"/>
              </a:rPr>
              <a:t>Presenter: Kirkland Anderson </a:t>
            </a:r>
            <a:endParaRPr lang="en-US" sz="4000" b="1" dirty="0" smtClean="0">
              <a:solidFill>
                <a:schemeClr val="accent1"/>
              </a:solidFill>
              <a:latin typeface="Times New Roman" pitchFamily="18" charset="0"/>
              <a:cs typeface="Times New Roman" pitchFamily="18" charset="0"/>
            </a:endParaRPr>
          </a:p>
          <a:p>
            <a:pPr algn="l"/>
            <a:r>
              <a:rPr lang="en-US" sz="4000" b="1" dirty="0" smtClean="0">
                <a:solidFill>
                  <a:schemeClr val="accent1"/>
                </a:solidFill>
                <a:latin typeface="Times New Roman" pitchFamily="18" charset="0"/>
                <a:cs typeface="Times New Roman" pitchFamily="18" charset="0"/>
              </a:rPr>
              <a:t>Associate Professor of Economics &amp; Management</a:t>
            </a:r>
            <a:endParaRPr lang="en-US" sz="40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8412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GROSS NATIONAL PRODUCT {GNP}</a:t>
            </a:r>
            <a:endParaRPr lang="en-029" dirty="0"/>
          </a:p>
        </p:txBody>
      </p:sp>
      <p:sp>
        <p:nvSpPr>
          <p:cNvPr id="3" name="Content Placeholder 2"/>
          <p:cNvSpPr>
            <a:spLocks noGrp="1"/>
          </p:cNvSpPr>
          <p:nvPr>
            <p:ph idx="1"/>
          </p:nvPr>
        </p:nvSpPr>
        <p:spPr/>
        <p:txBody>
          <a:bodyPr>
            <a:normAutofit lnSpcReduction="10000"/>
          </a:bodyPr>
          <a:lstStyle/>
          <a:p>
            <a:r>
              <a:rPr lang="en-029" b="1" dirty="0" smtClean="0">
                <a:solidFill>
                  <a:srgbClr val="002060"/>
                </a:solidFill>
                <a:latin typeface="Times New Roman" pitchFamily="18" charset="0"/>
                <a:cs typeface="Times New Roman" pitchFamily="18" charset="0"/>
              </a:rPr>
              <a:t>Total monetary value of all final goods and services produced by an economy over a period of one year.</a:t>
            </a:r>
          </a:p>
          <a:p>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GDP PLUS NET FACTOR PRODUCT FROM ABROAD {GNP = GDP + Net factor income from abroad}.</a:t>
            </a:r>
          </a:p>
          <a:p>
            <a:pPr>
              <a:buNone/>
            </a:pPr>
            <a:endParaRPr lang="en-029" b="1" dirty="0" smtClean="0">
              <a:solidFill>
                <a:srgbClr val="002060"/>
              </a:solidFill>
              <a:latin typeface="Times New Roman" pitchFamily="18" charset="0"/>
              <a:cs typeface="Times New Roman" pitchFamily="18" charset="0"/>
            </a:endParaRPr>
          </a:p>
          <a:p>
            <a:r>
              <a:rPr lang="en-US" b="1" dirty="0" smtClean="0">
                <a:solidFill>
                  <a:srgbClr val="0070C0"/>
                </a:solidFill>
                <a:latin typeface="Times New Roman" pitchFamily="18" charset="0"/>
                <a:cs typeface="Times New Roman" pitchFamily="18" charset="0"/>
              </a:rPr>
              <a:t>GNP  =  C + I + G + X - M</a:t>
            </a:r>
          </a:p>
          <a:p>
            <a:endParaRPr lang="en-029" b="1" dirty="0" smtClean="0">
              <a:solidFill>
                <a:srgbClr val="002060"/>
              </a:solidFill>
              <a:latin typeface="Times New Roman" pitchFamily="18" charset="0"/>
              <a:cs typeface="Times New Roman" pitchFamily="18" charset="0"/>
            </a:endParaRPr>
          </a:p>
          <a:p>
            <a:endParaRPr lang="en-029" b="1" dirty="0" smtClean="0">
              <a:solidFill>
                <a:srgbClr val="002060"/>
              </a:solidFill>
              <a:latin typeface="Times New Roman" pitchFamily="18" charset="0"/>
              <a:cs typeface="Times New Roman" pitchFamily="18" charset="0"/>
            </a:endParaRPr>
          </a:p>
          <a:p>
            <a:pPr>
              <a:buNone/>
            </a:pPr>
            <a:endParaRPr lang="en-029"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CA" b="1" dirty="0" smtClean="0">
                <a:solidFill>
                  <a:srgbClr val="FF0000"/>
                </a:solidFill>
                <a:latin typeface="Times New Roman" pitchFamily="18" charset="0"/>
                <a:cs typeface="Times New Roman" pitchFamily="18" charset="0"/>
              </a:rPr>
              <a:t>NET NATIONAL PRODUCT</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029" sz="3600" b="1" dirty="0" smtClean="0">
                <a:solidFill>
                  <a:srgbClr val="002060"/>
                </a:solidFill>
                <a:latin typeface="Times New Roman" pitchFamily="18" charset="0"/>
                <a:cs typeface="Times New Roman" pitchFamily="18" charset="0"/>
              </a:rPr>
              <a:t>The monetary value of finished goods and services produced by a country's citizens, whether overseas or resident, in the time period being measured (i.e., the gross national product, or GNP) minus the amount of GNP required to purchase new goods to maintain existing stock (i.e., depreciation).</a:t>
            </a:r>
            <a:r>
              <a:rPr lang="en-029" sz="3600" dirty="0" smtClean="0">
                <a:solidFill>
                  <a:srgbClr val="002060"/>
                </a:solidFill>
                <a:latin typeface="Times New Roman" pitchFamily="18" charset="0"/>
                <a:cs typeface="Times New Roman" pitchFamily="18" charset="0"/>
              </a:rPr>
              <a:t/>
            </a:r>
            <a:br>
              <a:rPr lang="en-029" sz="3600" dirty="0" smtClean="0">
                <a:solidFill>
                  <a:srgbClr val="002060"/>
                </a:solidFill>
                <a:latin typeface="Times New Roman" pitchFamily="18" charset="0"/>
                <a:cs typeface="Times New Roman" pitchFamily="18" charset="0"/>
              </a:rPr>
            </a:br>
            <a:endParaRPr lang="en-029" sz="3600" b="1" dirty="0" smtClean="0">
              <a:solidFill>
                <a:srgbClr val="002060"/>
              </a:solidFill>
              <a:latin typeface="Times New Roman" pitchFamily="18" charset="0"/>
              <a:cs typeface="Times New Roman" pitchFamily="18" charset="0"/>
            </a:endParaRPr>
          </a:p>
          <a:p>
            <a:pPr>
              <a:buNone/>
            </a:pPr>
            <a:r>
              <a:rPr lang="en-029" sz="3600" b="1" dirty="0" smtClean="0">
                <a:solidFill>
                  <a:srgbClr val="002060"/>
                </a:solidFill>
                <a:latin typeface="Times New Roman" pitchFamily="18" charset="0"/>
                <a:cs typeface="Times New Roman" pitchFamily="18" charset="0"/>
              </a:rPr>
              <a:t> </a:t>
            </a:r>
          </a:p>
          <a:p>
            <a:endParaRPr lang="en-029"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NNP = GNP – DEPRECIATION</a:t>
            </a:r>
          </a:p>
          <a:p>
            <a:pPr>
              <a:buNone/>
            </a:pP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Net National Product (NNP) can also be calculated as total payroll compensation + net indirect tax on current production + operating surpluses. </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lvl="0" algn="l"/>
            <a:r>
              <a:rPr lang="en-CA" dirty="0" smtClean="0"/>
              <a:t/>
            </a:r>
            <a:br>
              <a:rPr lang="en-CA" dirty="0" smtClean="0"/>
            </a:br>
            <a:r>
              <a:rPr lang="en-CA" b="1" dirty="0" smtClean="0">
                <a:solidFill>
                  <a:srgbClr val="FF0000"/>
                </a:solidFill>
                <a:latin typeface="Times New Roman" pitchFamily="18" charset="0"/>
                <a:cs typeface="Times New Roman" pitchFamily="18" charset="0"/>
              </a:rPr>
              <a:t>N.I. AT FACTOR COST or </a:t>
            </a:r>
            <a:r>
              <a:rPr lang="en-029" sz="3600" b="1" i="1" dirty="0" smtClean="0">
                <a:solidFill>
                  <a:srgbClr val="FF0000"/>
                </a:solidFill>
                <a:latin typeface="Times New Roman" pitchFamily="18" charset="0"/>
                <a:cs typeface="Times New Roman" pitchFamily="18" charset="0"/>
              </a:rPr>
              <a:t>NET NATIONAL PRODUCT (NNP) AT FACTOR COST</a:t>
            </a:r>
            <a:r>
              <a:rPr lang="en-029" sz="3600" dirty="0" smtClean="0">
                <a:solidFill>
                  <a:srgbClr val="FF0000"/>
                </a:solidFill>
                <a:latin typeface="Times New Roman" pitchFamily="18" charset="0"/>
                <a:cs typeface="Times New Roman" pitchFamily="18" charset="0"/>
              </a:rPr>
              <a:t/>
            </a:r>
            <a:br>
              <a:rPr lang="en-029" sz="3600" dirty="0" smtClean="0">
                <a:solidFill>
                  <a:srgbClr val="FF0000"/>
                </a:solidFill>
                <a:latin typeface="Times New Roman" pitchFamily="18" charset="0"/>
                <a:cs typeface="Times New Roman" pitchFamily="18" charset="0"/>
              </a:rPr>
            </a:br>
            <a:endParaRPr lang="en-029"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297363"/>
          </a:xfrm>
        </p:spPr>
        <p:txBody>
          <a:bodyPr/>
          <a:lstStyle/>
          <a:p>
            <a:r>
              <a:rPr lang="en-029" sz="3600" b="1" dirty="0" smtClean="0">
                <a:solidFill>
                  <a:srgbClr val="002060"/>
                </a:solidFill>
                <a:latin typeface="Times New Roman" pitchFamily="18" charset="0"/>
                <a:cs typeface="Times New Roman" pitchFamily="18" charset="0"/>
              </a:rPr>
              <a:t>The sum of wages, rent, interest and profits paid to factors for their contribution to the production of goods and services in a year. It may be noted that:</a:t>
            </a:r>
          </a:p>
          <a:p>
            <a:r>
              <a:rPr lang="en-029" sz="3600" b="1" dirty="0" smtClean="0">
                <a:solidFill>
                  <a:srgbClr val="002060"/>
                </a:solidFill>
                <a:latin typeface="Times New Roman" pitchFamily="18" charset="0"/>
                <a:cs typeface="Times New Roman" pitchFamily="18" charset="0"/>
              </a:rPr>
              <a:t>NNP at Factor Cost = NNP at Market Price – Indirect Taxes + Subsidies.</a:t>
            </a:r>
          </a:p>
          <a:p>
            <a:endParaRPr lang="en-029"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pPr algn="l"/>
            <a:r>
              <a:rPr lang="en-CA" b="1" dirty="0" smtClean="0">
                <a:solidFill>
                  <a:srgbClr val="FF0000"/>
                </a:solidFill>
                <a:latin typeface="Times New Roman" pitchFamily="18" charset="0"/>
                <a:cs typeface="Times New Roman" pitchFamily="18" charset="0"/>
              </a:rPr>
              <a:t>N.I. AT FACTOR COST or </a:t>
            </a:r>
            <a:r>
              <a:rPr lang="en-029" b="1" i="1" dirty="0" smtClean="0">
                <a:solidFill>
                  <a:srgbClr val="FF0000"/>
                </a:solidFill>
                <a:latin typeface="Times New Roman" pitchFamily="18" charset="0"/>
                <a:cs typeface="Times New Roman" pitchFamily="18" charset="0"/>
              </a:rPr>
              <a:t>NET NATIONAL PRODUCT (NNP) AT MARKET PRICE</a:t>
            </a:r>
            <a:endParaRPr lang="en-029" dirty="0"/>
          </a:p>
        </p:txBody>
      </p:sp>
      <p:sp>
        <p:nvSpPr>
          <p:cNvPr id="3" name="Content Placeholder 2"/>
          <p:cNvSpPr>
            <a:spLocks noGrp="1"/>
          </p:cNvSpPr>
          <p:nvPr>
            <p:ph idx="1"/>
          </p:nvPr>
        </p:nvSpPr>
        <p:spPr>
          <a:xfrm>
            <a:off x="457200" y="1981200"/>
            <a:ext cx="8229600" cy="4144963"/>
          </a:xfrm>
        </p:spPr>
        <p:txBody>
          <a:bodyPr>
            <a:normAutofit fontScale="92500" lnSpcReduction="20000"/>
          </a:bodyPr>
          <a:lstStyle/>
          <a:p>
            <a:r>
              <a:rPr lang="en-029" b="1" dirty="0" smtClean="0">
                <a:solidFill>
                  <a:srgbClr val="002060"/>
                </a:solidFill>
                <a:latin typeface="Times New Roman" pitchFamily="18" charset="0"/>
                <a:cs typeface="Times New Roman" pitchFamily="18" charset="0"/>
              </a:rPr>
              <a:t>NNP is the market value of all final goods and services after providing for depreciation. That is, when charges for depreciation are deducted from the GNP we get NNP at market price. Therefore’</a:t>
            </a:r>
          </a:p>
          <a:p>
            <a:pPr>
              <a:buNone/>
            </a:pP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NNP = GNP – Depreciation</a:t>
            </a:r>
          </a:p>
          <a:p>
            <a:r>
              <a:rPr lang="en-029" b="1" dirty="0" smtClean="0">
                <a:solidFill>
                  <a:srgbClr val="002060"/>
                </a:solidFill>
                <a:latin typeface="Times New Roman" pitchFamily="18" charset="0"/>
                <a:cs typeface="Times New Roman" pitchFamily="18" charset="0"/>
              </a:rPr>
              <a:t>Depreciation is the consumption of fixed capital or fall in the value of fixed capital due to wear and tear.</a:t>
            </a:r>
          </a:p>
          <a:p>
            <a:endParaRPr lang="en-029"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NATIONAL INCOME PER CAPITA</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a:bodyPr>
          <a:lstStyle/>
          <a:p>
            <a:pPr>
              <a:buNone/>
            </a:pPr>
            <a:endParaRPr lang="en-029" sz="3600" b="1" dirty="0" smtClean="0">
              <a:solidFill>
                <a:srgbClr val="002060"/>
              </a:solidFill>
              <a:latin typeface="Times New Roman" pitchFamily="18" charset="0"/>
              <a:cs typeface="Times New Roman" pitchFamily="18" charset="0"/>
            </a:endParaRPr>
          </a:p>
          <a:p>
            <a:pPr>
              <a:buNone/>
            </a:pPr>
            <a:r>
              <a:rPr lang="en-029" sz="4000" b="1" dirty="0" smtClean="0">
                <a:solidFill>
                  <a:srgbClr val="002060"/>
                </a:solidFill>
                <a:latin typeface="Times New Roman" pitchFamily="18" charset="0"/>
                <a:cs typeface="Times New Roman" pitchFamily="18" charset="0"/>
              </a:rPr>
              <a:t>Total NI or GDP per annum divided</a:t>
            </a:r>
          </a:p>
          <a:p>
            <a:pPr>
              <a:buNone/>
            </a:pPr>
            <a:r>
              <a:rPr lang="en-029" sz="4000" b="1" dirty="0" smtClean="0">
                <a:solidFill>
                  <a:srgbClr val="002060"/>
                </a:solidFill>
                <a:latin typeface="Times New Roman" pitchFamily="18" charset="0"/>
                <a:cs typeface="Times New Roman" pitchFamily="18" charset="0"/>
              </a:rPr>
              <a:t>by total population</a:t>
            </a:r>
            <a:endParaRPr lang="en-029" sz="4000" b="1" dirty="0">
              <a:solidFill>
                <a:srgbClr val="00206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rmAutofit fontScale="90000"/>
          </a:bodyPr>
          <a:lstStyle/>
          <a:p>
            <a:pPr algn="l"/>
            <a:r>
              <a:rPr lang="en-JM" sz="3600" b="1" dirty="0">
                <a:solidFill>
                  <a:srgbClr val="FF0000"/>
                </a:solidFill>
                <a:latin typeface="Times New Roman" pitchFamily="18" charset="0"/>
                <a:cs typeface="Times New Roman" pitchFamily="18" charset="0"/>
              </a:rPr>
              <a:t>JAMAICA </a:t>
            </a:r>
            <a:r>
              <a:rPr lang="en-JM" sz="3600" b="1" smtClean="0">
                <a:solidFill>
                  <a:srgbClr val="FF0000"/>
                </a:solidFill>
                <a:latin typeface="Times New Roman" pitchFamily="18" charset="0"/>
                <a:cs typeface="Times New Roman" pitchFamily="18" charset="0"/>
              </a:rPr>
              <a:t>NATIONAL INCOME {GDP}/CAPITA  </a:t>
            </a:r>
            <a:r>
              <a:rPr lang="en-JM" sz="3600" b="1" dirty="0" smtClean="0">
                <a:solidFill>
                  <a:srgbClr val="FF0000"/>
                </a:solidFill>
                <a:latin typeface="Times New Roman" pitchFamily="18" charset="0"/>
                <a:cs typeface="Times New Roman" pitchFamily="18" charset="0"/>
              </a:rPr>
              <a:t>BETWEEN 2000 &amp; 2012 </a:t>
            </a:r>
            <a:endParaRPr lang="en-JM"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447800"/>
            <a:ext cx="8915400" cy="5029200"/>
          </a:xfrm>
        </p:spPr>
        <p:txBody>
          <a:bodyPr>
            <a:normAutofit/>
          </a:bodyPr>
          <a:lstStyle/>
          <a:p>
            <a:pPr marL="0" indent="0">
              <a:buNone/>
            </a:pPr>
            <a:r>
              <a:rPr lang="en-JM" b="1" u="sng" dirty="0" smtClean="0">
                <a:solidFill>
                  <a:schemeClr val="accent1"/>
                </a:solidFill>
                <a:latin typeface="Times New Roman" pitchFamily="18" charset="0"/>
                <a:cs typeface="Times New Roman" pitchFamily="18" charset="0"/>
              </a:rPr>
              <a:t>YEAR</a:t>
            </a:r>
            <a:r>
              <a:rPr lang="en-JM" b="1" dirty="0" smtClean="0">
                <a:solidFill>
                  <a:schemeClr val="accent1"/>
                </a:solidFill>
                <a:latin typeface="Times New Roman" pitchFamily="18" charset="0"/>
                <a:cs typeface="Times New Roman" pitchFamily="18" charset="0"/>
              </a:rPr>
              <a:t>            </a:t>
            </a:r>
            <a:r>
              <a:rPr lang="en-JM" b="1" u="sng" dirty="0" smtClean="0">
                <a:solidFill>
                  <a:schemeClr val="accent1"/>
                </a:solidFill>
                <a:latin typeface="Times New Roman" pitchFamily="18" charset="0"/>
                <a:cs typeface="Times New Roman" pitchFamily="18" charset="0"/>
              </a:rPr>
              <a:t>NI</a:t>
            </a:r>
            <a:r>
              <a:rPr lang="en-JM" b="1" dirty="0" smtClean="0">
                <a:solidFill>
                  <a:schemeClr val="accent1"/>
                </a:solidFill>
                <a:latin typeface="Times New Roman" pitchFamily="18" charset="0"/>
                <a:cs typeface="Times New Roman" pitchFamily="18" charset="0"/>
              </a:rPr>
              <a:t>                 </a:t>
            </a:r>
            <a:r>
              <a:rPr lang="en-JM" b="1" u="sng" dirty="0" smtClean="0">
                <a:solidFill>
                  <a:schemeClr val="accent1"/>
                </a:solidFill>
                <a:latin typeface="Times New Roman" pitchFamily="18" charset="0"/>
                <a:cs typeface="Times New Roman" pitchFamily="18" charset="0"/>
              </a:rPr>
              <a:t>YEAR</a:t>
            </a:r>
            <a:r>
              <a:rPr lang="en-JM" b="1" dirty="0" smtClean="0">
                <a:solidFill>
                  <a:schemeClr val="accent1"/>
                </a:solidFill>
                <a:latin typeface="Times New Roman" pitchFamily="18" charset="0"/>
                <a:cs typeface="Times New Roman" pitchFamily="18" charset="0"/>
              </a:rPr>
              <a:t>          </a:t>
            </a:r>
            <a:r>
              <a:rPr lang="en-JM" b="1" u="sng" dirty="0" smtClean="0">
                <a:solidFill>
                  <a:schemeClr val="accent1"/>
                </a:solidFill>
                <a:latin typeface="Times New Roman" pitchFamily="18" charset="0"/>
                <a:cs typeface="Times New Roman" pitchFamily="18" charset="0"/>
              </a:rPr>
              <a:t>NI</a:t>
            </a:r>
          </a:p>
          <a:p>
            <a:pPr marL="0" indent="0">
              <a:buNone/>
            </a:pPr>
            <a:r>
              <a:rPr lang="en-JM" b="1" dirty="0" smtClean="0">
                <a:solidFill>
                  <a:schemeClr val="accent1"/>
                </a:solidFill>
                <a:latin typeface="Times New Roman" pitchFamily="18" charset="0"/>
                <a:cs typeface="Times New Roman" pitchFamily="18" charset="0"/>
              </a:rPr>
              <a:t>2000             3,310                  2007        5,831</a:t>
            </a:r>
          </a:p>
          <a:p>
            <a:pPr marL="0" indent="0">
              <a:buNone/>
            </a:pPr>
            <a:r>
              <a:rPr lang="en-JM" b="1" dirty="0" smtClean="0">
                <a:solidFill>
                  <a:schemeClr val="accent1"/>
                </a:solidFill>
                <a:latin typeface="Times New Roman" pitchFamily="18" charset="0"/>
                <a:cs typeface="Times New Roman" pitchFamily="18" charset="0"/>
              </a:rPr>
              <a:t>2001             3,300                  2008        4,720</a:t>
            </a:r>
          </a:p>
          <a:p>
            <a:pPr marL="0" indent="0">
              <a:buNone/>
            </a:pPr>
            <a:r>
              <a:rPr lang="en-JM" b="1" dirty="0" smtClean="0">
                <a:solidFill>
                  <a:schemeClr val="accent1"/>
                </a:solidFill>
                <a:latin typeface="Times New Roman" pitchFamily="18" charset="0"/>
                <a:cs typeface="Times New Roman" pitchFamily="18" charset="0"/>
              </a:rPr>
              <a:t>2002             3,366                  2009        4,510</a:t>
            </a:r>
          </a:p>
          <a:p>
            <a:pPr marL="0" indent="0">
              <a:buNone/>
            </a:pPr>
            <a:r>
              <a:rPr lang="en-JM" b="1" dirty="0" smtClean="0">
                <a:solidFill>
                  <a:schemeClr val="accent1"/>
                </a:solidFill>
                <a:latin typeface="Times New Roman" pitchFamily="18" charset="0"/>
                <a:cs typeface="Times New Roman" pitchFamily="18" charset="0"/>
              </a:rPr>
              <a:t>2003             3,412                  2010        4,570</a:t>
            </a:r>
          </a:p>
          <a:p>
            <a:pPr marL="0" indent="0">
              <a:buNone/>
            </a:pPr>
            <a:r>
              <a:rPr lang="en-JM" b="1" dirty="0" smtClean="0">
                <a:solidFill>
                  <a:schemeClr val="accent1"/>
                </a:solidFill>
                <a:latin typeface="Times New Roman" pitchFamily="18" charset="0"/>
                <a:cs typeface="Times New Roman" pitchFamily="18" charset="0"/>
              </a:rPr>
              <a:t>2004             3,785                  2011        4,760</a:t>
            </a:r>
          </a:p>
          <a:p>
            <a:pPr marL="0" indent="0">
              <a:buNone/>
            </a:pPr>
            <a:r>
              <a:rPr lang="en-JM" b="1" dirty="0" smtClean="0">
                <a:solidFill>
                  <a:schemeClr val="accent1"/>
                </a:solidFill>
                <a:latin typeface="Times New Roman" pitchFamily="18" charset="0"/>
                <a:cs typeface="Times New Roman" pitchFamily="18" charset="0"/>
              </a:rPr>
              <a:t>2005             4,326                  2012        5,140</a:t>
            </a:r>
          </a:p>
          <a:p>
            <a:pPr marL="0" indent="0">
              <a:buNone/>
            </a:pPr>
            <a:r>
              <a:rPr lang="en-JM" b="1" dirty="0" smtClean="0">
                <a:solidFill>
                  <a:schemeClr val="accent1"/>
                </a:solidFill>
                <a:latin typeface="Times New Roman" pitchFamily="18" charset="0"/>
                <a:cs typeface="Times New Roman" pitchFamily="18" charset="0"/>
              </a:rPr>
              <a:t>2006             4,978   </a:t>
            </a:r>
          </a:p>
          <a:p>
            <a:pPr marL="0" indent="0">
              <a:buNone/>
            </a:pPr>
            <a:r>
              <a:rPr lang="en-JM" sz="1800" b="1" dirty="0" smtClean="0">
                <a:solidFill>
                  <a:schemeClr val="accent1"/>
                </a:solidFill>
                <a:latin typeface="Times New Roman" pitchFamily="18" charset="0"/>
                <a:cs typeface="Times New Roman" pitchFamily="18" charset="0"/>
              </a:rPr>
              <a:t>Source:</a:t>
            </a:r>
            <a:r>
              <a:rPr lang="en-JM" sz="1800" b="1" dirty="0">
                <a:solidFill>
                  <a:schemeClr val="accent1"/>
                </a:solidFill>
                <a:latin typeface="Times New Roman" pitchFamily="18" charset="0"/>
                <a:cs typeface="Times New Roman" pitchFamily="18" charset="0"/>
              </a:rPr>
              <a:t> http://data.worldbank.org/country/jamaica</a:t>
            </a:r>
            <a:endParaRPr lang="en-JM" sz="1800" b="1" dirty="0" smtClean="0">
              <a:solidFill>
                <a:schemeClr val="accent1"/>
              </a:solidFill>
              <a:latin typeface="Times New Roman" pitchFamily="18" charset="0"/>
              <a:cs typeface="Times New Roman" pitchFamily="18" charset="0"/>
            </a:endParaRPr>
          </a:p>
          <a:p>
            <a:pPr marL="0" indent="0">
              <a:buNone/>
            </a:pPr>
            <a:endParaRPr lang="en-JM" dirty="0" smtClean="0"/>
          </a:p>
          <a:p>
            <a:pPr marL="0" indent="0">
              <a:buNone/>
            </a:pPr>
            <a:endParaRPr lang="en-JM" dirty="0"/>
          </a:p>
        </p:txBody>
      </p:sp>
    </p:spTree>
    <p:extLst>
      <p:ext uri="{BB962C8B-B14F-4D97-AF65-F5344CB8AC3E}">
        <p14:creationId xmlns:p14="http://schemas.microsoft.com/office/powerpoint/2010/main" xmlns="" val="189637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JM" b="1" dirty="0" smtClean="0">
                <a:solidFill>
                  <a:srgbClr val="FF0000"/>
                </a:solidFill>
              </a:rPr>
              <a:t>CALCULATION OF NI</a:t>
            </a:r>
            <a:endParaRPr lang="en-JM" b="1" dirty="0">
              <a:solidFill>
                <a:srgbClr val="FF0000"/>
              </a:solidFill>
            </a:endParaRPr>
          </a:p>
        </p:txBody>
      </p:sp>
      <p:sp>
        <p:nvSpPr>
          <p:cNvPr id="3" name="Content Placeholder 2"/>
          <p:cNvSpPr>
            <a:spLocks noGrp="1"/>
          </p:cNvSpPr>
          <p:nvPr>
            <p:ph idx="1"/>
          </p:nvPr>
        </p:nvSpPr>
        <p:spPr>
          <a:xfrm>
            <a:off x="457200" y="1295400"/>
            <a:ext cx="8229600" cy="4830763"/>
          </a:xfrm>
        </p:spPr>
        <p:txBody>
          <a:bodyPr/>
          <a:lstStyle/>
          <a:p>
            <a:endParaRPr lang="en-JM" dirty="0" smtClean="0"/>
          </a:p>
          <a:p>
            <a:r>
              <a:rPr lang="en-JM" b="1" dirty="0" smtClean="0">
                <a:solidFill>
                  <a:schemeClr val="accent1"/>
                </a:solidFill>
                <a:latin typeface="Times New Roman" panose="02020603050405020304" pitchFamily="18" charset="0"/>
                <a:cs typeface="Times New Roman" panose="02020603050405020304" pitchFamily="18" charset="0"/>
              </a:rPr>
              <a:t>EXPENDITURE APPROACH</a:t>
            </a:r>
          </a:p>
          <a:p>
            <a:endParaRPr lang="en-JM" b="1" dirty="0">
              <a:solidFill>
                <a:schemeClr val="accent1"/>
              </a:solidFill>
              <a:latin typeface="Times New Roman" panose="02020603050405020304" pitchFamily="18" charset="0"/>
              <a:cs typeface="Times New Roman" panose="02020603050405020304" pitchFamily="18" charset="0"/>
            </a:endParaRPr>
          </a:p>
          <a:p>
            <a:endParaRPr lang="en-JM" b="1" dirty="0" smtClean="0">
              <a:solidFill>
                <a:schemeClr val="accent1"/>
              </a:solidFill>
              <a:latin typeface="Times New Roman" panose="02020603050405020304" pitchFamily="18" charset="0"/>
              <a:cs typeface="Times New Roman" panose="02020603050405020304" pitchFamily="18" charset="0"/>
            </a:endParaRPr>
          </a:p>
          <a:p>
            <a:r>
              <a:rPr lang="en-JM" b="1" dirty="0" smtClean="0">
                <a:solidFill>
                  <a:schemeClr val="accent1"/>
                </a:solidFill>
                <a:latin typeface="Times New Roman" panose="02020603050405020304" pitchFamily="18" charset="0"/>
                <a:cs typeface="Times New Roman" panose="02020603050405020304" pitchFamily="18" charset="0"/>
              </a:rPr>
              <a:t>INCOME APPROACH</a:t>
            </a:r>
            <a:endParaRPr lang="en-JM"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82200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b="1" dirty="0" smtClean="0">
                <a:solidFill>
                  <a:srgbClr val="FF0000"/>
                </a:solidFill>
                <a:latin typeface="Times New Roman" panose="02020603050405020304" pitchFamily="18" charset="0"/>
                <a:cs typeface="Times New Roman" panose="02020603050405020304" pitchFamily="18" charset="0"/>
              </a:rPr>
              <a:t>INCOME APPROACH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a:buNone/>
            </a:pPr>
            <a:r>
              <a:rPr lang="en-US" b="1" dirty="0">
                <a:solidFill>
                  <a:srgbClr val="002060"/>
                </a:solidFill>
                <a:latin typeface="Times New Roman" pitchFamily="18" charset="0"/>
                <a:cs typeface="Times New Roman" pitchFamily="18" charset="0"/>
              </a:rPr>
              <a:t>This approach calculates National Income, NI. NI is the sum of </a:t>
            </a:r>
            <a:r>
              <a:rPr lang="en-US" b="1" dirty="0" smtClean="0">
                <a:solidFill>
                  <a:srgbClr val="002060"/>
                </a:solidFill>
                <a:latin typeface="Times New Roman" pitchFamily="18" charset="0"/>
                <a:cs typeface="Times New Roman" pitchFamily="18" charset="0"/>
              </a:rPr>
              <a:t>the</a:t>
            </a:r>
          </a:p>
          <a:p>
            <a:pPr>
              <a:buNone/>
            </a:pPr>
            <a:r>
              <a:rPr lang="en-US" b="1" dirty="0" smtClean="0">
                <a:solidFill>
                  <a:srgbClr val="002060"/>
                </a:solidFill>
                <a:latin typeface="Times New Roman" pitchFamily="18" charset="0"/>
                <a:cs typeface="Times New Roman" pitchFamily="18" charset="0"/>
              </a:rPr>
              <a:t>following </a:t>
            </a:r>
            <a:r>
              <a:rPr lang="en-US" b="1" dirty="0">
                <a:solidFill>
                  <a:srgbClr val="002060"/>
                </a:solidFill>
                <a:latin typeface="Times New Roman" pitchFamily="18" charset="0"/>
                <a:cs typeface="Times New Roman" pitchFamily="18" charset="0"/>
              </a:rPr>
              <a:t>components: </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Labor Income (W)</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Rental Income (R)</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Interest Income (</a:t>
            </a:r>
            <a:r>
              <a:rPr lang="en-US" b="1" dirty="0" err="1">
                <a:solidFill>
                  <a:srgbClr val="002060"/>
                </a:solidFill>
                <a:latin typeface="Times New Roman" pitchFamily="18" charset="0"/>
                <a:cs typeface="Times New Roman" pitchFamily="18" charset="0"/>
              </a:rPr>
              <a:t>i</a:t>
            </a:r>
            <a:r>
              <a:rPr lang="en-US" b="1" dirty="0">
                <a:solidFill>
                  <a:srgbClr val="002060"/>
                </a:solidFill>
                <a:latin typeface="Times New Roman" pitchFamily="18" charset="0"/>
                <a:cs typeface="Times New Roman" pitchFamily="18" charset="0"/>
              </a:rPr>
              <a:t>)</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Profits (PR)</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
            </a:r>
            <a:br>
              <a:rPr lang="en-US" b="1" dirty="0">
                <a:solidFill>
                  <a:srgbClr val="002060"/>
                </a:solidFill>
                <a:latin typeface="Times New Roman" pitchFamily="18" charset="0"/>
                <a:cs typeface="Times New Roman" pitchFamily="18" charset="0"/>
              </a:rPr>
            </a:br>
            <a:r>
              <a:rPr lang="en-US" b="1" dirty="0">
                <a:solidFill>
                  <a:srgbClr val="002060"/>
                </a:solidFill>
                <a:latin typeface="Times New Roman" pitchFamily="18" charset="0"/>
                <a:cs typeface="Times New Roman" pitchFamily="18" charset="0"/>
              </a:rPr>
              <a:t>NI = W + R + </a:t>
            </a:r>
            <a:r>
              <a:rPr lang="en-US" b="1" dirty="0" err="1">
                <a:solidFill>
                  <a:srgbClr val="002060"/>
                </a:solidFill>
                <a:latin typeface="Times New Roman" pitchFamily="18" charset="0"/>
                <a:cs typeface="Times New Roman" pitchFamily="18" charset="0"/>
              </a:rPr>
              <a:t>i</a:t>
            </a:r>
            <a:r>
              <a:rPr lang="en-US" b="1" dirty="0">
                <a:solidFill>
                  <a:srgbClr val="002060"/>
                </a:solidFill>
                <a:latin typeface="Times New Roman" pitchFamily="18" charset="0"/>
                <a:cs typeface="Times New Roman" pitchFamily="18" charset="0"/>
              </a:rPr>
              <a:t> + PR </a:t>
            </a:r>
          </a:p>
          <a:p>
            <a:endParaRPr lang="en-US" b="1" dirty="0" smtClean="0">
              <a:solidFill>
                <a:srgbClr val="002060"/>
              </a:solidFill>
              <a:latin typeface="Times New Roman" pitchFamily="18" charset="0"/>
              <a:cs typeface="Times New Roman" pitchFamily="18" charset="0"/>
            </a:endParaRPr>
          </a:p>
          <a:p>
            <a:r>
              <a:rPr lang="en-US" b="1" dirty="0" smtClean="0">
                <a:solidFill>
                  <a:srgbClr val="002060"/>
                </a:solidFill>
                <a:latin typeface="Times New Roman" pitchFamily="18" charset="0"/>
                <a:cs typeface="Times New Roman" pitchFamily="18" charset="0"/>
              </a:rPr>
              <a:t>Labor </a:t>
            </a:r>
            <a:r>
              <a:rPr lang="en-US" b="1" dirty="0">
                <a:solidFill>
                  <a:srgbClr val="002060"/>
                </a:solidFill>
                <a:latin typeface="Times New Roman" pitchFamily="18" charset="0"/>
                <a:cs typeface="Times New Roman" pitchFamily="18" charset="0"/>
              </a:rPr>
              <a:t>Income (W): </a:t>
            </a:r>
            <a:endParaRPr lang="en-US" b="1" dirty="0" smtClean="0">
              <a:solidFill>
                <a:srgbClr val="002060"/>
              </a:solidFill>
              <a:latin typeface="Times New Roman" pitchFamily="18" charset="0"/>
              <a:cs typeface="Times New Roman" pitchFamily="18" charset="0"/>
            </a:endParaRPr>
          </a:p>
          <a:p>
            <a:pPr>
              <a:buNone/>
            </a:pPr>
            <a:endParaRPr lang="en-US" b="1" dirty="0" smtClean="0">
              <a:solidFill>
                <a:schemeClr val="accent1"/>
              </a:solidFill>
              <a:latin typeface="Times New Roman" panose="02020603050405020304" pitchFamily="18" charset="0"/>
              <a:cs typeface="Times New Roman" panose="02020603050405020304" pitchFamily="18" charset="0"/>
            </a:endParaRPr>
          </a:p>
          <a:p>
            <a:pPr>
              <a:buNone/>
            </a:pPr>
            <a:r>
              <a:rPr lang="en-US" b="1" dirty="0" smtClean="0">
                <a:solidFill>
                  <a:schemeClr val="accent1"/>
                </a:solidFill>
                <a:latin typeface="Times New Roman" panose="02020603050405020304" pitchFamily="18" charset="0"/>
                <a:cs typeface="Times New Roman" panose="02020603050405020304" pitchFamily="18" charset="0"/>
              </a:rPr>
              <a:t>Salaries</a:t>
            </a:r>
            <a:r>
              <a:rPr lang="en-US" b="1" dirty="0">
                <a:solidFill>
                  <a:schemeClr val="accent1"/>
                </a:solidFill>
                <a:latin typeface="Times New Roman" panose="02020603050405020304" pitchFamily="18" charset="0"/>
                <a:cs typeface="Times New Roman" panose="02020603050405020304" pitchFamily="18" charset="0"/>
              </a:rPr>
              <a:t>, wages, and fringe benefits such as health or </a:t>
            </a:r>
            <a:r>
              <a:rPr lang="en-US" b="1" dirty="0" smtClean="0">
                <a:solidFill>
                  <a:schemeClr val="accent1"/>
                </a:solidFill>
                <a:latin typeface="Times New Roman" panose="02020603050405020304" pitchFamily="18" charset="0"/>
                <a:cs typeface="Times New Roman" panose="02020603050405020304" pitchFamily="18" charset="0"/>
              </a:rPr>
              <a:t>retirement.</a:t>
            </a:r>
          </a:p>
          <a:p>
            <a:pPr>
              <a:buNone/>
            </a:pPr>
            <a:r>
              <a:rPr lang="en-US" b="1" dirty="0" smtClean="0">
                <a:solidFill>
                  <a:schemeClr val="accent1"/>
                </a:solidFill>
                <a:latin typeface="Times New Roman" panose="02020603050405020304" pitchFamily="18" charset="0"/>
                <a:cs typeface="Times New Roman" panose="02020603050405020304" pitchFamily="18" charset="0"/>
              </a:rPr>
              <a:t>This </a:t>
            </a:r>
            <a:r>
              <a:rPr lang="en-US" b="1" dirty="0">
                <a:solidFill>
                  <a:schemeClr val="accent1"/>
                </a:solidFill>
                <a:latin typeface="Times New Roman" panose="02020603050405020304" pitchFamily="18" charset="0"/>
                <a:cs typeface="Times New Roman" panose="02020603050405020304" pitchFamily="18" charset="0"/>
              </a:rPr>
              <a:t>also includes unemployment insurance and government </a:t>
            </a:r>
            <a:r>
              <a:rPr lang="en-US" b="1" dirty="0" smtClean="0">
                <a:solidFill>
                  <a:schemeClr val="accent1"/>
                </a:solidFill>
                <a:latin typeface="Times New Roman" panose="02020603050405020304" pitchFamily="18" charset="0"/>
                <a:cs typeface="Times New Roman" panose="02020603050405020304" pitchFamily="18" charset="0"/>
              </a:rPr>
              <a:t>taxes</a:t>
            </a:r>
          </a:p>
          <a:p>
            <a:pPr>
              <a:buNone/>
            </a:pPr>
            <a:r>
              <a:rPr lang="en-US" b="1" dirty="0" smtClean="0">
                <a:solidFill>
                  <a:schemeClr val="accent1"/>
                </a:solidFill>
                <a:latin typeface="Times New Roman" panose="02020603050405020304" pitchFamily="18" charset="0"/>
                <a:cs typeface="Times New Roman" panose="02020603050405020304" pitchFamily="18" charset="0"/>
              </a:rPr>
              <a:t>for </a:t>
            </a:r>
            <a:r>
              <a:rPr lang="en-US" b="1" dirty="0">
                <a:solidFill>
                  <a:schemeClr val="accent1"/>
                </a:solidFill>
                <a:latin typeface="Times New Roman" panose="02020603050405020304" pitchFamily="18" charset="0"/>
                <a:cs typeface="Times New Roman" panose="02020603050405020304" pitchFamily="18" charset="0"/>
              </a:rPr>
              <a:t>Social Security. </a:t>
            </a:r>
            <a:br>
              <a:rPr lang="en-US" b="1" dirty="0">
                <a:solidFill>
                  <a:schemeClr val="accent1"/>
                </a:solidFill>
                <a:latin typeface="Times New Roman" panose="02020603050405020304" pitchFamily="18" charset="0"/>
                <a:cs typeface="Times New Roman" panose="02020603050405020304" pitchFamily="18" charset="0"/>
              </a:rPr>
            </a:br>
            <a:r>
              <a:rPr lang="en-US" b="1" dirty="0">
                <a:solidFill>
                  <a:schemeClr val="accent1"/>
                </a:solidFill>
                <a:latin typeface="Times New Roman" panose="02020603050405020304" pitchFamily="18" charset="0"/>
                <a:cs typeface="Times New Roman" panose="02020603050405020304" pitchFamily="18" charset="0"/>
              </a:rPr>
              <a:t/>
            </a:r>
            <a:br>
              <a:rPr lang="en-US" b="1" dirty="0">
                <a:solidFill>
                  <a:schemeClr val="accent1"/>
                </a:solidFill>
                <a:latin typeface="Times New Roman" panose="02020603050405020304" pitchFamily="18" charset="0"/>
                <a:cs typeface="Times New Roman" panose="02020603050405020304" pitchFamily="18" charset="0"/>
              </a:rPr>
            </a:br>
            <a:endParaRPr lang="en-US" dirty="0"/>
          </a:p>
          <a:p>
            <a:endParaRPr lang="en-US" dirty="0"/>
          </a:p>
        </p:txBody>
      </p:sp>
    </p:spTree>
    <p:extLst>
      <p:ext uri="{BB962C8B-B14F-4D97-AF65-F5344CB8AC3E}">
        <p14:creationId xmlns:p14="http://schemas.microsoft.com/office/powerpoint/2010/main" xmlns="" val="1288415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55000" lnSpcReduction="20000"/>
          </a:bodyPr>
          <a:lstStyle/>
          <a:p>
            <a:r>
              <a:rPr lang="en-US" sz="6500" b="1" dirty="0">
                <a:solidFill>
                  <a:srgbClr val="C00000"/>
                </a:solidFill>
              </a:rPr>
              <a:t>Rental Income (R): </a:t>
            </a:r>
            <a:endParaRPr lang="en-US" sz="6500" b="1" dirty="0" smtClean="0">
              <a:solidFill>
                <a:srgbClr val="C00000"/>
              </a:solidFill>
            </a:endParaRPr>
          </a:p>
          <a:p>
            <a:r>
              <a:rPr lang="en-US" b="1" dirty="0">
                <a:solidFill>
                  <a:srgbClr val="C00000"/>
                </a:solidFill>
              </a:rPr>
              <a:t/>
            </a:r>
            <a:br>
              <a:rPr lang="en-US" b="1" dirty="0">
                <a:solidFill>
                  <a:srgbClr val="C00000"/>
                </a:solidFill>
              </a:rPr>
            </a:br>
            <a:r>
              <a:rPr lang="en-US" b="1" dirty="0">
                <a:solidFill>
                  <a:schemeClr val="accent1"/>
                </a:solidFill>
                <a:latin typeface="Times New Roman" panose="02020603050405020304" pitchFamily="18" charset="0"/>
                <a:cs typeface="Times New Roman" panose="02020603050405020304" pitchFamily="18" charset="0"/>
              </a:rPr>
              <a:t>This is income received from property received by households. Royalties from patents, copyrights and assets as well as </a:t>
            </a:r>
            <a:r>
              <a:rPr lang="en-US" b="1" dirty="0">
                <a:solidFill>
                  <a:schemeClr val="accent1"/>
                </a:solidFill>
                <a:latin typeface="Times New Roman" panose="02020603050405020304" pitchFamily="18" charset="0"/>
                <a:cs typeface="Times New Roman" panose="02020603050405020304" pitchFamily="18" charset="0"/>
                <a:hlinkClick r:id="rId2"/>
              </a:rPr>
              <a:t>imputed rent</a:t>
            </a:r>
            <a:r>
              <a:rPr lang="en-US" b="1" dirty="0">
                <a:solidFill>
                  <a:schemeClr val="accent1"/>
                </a:solidFill>
                <a:latin typeface="Times New Roman" panose="02020603050405020304" pitchFamily="18" charset="0"/>
                <a:cs typeface="Times New Roman" panose="02020603050405020304" pitchFamily="18" charset="0"/>
              </a:rPr>
              <a:t> are included. </a:t>
            </a:r>
            <a:br>
              <a:rPr lang="en-US" b="1" dirty="0">
                <a:solidFill>
                  <a:schemeClr val="accent1"/>
                </a:solidFill>
                <a:latin typeface="Times New Roman" panose="02020603050405020304" pitchFamily="18" charset="0"/>
                <a:cs typeface="Times New Roman" panose="02020603050405020304" pitchFamily="18" charset="0"/>
              </a:rPr>
            </a:br>
            <a:r>
              <a:rPr lang="en-US" dirty="0"/>
              <a:t/>
            </a:r>
            <a:br>
              <a:rPr lang="en-US" dirty="0"/>
            </a:br>
            <a:r>
              <a:rPr lang="en-US" sz="5800" b="1" dirty="0">
                <a:solidFill>
                  <a:srgbClr val="C00000"/>
                </a:solidFill>
              </a:rPr>
              <a:t>Interest Income (</a:t>
            </a:r>
            <a:r>
              <a:rPr lang="en-US" sz="5800" b="1" dirty="0" err="1">
                <a:solidFill>
                  <a:srgbClr val="C00000"/>
                </a:solidFill>
              </a:rPr>
              <a:t>i</a:t>
            </a:r>
            <a:r>
              <a:rPr lang="en-US" sz="5800" b="1" dirty="0">
                <a:solidFill>
                  <a:srgbClr val="C00000"/>
                </a:solidFill>
              </a:rPr>
              <a:t>): </a:t>
            </a:r>
            <a:endParaRPr lang="en-US" sz="5800" b="1" dirty="0" smtClean="0">
              <a:solidFill>
                <a:srgbClr val="C00000"/>
              </a:solidFill>
            </a:endParaRPr>
          </a:p>
          <a:p>
            <a:r>
              <a:rPr lang="en-US" b="1" dirty="0"/>
              <a:t/>
            </a:r>
            <a:br>
              <a:rPr lang="en-US" b="1" dirty="0"/>
            </a:br>
            <a:r>
              <a:rPr lang="en-US" b="1" dirty="0">
                <a:latin typeface="Times New Roman" panose="02020603050405020304" pitchFamily="18" charset="0"/>
                <a:cs typeface="Times New Roman" panose="02020603050405020304" pitchFamily="18" charset="0"/>
              </a:rPr>
              <a:t>Income received by households through the lending of their money to corporations and business firms. Government and household interest payments are not included in the national income</a:t>
            </a:r>
            <a:r>
              <a:rPr lang="en-US" dirty="0"/>
              <a:t>. </a:t>
            </a:r>
            <a:br>
              <a:rPr lang="en-US" dirty="0"/>
            </a:br>
            <a:r>
              <a:rPr lang="en-US" dirty="0"/>
              <a:t/>
            </a:r>
            <a:br>
              <a:rPr lang="en-US" dirty="0"/>
            </a:br>
            <a:r>
              <a:rPr lang="en-US" sz="5800" b="1" dirty="0">
                <a:solidFill>
                  <a:srgbClr val="C00000"/>
                </a:solidFill>
              </a:rPr>
              <a:t>Profits (PR): </a:t>
            </a:r>
            <a:endParaRPr lang="en-US" sz="5800" b="1" dirty="0" smtClean="0">
              <a:solidFill>
                <a:srgbClr val="C00000"/>
              </a:solidFill>
            </a:endParaRPr>
          </a:p>
          <a:p>
            <a:r>
              <a:rPr lang="en-US" b="1" dirty="0">
                <a:solidFill>
                  <a:srgbClr val="C00000"/>
                </a:solidFill>
              </a:rPr>
              <a:t/>
            </a:r>
            <a:br>
              <a:rPr lang="en-US" b="1" dirty="0">
                <a:solidFill>
                  <a:srgbClr val="C00000"/>
                </a:solidFill>
              </a:rPr>
            </a:br>
            <a:r>
              <a:rPr lang="en-US" b="1" dirty="0">
                <a:solidFill>
                  <a:schemeClr val="accent1"/>
                </a:solidFill>
                <a:latin typeface="Times New Roman" panose="02020603050405020304" pitchFamily="18" charset="0"/>
                <a:cs typeface="Times New Roman" panose="02020603050405020304" pitchFamily="18" charset="0"/>
              </a:rPr>
              <a:t>The amount firms have left after paying their rent, interest on debt, and employee compensation. GDP calculation involves </a:t>
            </a:r>
            <a:r>
              <a:rPr lang="en-US" b="1" dirty="0">
                <a:solidFill>
                  <a:schemeClr val="accent1"/>
                </a:solidFill>
                <a:latin typeface="Times New Roman" panose="02020603050405020304" pitchFamily="18" charset="0"/>
                <a:cs typeface="Times New Roman" panose="02020603050405020304" pitchFamily="18" charset="0"/>
                <a:hlinkClick r:id="rId2"/>
              </a:rPr>
              <a:t>accounting profit</a:t>
            </a:r>
            <a:r>
              <a:rPr lang="en-US" b="1" dirty="0">
                <a:solidFill>
                  <a:schemeClr val="accent1"/>
                </a:solidFill>
                <a:latin typeface="Times New Roman" panose="02020603050405020304" pitchFamily="18" charset="0"/>
                <a:cs typeface="Times New Roman" panose="02020603050405020304" pitchFamily="18" charset="0"/>
              </a:rPr>
              <a:t> and not </a:t>
            </a:r>
            <a:r>
              <a:rPr lang="en-US" b="1" dirty="0">
                <a:solidFill>
                  <a:schemeClr val="accent1"/>
                </a:solidFill>
                <a:latin typeface="Times New Roman" panose="02020603050405020304" pitchFamily="18" charset="0"/>
                <a:cs typeface="Times New Roman" panose="02020603050405020304" pitchFamily="18" charset="0"/>
                <a:hlinkClick r:id="rId2"/>
              </a:rPr>
              <a:t>economic profit</a:t>
            </a:r>
            <a:r>
              <a:rPr lang="en-US" b="1" dirty="0">
                <a:solidFill>
                  <a:schemeClr val="accent1"/>
                </a:solidFill>
                <a:latin typeface="Times New Roman" panose="02020603050405020304" pitchFamily="18" charset="0"/>
                <a:cs typeface="Times New Roman" panose="02020603050405020304" pitchFamily="18" charset="0"/>
              </a:rPr>
              <a:t>. </a:t>
            </a:r>
            <a:br>
              <a:rPr lang="en-US" b="1" dirty="0">
                <a:solidFill>
                  <a:schemeClr val="accent1"/>
                </a:solidFill>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5602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077200" cy="1470025"/>
          </a:xfrm>
        </p:spPr>
        <p:txBody>
          <a:bodyPr>
            <a:normAutofit/>
          </a:bodyPr>
          <a:lstStyle/>
          <a:p>
            <a:pPr algn="l"/>
            <a:r>
              <a:rPr lang="en-US" sz="4800" b="1" dirty="0" smtClean="0">
                <a:solidFill>
                  <a:srgbClr val="FF0000"/>
                </a:solidFill>
                <a:latin typeface="Times New Roman" pitchFamily="18" charset="0"/>
                <a:cs typeface="Times New Roman" pitchFamily="18" charset="0"/>
              </a:rPr>
              <a:t>UNIT ONE</a:t>
            </a:r>
            <a:endParaRPr lang="en-US" sz="4800"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304800" y="3886200"/>
            <a:ext cx="8382000" cy="1752600"/>
          </a:xfrm>
        </p:spPr>
        <p:txBody>
          <a:bodyPr>
            <a:normAutofit/>
          </a:bodyPr>
          <a:lstStyle/>
          <a:p>
            <a:pPr algn="l"/>
            <a:r>
              <a:rPr lang="en-US" sz="5400" b="1" dirty="0" smtClean="0">
                <a:solidFill>
                  <a:schemeClr val="tx2"/>
                </a:solidFill>
                <a:latin typeface="Times New Roman" pitchFamily="18" charset="0"/>
                <a:cs typeface="Times New Roman" pitchFamily="18" charset="0"/>
              </a:rPr>
              <a:t>NATIONAL INCOME ACCOUNTING</a:t>
            </a:r>
            <a:endParaRPr lang="en-US" sz="54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58619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2"/>
          <p:cNvSpPr>
            <a:spLocks noGrp="1"/>
          </p:cNvSpPr>
          <p:nvPr>
            <p:ph type="sldNum" sz="quarter" idx="10"/>
          </p:nvPr>
        </p:nvSpPr>
        <p:spPr/>
        <p:txBody>
          <a:bodyPr/>
          <a:lstStyle/>
          <a:p>
            <a:fld id="{485590CD-C971-4169-B170-D5CAD2914D9F}" type="slidenum">
              <a:rPr lang="en-US"/>
              <a:pPr/>
              <a:t>20</a:t>
            </a:fld>
            <a:r>
              <a:rPr lang="en-US"/>
              <a:t> of 38</a:t>
            </a:r>
          </a:p>
        </p:txBody>
      </p:sp>
      <p:sp>
        <p:nvSpPr>
          <p:cNvPr id="270338" name="Rectangle 2"/>
          <p:cNvSpPr>
            <a:spLocks noGrp="1" noChangeArrowheads="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DETERMINATION OF NI:</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THE EXPENDITURE APPROACH</a:t>
            </a:r>
            <a:endParaRPr lang="en-US" b="1" dirty="0">
              <a:solidFill>
                <a:srgbClr val="FF0000"/>
              </a:solidFill>
              <a:latin typeface="Times New Roman" pitchFamily="18" charset="0"/>
              <a:cs typeface="Times New Roman" pitchFamily="18" charset="0"/>
            </a:endParaRPr>
          </a:p>
        </p:txBody>
      </p:sp>
      <p:graphicFrame>
        <p:nvGraphicFramePr>
          <p:cNvPr id="270713" name="Group 377"/>
          <p:cNvGraphicFramePr>
            <a:graphicFrameLocks noGrp="1"/>
          </p:cNvGraphicFramePr>
          <p:nvPr/>
        </p:nvGraphicFramePr>
        <p:xfrm>
          <a:off x="495300" y="1828800"/>
          <a:ext cx="8064817" cy="4816286"/>
        </p:xfrm>
        <a:graphic>
          <a:graphicData uri="http://schemas.openxmlformats.org/drawingml/2006/table">
            <a:tbl>
              <a:tblPr/>
              <a:tblGrid>
                <a:gridCol w="303213"/>
                <a:gridCol w="182562"/>
                <a:gridCol w="4772025"/>
                <a:gridCol w="1143000"/>
                <a:gridCol w="208280"/>
                <a:gridCol w="1150937"/>
                <a:gridCol w="304800"/>
              </a:tblGrid>
              <a:tr h="228600">
                <a:tc gridSpan="7">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Components of GDP, 2002:  The Expenditure Approach</a:t>
                      </a:r>
                    </a:p>
                  </a:txBody>
                  <a:tcPr marT="0" marB="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66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0975">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rgbClr val="333399"/>
                        </a:solidFill>
                        <a:effectLst/>
                        <a:latin typeface="Arial" charset="0"/>
                      </a:endParaRP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rgbClr val="333399"/>
                        </a:solidFill>
                        <a:effectLst/>
                        <a:latin typeface="Arial" charset="0"/>
                      </a:endParaRP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charset="0"/>
                        </a:rPr>
                        <a:t>BILLIONS OF</a:t>
                      </a:r>
                      <a:br>
                        <a:rPr kumimoji="0" lang="en-US" sz="1400" b="1" i="0" u="none" strike="noStrike" cap="none" normalizeH="0" baseline="0" smtClean="0">
                          <a:ln>
                            <a:noFill/>
                          </a:ln>
                          <a:solidFill>
                            <a:schemeClr val="tx1"/>
                          </a:solidFill>
                          <a:effectLst/>
                          <a:latin typeface="Arial" charset="0"/>
                        </a:rPr>
                      </a:br>
                      <a:r>
                        <a:rPr kumimoji="0" lang="en-US" sz="1400" b="1" i="0" u="none" strike="noStrike" cap="none" normalizeH="0" baseline="0" smtClean="0">
                          <a:ln>
                            <a:noFill/>
                          </a:ln>
                          <a:solidFill>
                            <a:schemeClr val="tx1"/>
                          </a:solidFill>
                          <a:effectLst/>
                          <a:latin typeface="Arial" charset="0"/>
                        </a:rPr>
                        <a:t>DOLLARS</a:t>
                      </a: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charset="0"/>
                        </a:rPr>
                        <a:t>PERCENTAGE</a:t>
                      </a:r>
                      <a:br>
                        <a:rPr kumimoji="0" lang="en-US" sz="1400" b="1" i="0" u="none" strike="noStrike" cap="none" normalizeH="0" baseline="0" smtClean="0">
                          <a:ln>
                            <a:noFill/>
                          </a:ln>
                          <a:solidFill>
                            <a:schemeClr val="tx1"/>
                          </a:solidFill>
                          <a:effectLst/>
                          <a:latin typeface="Arial" charset="0"/>
                        </a:rPr>
                      </a:br>
                      <a:r>
                        <a:rPr kumimoji="0" lang="en-US" sz="1400" b="1" i="0" u="none" strike="noStrike" cap="none" normalizeH="0" baseline="0" smtClean="0">
                          <a:ln>
                            <a:noFill/>
                          </a:ln>
                          <a:solidFill>
                            <a:schemeClr val="tx1"/>
                          </a:solidFill>
                          <a:effectLst/>
                          <a:latin typeface="Arial" charset="0"/>
                        </a:rPr>
                        <a:t>OF GDP</a:t>
                      </a: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Personal consumption expenditures (C)</a:t>
                      </a:r>
                    </a:p>
                  </a:txBody>
                  <a:tcPr marT="0" marB="0" horzOverflow="overflow">
                    <a:lnL cap="flat">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7303.7</a:t>
                      </a:r>
                    </a:p>
                  </a:txBody>
                  <a:tcPr marT="0" marB="0" horzOverflow="overflow">
                    <a:lnL w="12700" cap="flat" cmpd="sng" algn="ctr">
                      <a:solidFill>
                        <a:schemeClr val="bg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69.9</a:t>
                      </a:r>
                    </a:p>
                  </a:txBody>
                  <a:tcPr marT="0" marB="0" horzOverflow="overflow">
                    <a:lnL w="12700" cap="flat" cmpd="sng" algn="ctr">
                      <a:solidFill>
                        <a:schemeClr val="bg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Durable goods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871.9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8.3</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49238">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Nondurable goods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2115.0</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20.2</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Services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4316.8</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41.3</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Gross private domestic investment (l)</a:t>
                      </a:r>
                    </a:p>
                  </a:txBody>
                  <a:tcPr marT="0" marB="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1543.2</a:t>
                      </a:r>
                    </a:p>
                  </a:txBody>
                  <a:tcPr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14.8</a:t>
                      </a:r>
                    </a:p>
                  </a:txBody>
                  <a:tcPr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Nonresidential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1117.4</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10.7</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Residential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471.9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4.5</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Change in business inventories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3.9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0</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49238">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Government consumption and gross investment (G)</a:t>
                      </a:r>
                    </a:p>
                  </a:txBody>
                  <a:tcPr marT="0" marB="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1972.9</a:t>
                      </a:r>
                    </a:p>
                  </a:txBody>
                  <a:tcPr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18.9</a:t>
                      </a:r>
                    </a:p>
                  </a:txBody>
                  <a:tcPr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Federal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693.7</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6.6</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State and local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1279.2</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12.2</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Net exports (EX – IM)</a:t>
                      </a:r>
                    </a:p>
                  </a:txBody>
                  <a:tcPr marT="0" marB="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Symbol" pitchFamily="18" charset="2"/>
                        </a:rPr>
                        <a:t>-</a:t>
                      </a:r>
                      <a:r>
                        <a:rPr kumimoji="0" lang="en-US" sz="1600" b="1" i="0" u="none" strike="noStrike" cap="none" normalizeH="0" baseline="0" smtClean="0">
                          <a:ln>
                            <a:noFill/>
                          </a:ln>
                          <a:solidFill>
                            <a:schemeClr val="bg1"/>
                          </a:solidFill>
                          <a:effectLst/>
                          <a:latin typeface="Arial" charset="0"/>
                        </a:rPr>
                        <a:t> 423.6</a:t>
                      </a:r>
                    </a:p>
                  </a:txBody>
                  <a:tcPr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Symbol" pitchFamily="18" charset="2"/>
                        </a:rPr>
                        <a:t>-</a:t>
                      </a:r>
                      <a:r>
                        <a:rPr kumimoji="0" lang="en-US" sz="1600" b="1" i="0" u="none" strike="noStrike" cap="none" normalizeH="0" baseline="0" smtClean="0">
                          <a:ln>
                            <a:noFill/>
                          </a:ln>
                          <a:solidFill>
                            <a:schemeClr val="bg1"/>
                          </a:solidFill>
                          <a:effectLst/>
                          <a:latin typeface="Arial" charset="0"/>
                        </a:rPr>
                        <a:t> 4.1</a:t>
                      </a:r>
                    </a:p>
                  </a:txBody>
                  <a:tcPr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74638">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Exports (</a:t>
                      </a:r>
                      <a:r>
                        <a:rPr kumimoji="0" lang="en-US" sz="1600" b="0" i="1" u="none" strike="noStrike" cap="none" normalizeH="0" baseline="0" smtClean="0">
                          <a:ln>
                            <a:noFill/>
                          </a:ln>
                          <a:solidFill>
                            <a:schemeClr val="bg1"/>
                          </a:solidFill>
                          <a:effectLst/>
                          <a:latin typeface="Arial" charset="0"/>
                        </a:rPr>
                        <a:t>EX</a:t>
                      </a:r>
                      <a:r>
                        <a:rPr kumimoji="0" lang="en-US" sz="1600" b="0" i="0" u="none" strike="noStrike" cap="none" normalizeH="0" baseline="0" smtClean="0">
                          <a:ln>
                            <a:noFill/>
                          </a:ln>
                          <a:solidFill>
                            <a:schemeClr val="bg1"/>
                          </a:solidFill>
                          <a:effectLst/>
                          <a:latin typeface="Arial" charset="0"/>
                        </a:rPr>
                        <a:t>)</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1014.9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9.8</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Imports (</a:t>
                      </a:r>
                      <a:r>
                        <a:rPr kumimoji="0" lang="en-US" sz="1600" b="0" i="1" u="none" strike="noStrike" cap="none" normalizeH="0" baseline="0" smtClean="0">
                          <a:ln>
                            <a:noFill/>
                          </a:ln>
                          <a:solidFill>
                            <a:schemeClr val="bg1"/>
                          </a:solidFill>
                          <a:effectLst/>
                          <a:latin typeface="Arial" charset="0"/>
                        </a:rPr>
                        <a:t>IM</a:t>
                      </a:r>
                      <a:r>
                        <a:rPr kumimoji="0" lang="en-US" sz="1600" b="0" i="0" u="none" strike="noStrike" cap="none" normalizeH="0" baseline="0" smtClean="0">
                          <a:ln>
                            <a:noFill/>
                          </a:ln>
                          <a:solidFill>
                            <a:schemeClr val="bg1"/>
                          </a:solidFill>
                          <a:effectLst/>
                          <a:latin typeface="Arial" charset="0"/>
                        </a:rPr>
                        <a:t>)</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1438.5</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13.8</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a:noFill/>
                    </a:lnB>
                    <a:lnTlToBr>
                      <a:noFill/>
                    </a:lnTlToBr>
                    <a:lnBlToTr>
                      <a:noFill/>
                    </a:lnBlToTr>
                    <a:solidFill>
                      <a:srgbClr val="333399"/>
                    </a:solidFill>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Total gross domestic product (GDP)</a:t>
                      </a:r>
                    </a:p>
                  </a:txBody>
                  <a:tcPr marT="0" marB="0" horzOverflow="overflow">
                    <a:lnL cap="flat">
                      <a:noFill/>
                    </a:lnL>
                    <a:lnR w="12700" cap="flat" cmpd="sng" algn="ctr">
                      <a:solidFill>
                        <a:schemeClr val="bg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10446.2</a:t>
                      </a:r>
                    </a:p>
                  </a:txBody>
                  <a:tcPr marT="0" marB="0" horzOverflow="overflow">
                    <a:lnL w="12700" cap="flat" cmpd="sng" algn="ctr">
                      <a:solidFill>
                        <a:schemeClr val="bg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100.0</a:t>
                      </a:r>
                    </a:p>
                  </a:txBody>
                  <a:tcPr marT="0" marB="0" horzOverflow="overflow">
                    <a:lnL w="12700" cap="flat" cmpd="sng" algn="ctr">
                      <a:solidFill>
                        <a:schemeClr val="bg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r h="90488">
                <a:tc gridSpan="7">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000" b="0" i="1" u="none" strike="noStrike" cap="none" normalizeH="0" baseline="0" smtClean="0">
                          <a:ln>
                            <a:noFill/>
                          </a:ln>
                          <a:solidFill>
                            <a:schemeClr val="tx1"/>
                          </a:solidFill>
                          <a:effectLst/>
                          <a:latin typeface="Arial" charset="0"/>
                        </a:rPr>
                        <a:t>Note:  Numbers may not add exactly because of rounding.</a:t>
                      </a:r>
                      <a:br>
                        <a:rPr kumimoji="0" lang="en-US" sz="1000" b="0" i="1" u="none" strike="noStrike" cap="none" normalizeH="0" baseline="0" smtClean="0">
                          <a:ln>
                            <a:noFill/>
                          </a:ln>
                          <a:solidFill>
                            <a:schemeClr val="tx1"/>
                          </a:solidFill>
                          <a:effectLst/>
                          <a:latin typeface="Arial" charset="0"/>
                        </a:rPr>
                      </a:br>
                      <a:r>
                        <a:rPr kumimoji="0" lang="en-US" sz="1000" b="0" i="1" u="none" strike="noStrike" cap="none" normalizeH="0" baseline="0" smtClean="0">
                          <a:ln>
                            <a:noFill/>
                          </a:ln>
                          <a:solidFill>
                            <a:schemeClr val="tx1"/>
                          </a:solidFill>
                          <a:effectLst/>
                          <a:latin typeface="Arial" charset="0"/>
                        </a:rPr>
                        <a:t>Source:</a:t>
                      </a:r>
                      <a:r>
                        <a:rPr kumimoji="0" lang="en-US" sz="1000" b="0" i="0" u="none" strike="noStrike" cap="none" normalizeH="0" baseline="0" smtClean="0">
                          <a:ln>
                            <a:noFill/>
                          </a:ln>
                          <a:solidFill>
                            <a:schemeClr val="tx1"/>
                          </a:solidFill>
                          <a:effectLst/>
                          <a:latin typeface="Arial" charset="0"/>
                        </a:rPr>
                        <a:t>  U.S. Department of Commerce, Bureau of Economic Analysis.</a:t>
                      </a:r>
                    </a:p>
                  </a:txBody>
                  <a:tcPr marL="0" marT="0" marB="0"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1441163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70713"/>
                                        </p:tgtEl>
                                        <p:attrNameLst>
                                          <p:attrName>style.visibility</p:attrName>
                                        </p:attrNameLst>
                                      </p:cBhvr>
                                      <p:to>
                                        <p:strVal val="visible"/>
                                      </p:to>
                                    </p:set>
                                    <p:animEffect transition="in" filter="blinds(horizontal)">
                                      <p:cBhvr>
                                        <p:cTn id="7" dur="500"/>
                                        <p:tgtEl>
                                          <p:spTgt spid="270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latin typeface="Times New Roman" pitchFamily="18" charset="0"/>
                <a:cs typeface="Times New Roman" pitchFamily="18" charset="0"/>
              </a:rPr>
              <a:t>NOMINAL AND REAL DATA</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b="1" dirty="0">
                <a:solidFill>
                  <a:schemeClr val="tx2"/>
                </a:solidFill>
                <a:latin typeface="Times New Roman" pitchFamily="18" charset="0"/>
                <a:cs typeface="Times New Roman" pitchFamily="18" charset="0"/>
              </a:rPr>
              <a:t>Nominal values—such as nominal wages or (nominal) </a:t>
            </a:r>
            <a:r>
              <a:rPr lang="en-US" b="1" dirty="0">
                <a:solidFill>
                  <a:schemeClr val="tx2"/>
                </a:solidFill>
                <a:latin typeface="Times New Roman" pitchFamily="18" charset="0"/>
                <a:cs typeface="Times New Roman" pitchFamily="18" charset="0"/>
                <a:hlinkClick r:id="rId2" tooltip="Gross domestic product"/>
              </a:rPr>
              <a:t>gross domestic product</a:t>
            </a:r>
            <a:r>
              <a:rPr lang="en-US" b="1" dirty="0">
                <a:solidFill>
                  <a:schemeClr val="tx2"/>
                </a:solidFill>
                <a:latin typeface="Times New Roman" pitchFamily="18" charset="0"/>
                <a:cs typeface="Times New Roman" pitchFamily="18" charset="0"/>
              </a:rPr>
              <a:t>—refer to amounts that are paid or earned in </a:t>
            </a:r>
            <a:r>
              <a:rPr lang="en-US" b="1" dirty="0">
                <a:solidFill>
                  <a:schemeClr val="tx2"/>
                </a:solidFill>
                <a:latin typeface="Times New Roman" pitchFamily="18" charset="0"/>
                <a:cs typeface="Times New Roman" pitchFamily="18" charset="0"/>
                <a:hlinkClick r:id="rId3" tooltip="Money"/>
              </a:rPr>
              <a:t>money</a:t>
            </a:r>
            <a:r>
              <a:rPr lang="en-US" b="1" dirty="0">
                <a:solidFill>
                  <a:schemeClr val="tx2"/>
                </a:solidFill>
                <a:latin typeface="Times New Roman" pitchFamily="18" charset="0"/>
                <a:cs typeface="Times New Roman" pitchFamily="18" charset="0"/>
              </a:rPr>
              <a:t> terms</a:t>
            </a:r>
            <a:r>
              <a:rPr lang="en-US" b="1" dirty="0" smtClean="0">
                <a:solidFill>
                  <a:schemeClr val="tx2"/>
                </a:solidFill>
                <a:latin typeface="Times New Roman" pitchFamily="18" charset="0"/>
                <a:cs typeface="Times New Roman" pitchFamily="18" charset="0"/>
              </a:rPr>
              <a:t>. </a:t>
            </a:r>
          </a:p>
          <a:p>
            <a:r>
              <a:rPr lang="en-US" b="1" dirty="0" smtClean="0">
                <a:solidFill>
                  <a:schemeClr val="tx2"/>
                </a:solidFill>
                <a:latin typeface="Times New Roman" pitchFamily="18" charset="0"/>
                <a:cs typeface="Times New Roman" pitchFamily="18" charset="0"/>
              </a:rPr>
              <a:t>The </a:t>
            </a:r>
            <a:r>
              <a:rPr lang="en-US" b="1" dirty="0">
                <a:solidFill>
                  <a:schemeClr val="tx2"/>
                </a:solidFill>
                <a:latin typeface="Times New Roman" pitchFamily="18" charset="0"/>
                <a:cs typeface="Times New Roman" pitchFamily="18" charset="0"/>
              </a:rPr>
              <a:t>nominal value of a commodity bundle in a given year may be expressed in prices and quantities, namely, as a sum of prices times quantities for the different commodities in the </a:t>
            </a:r>
            <a:r>
              <a:rPr lang="en-US" b="1" dirty="0" smtClean="0">
                <a:solidFill>
                  <a:schemeClr val="tx2"/>
                </a:solidFill>
                <a:latin typeface="Times New Roman" pitchFamily="18" charset="0"/>
                <a:cs typeface="Times New Roman" pitchFamily="18" charset="0"/>
              </a:rPr>
              <a:t>bundle</a:t>
            </a:r>
            <a:r>
              <a:rPr lang="en-US" dirty="0" smtClean="0">
                <a:solidFill>
                  <a:schemeClr val="tx2"/>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INFLATION IS NOT TAKEN INTO ACCOUNT</a:t>
            </a:r>
            <a:r>
              <a:rPr lang="en-US" dirty="0" smtClean="0">
                <a:solidFill>
                  <a:schemeClr val="tx2"/>
                </a:solidFill>
                <a:latin typeface="Times New Roman" pitchFamily="18" charset="0"/>
                <a:cs typeface="Times New Roman" pitchFamily="18" charset="0"/>
              </a:rPr>
              <a:t>}</a:t>
            </a: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54677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latin typeface="Times New Roman" pitchFamily="18" charset="0"/>
                <a:cs typeface="Times New Roman" pitchFamily="18" charset="0"/>
              </a:rPr>
              <a:t>REAL DATA</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534400" cy="4800600"/>
          </a:xfrm>
        </p:spPr>
        <p:txBody>
          <a:bodyPr>
            <a:noAutofit/>
          </a:bodyPr>
          <a:lstStyle/>
          <a:p>
            <a:r>
              <a:rPr lang="en-US" b="1" dirty="0">
                <a:solidFill>
                  <a:schemeClr val="tx2"/>
                </a:solidFill>
                <a:latin typeface="Times New Roman" pitchFamily="18" charset="0"/>
                <a:cs typeface="Times New Roman" pitchFamily="18" charset="0"/>
              </a:rPr>
              <a:t>Real values represent the </a:t>
            </a:r>
            <a:r>
              <a:rPr lang="en-US" b="1" dirty="0">
                <a:solidFill>
                  <a:schemeClr val="tx2"/>
                </a:solidFill>
                <a:latin typeface="Times New Roman" pitchFamily="18" charset="0"/>
                <a:cs typeface="Times New Roman" pitchFamily="18" charset="0"/>
                <a:hlinkClick r:id="rId2" action="ppaction://hlinkfile" tooltip="Purchasing power"/>
              </a:rPr>
              <a:t>purchasing power</a:t>
            </a:r>
            <a:r>
              <a:rPr lang="en-US" b="1" dirty="0">
                <a:solidFill>
                  <a:schemeClr val="tx2"/>
                </a:solidFill>
                <a:latin typeface="Times New Roman" pitchFamily="18" charset="0"/>
                <a:cs typeface="Times New Roman" pitchFamily="18" charset="0"/>
              </a:rPr>
              <a:t> of nominal values in a given period, including wages, interest, or total production. In particular, price indexes are typically calculated relative to some base </a:t>
            </a:r>
            <a:r>
              <a:rPr lang="en-US" b="1" dirty="0" smtClean="0">
                <a:solidFill>
                  <a:schemeClr val="tx2"/>
                </a:solidFill>
                <a:latin typeface="Times New Roman" pitchFamily="18" charset="0"/>
                <a:cs typeface="Times New Roman" pitchFamily="18" charset="0"/>
              </a:rPr>
              <a:t>year.</a:t>
            </a:r>
          </a:p>
          <a:p>
            <a:pPr marL="0" indent="0">
              <a:buNone/>
            </a:pPr>
            <a:endParaRPr lang="en-US" b="1" dirty="0">
              <a:solidFill>
                <a:schemeClr val="tx2"/>
              </a:solidFill>
              <a:latin typeface="Times New Roman" pitchFamily="18" charset="0"/>
              <a:cs typeface="Times New Roman" pitchFamily="18" charset="0"/>
            </a:endParaRPr>
          </a:p>
          <a:p>
            <a:r>
              <a:rPr lang="en-US" b="1" dirty="0" smtClean="0">
                <a:solidFill>
                  <a:schemeClr val="tx2"/>
                </a:solidFill>
                <a:latin typeface="Times New Roman" pitchFamily="18" charset="0"/>
                <a:cs typeface="Times New Roman" pitchFamily="18" charset="0"/>
              </a:rPr>
              <a:t>Real interest rates are </a:t>
            </a:r>
            <a:r>
              <a:rPr lang="en-US" b="1" dirty="0">
                <a:solidFill>
                  <a:schemeClr val="tx2"/>
                </a:solidFill>
                <a:latin typeface="Times New Roman" pitchFamily="18" charset="0"/>
                <a:cs typeface="Times New Roman" pitchFamily="18" charset="0"/>
              </a:rPr>
              <a:t>measured as the difference between </a:t>
            </a:r>
            <a:r>
              <a:rPr lang="en-US" b="1" dirty="0">
                <a:solidFill>
                  <a:schemeClr val="tx2"/>
                </a:solidFill>
                <a:latin typeface="Times New Roman" pitchFamily="18" charset="0"/>
                <a:cs typeface="Times New Roman" pitchFamily="18" charset="0"/>
                <a:hlinkClick r:id="rId3" action="ppaction://hlinkfile" tooltip="Nominal interest rate"/>
              </a:rPr>
              <a:t>nominal interest rates</a:t>
            </a:r>
            <a:r>
              <a:rPr lang="en-US" b="1" dirty="0">
                <a:solidFill>
                  <a:schemeClr val="tx2"/>
                </a:solidFill>
                <a:latin typeface="Times New Roman" pitchFamily="18" charset="0"/>
                <a:cs typeface="Times New Roman" pitchFamily="18" charset="0"/>
              </a:rPr>
              <a:t> and the rate of </a:t>
            </a:r>
            <a:r>
              <a:rPr lang="en-US" b="1" dirty="0">
                <a:solidFill>
                  <a:schemeClr val="tx2"/>
                </a:solidFill>
                <a:latin typeface="Times New Roman" pitchFamily="18" charset="0"/>
                <a:cs typeface="Times New Roman" pitchFamily="18" charset="0"/>
                <a:hlinkClick r:id="rId4" action="ppaction://hlinkfile" tooltip="Inflation"/>
              </a:rPr>
              <a:t>inflation</a:t>
            </a:r>
            <a:r>
              <a:rPr lang="en-US" b="1" dirty="0">
                <a:solidFill>
                  <a:schemeClr val="tx2"/>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1643810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pPr algn="l"/>
            <a:r>
              <a:rPr lang="en-US" b="1" dirty="0" smtClean="0">
                <a:solidFill>
                  <a:srgbClr val="FF0000"/>
                </a:solidFill>
                <a:latin typeface="Times New Roman" pitchFamily="18" charset="0"/>
                <a:cs typeface="Times New Roman" pitchFamily="18" charset="0"/>
              </a:rPr>
              <a:t>OTHER INDICATORS OF LIVING STANDARDS AND ECONOMIC DEVELOPMENT</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endParaRPr lang="en-US" sz="4000" b="1" dirty="0" smtClean="0">
              <a:solidFill>
                <a:schemeClr val="tx2"/>
              </a:solidFill>
              <a:latin typeface="Times New Roman" pitchFamily="18" charset="0"/>
              <a:cs typeface="Times New Roman" pitchFamily="18" charset="0"/>
            </a:endParaRPr>
          </a:p>
          <a:p>
            <a:r>
              <a:rPr lang="en-US" sz="4000" b="1" dirty="0" smtClean="0">
                <a:solidFill>
                  <a:schemeClr val="tx2"/>
                </a:solidFill>
                <a:latin typeface="Times New Roman" pitchFamily="18" charset="0"/>
                <a:cs typeface="Times New Roman" pitchFamily="18" charset="0"/>
              </a:rPr>
              <a:t>Standard </a:t>
            </a:r>
            <a:r>
              <a:rPr lang="en-US" sz="4000" b="1" dirty="0">
                <a:solidFill>
                  <a:schemeClr val="tx2"/>
                </a:solidFill>
                <a:latin typeface="Times New Roman" pitchFamily="18" charset="0"/>
                <a:cs typeface="Times New Roman" pitchFamily="18" charset="0"/>
              </a:rPr>
              <a:t>of living</a:t>
            </a:r>
            <a:r>
              <a:rPr lang="en-US" sz="4000" dirty="0">
                <a:solidFill>
                  <a:schemeClr val="tx2"/>
                </a:solidFill>
                <a:latin typeface="Times New Roman" pitchFamily="18" charset="0"/>
                <a:cs typeface="Times New Roman" pitchFamily="18" charset="0"/>
              </a:rPr>
              <a:t> </a:t>
            </a:r>
            <a:r>
              <a:rPr lang="en-US" sz="4000" dirty="0" smtClean="0">
                <a:solidFill>
                  <a:schemeClr val="tx2"/>
                </a:solidFill>
                <a:latin typeface="Times New Roman" pitchFamily="18" charset="0"/>
                <a:cs typeface="Times New Roman" pitchFamily="18" charset="0"/>
              </a:rPr>
              <a:t>….</a:t>
            </a:r>
            <a:r>
              <a:rPr lang="en-US" sz="4000" b="1" dirty="0" smtClean="0">
                <a:solidFill>
                  <a:srgbClr val="0070C0"/>
                </a:solidFill>
                <a:latin typeface="Times New Roman" pitchFamily="18" charset="0"/>
                <a:cs typeface="Times New Roman" pitchFamily="18" charset="0"/>
              </a:rPr>
              <a:t>the </a:t>
            </a:r>
            <a:r>
              <a:rPr lang="en-US" sz="4000" b="1" dirty="0">
                <a:solidFill>
                  <a:srgbClr val="0070C0"/>
                </a:solidFill>
                <a:latin typeface="Times New Roman" pitchFamily="18" charset="0"/>
                <a:cs typeface="Times New Roman" pitchFamily="18" charset="0"/>
              </a:rPr>
              <a:t>level of wealth, comfort, material goods and necessities available to a certain socioeconomic class in a certain geographic area. </a:t>
            </a:r>
          </a:p>
        </p:txBody>
      </p:sp>
    </p:spTree>
    <p:extLst>
      <p:ext uri="{BB962C8B-B14F-4D97-AF65-F5344CB8AC3E}">
        <p14:creationId xmlns:p14="http://schemas.microsoft.com/office/powerpoint/2010/main" xmlns="" val="1580340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b="1" dirty="0" smtClean="0">
                <a:solidFill>
                  <a:srgbClr val="0070C0"/>
                </a:solidFill>
                <a:latin typeface="Times New Roman" pitchFamily="18" charset="0"/>
                <a:cs typeface="Times New Roman" pitchFamily="18" charset="0"/>
              </a:rPr>
              <a:t>THE STANDARD OF LIVING INCLUDES FACTORS SUCH AS:</a:t>
            </a:r>
          </a:p>
          <a:p>
            <a:endParaRPr lang="en-US" b="1" dirty="0" smtClean="0">
              <a:solidFill>
                <a:srgbClr val="0070C0"/>
              </a:solidFill>
              <a:latin typeface="Times New Roman" pitchFamily="18" charset="0"/>
              <a:cs typeface="Times New Roman" pitchFamily="18" charset="0"/>
            </a:endParaRPr>
          </a:p>
          <a:p>
            <a:pPr>
              <a:lnSpc>
                <a:spcPct val="150000"/>
              </a:lnSpc>
            </a:pPr>
            <a:r>
              <a:rPr lang="en-US" b="1" dirty="0" smtClean="0">
                <a:solidFill>
                  <a:srgbClr val="0070C0"/>
                </a:solidFill>
                <a:latin typeface="Times New Roman" pitchFamily="18" charset="0"/>
                <a:cs typeface="Times New Roman" pitchFamily="18" charset="0"/>
              </a:rPr>
              <a:t>INCOME,  </a:t>
            </a:r>
          </a:p>
          <a:p>
            <a:pPr>
              <a:lnSpc>
                <a:spcPct val="150000"/>
              </a:lnSpc>
            </a:pPr>
            <a:r>
              <a:rPr lang="en-US" b="1" dirty="0" smtClean="0">
                <a:solidFill>
                  <a:srgbClr val="0070C0"/>
                </a:solidFill>
                <a:latin typeface="Times New Roman" pitchFamily="18" charset="0"/>
                <a:cs typeface="Times New Roman" pitchFamily="18" charset="0"/>
              </a:rPr>
              <a:t>AVAILABILITY OF EMPLOYMENT</a:t>
            </a:r>
          </a:p>
          <a:p>
            <a:pPr>
              <a:lnSpc>
                <a:spcPct val="150000"/>
              </a:lnSpc>
            </a:pPr>
            <a:r>
              <a:rPr lang="en-US" b="1" dirty="0" smtClean="0">
                <a:solidFill>
                  <a:srgbClr val="0070C0"/>
                </a:solidFill>
                <a:latin typeface="Times New Roman" pitchFamily="18" charset="0"/>
                <a:cs typeface="Times New Roman" pitchFamily="18" charset="0"/>
              </a:rPr>
              <a:t>CLASS DISPARITY</a:t>
            </a:r>
          </a:p>
          <a:p>
            <a:pPr>
              <a:lnSpc>
                <a:spcPct val="150000"/>
              </a:lnSpc>
            </a:pPr>
            <a:r>
              <a:rPr lang="en-US" b="1" dirty="0" smtClean="0">
                <a:solidFill>
                  <a:srgbClr val="0070C0"/>
                </a:solidFill>
                <a:latin typeface="Times New Roman" pitchFamily="18" charset="0"/>
                <a:cs typeface="Times New Roman" pitchFamily="18" charset="0"/>
              </a:rPr>
              <a:t>POVERTY RATE</a:t>
            </a:r>
          </a:p>
          <a:p>
            <a:pPr marL="0" indent="0">
              <a:buNone/>
            </a:pPr>
            <a:r>
              <a:rPr lang="en-US" b="1" dirty="0" smtClean="0">
                <a:solidFill>
                  <a:srgbClr val="0070C0"/>
                </a:solidFill>
                <a:latin typeface="Times New Roman" pitchFamily="18" charset="0"/>
                <a:cs typeface="Times New Roman" pitchFamily="18" charset="0"/>
              </a:rPr>
              <a:t> </a:t>
            </a:r>
            <a:endParaRPr lang="en-US"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85704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lstStyle/>
          <a:p>
            <a:r>
              <a:rPr lang="en-US" b="1" dirty="0" smtClean="0">
                <a:solidFill>
                  <a:srgbClr val="0070C0"/>
                </a:solidFill>
                <a:latin typeface="Times New Roman" pitchFamily="18" charset="0"/>
                <a:cs typeface="Times New Roman" pitchFamily="18" charset="0"/>
              </a:rPr>
              <a:t>QUALITY AND AFFORDABILITY OF HOUSING</a:t>
            </a:r>
          </a:p>
          <a:p>
            <a:endParaRPr lang="en-US" b="1" dirty="0" smtClean="0">
              <a:solidFill>
                <a:srgbClr val="0070C0"/>
              </a:solidFill>
              <a:latin typeface="Times New Roman" pitchFamily="18" charset="0"/>
              <a:cs typeface="Times New Roman" pitchFamily="18" charset="0"/>
            </a:endParaRPr>
          </a:p>
          <a:p>
            <a:r>
              <a:rPr lang="en-US" b="1" dirty="0" smtClean="0">
                <a:solidFill>
                  <a:srgbClr val="0070C0"/>
                </a:solidFill>
                <a:latin typeface="Times New Roman" pitchFamily="18" charset="0"/>
                <a:cs typeface="Times New Roman" pitchFamily="18" charset="0"/>
              </a:rPr>
              <a:t>HOURS OF WORK REQUIRED TO PURCHASE NECESSITIES, GROSS DOMESTIC PRODUCT</a:t>
            </a:r>
          </a:p>
          <a:p>
            <a:endParaRPr lang="en-US" b="1" dirty="0" smtClean="0">
              <a:solidFill>
                <a:srgbClr val="0070C0"/>
              </a:solidFill>
              <a:latin typeface="Times New Roman" pitchFamily="18" charset="0"/>
              <a:cs typeface="Times New Roman" pitchFamily="18" charset="0"/>
            </a:endParaRPr>
          </a:p>
          <a:p>
            <a:r>
              <a:rPr lang="en-US" b="1" dirty="0" smtClean="0">
                <a:solidFill>
                  <a:srgbClr val="0070C0"/>
                </a:solidFill>
                <a:latin typeface="Times New Roman" pitchFamily="18" charset="0"/>
                <a:cs typeface="Times New Roman" pitchFamily="18" charset="0"/>
              </a:rPr>
              <a:t>INFLATION RATE</a:t>
            </a:r>
          </a:p>
          <a:p>
            <a:endParaRPr lang="en-US" b="1" dirty="0" smtClean="0">
              <a:solidFill>
                <a:srgbClr val="0070C0"/>
              </a:solidFill>
              <a:latin typeface="Times New Roman" pitchFamily="18" charset="0"/>
              <a:cs typeface="Times New Roman" pitchFamily="18" charset="0"/>
            </a:endParaRPr>
          </a:p>
          <a:p>
            <a:r>
              <a:rPr lang="en-US" b="1" dirty="0" smtClean="0">
                <a:solidFill>
                  <a:srgbClr val="0070C0"/>
                </a:solidFill>
                <a:latin typeface="Times New Roman" pitchFamily="18" charset="0"/>
                <a:cs typeface="Times New Roman" pitchFamily="18" charset="0"/>
              </a:rPr>
              <a:t>NUMBER OF VACATION DAYS PER YEAR</a:t>
            </a:r>
          </a:p>
          <a:p>
            <a:r>
              <a:rPr lang="en-US" b="1" dirty="0" smtClean="0">
                <a:solidFill>
                  <a:srgbClr val="0070C0"/>
                </a:solidFill>
                <a:latin typeface="Times New Roman" pitchFamily="18" charset="0"/>
                <a:cs typeface="Times New Roman" pitchFamily="18" charset="0"/>
              </a:rPr>
              <a:t>AFFORDABLE (OR FREE) ACCESS TO QUALITY HEALTHCARE.</a:t>
            </a:r>
          </a:p>
          <a:p>
            <a:endParaRPr lang="en-JM" dirty="0"/>
          </a:p>
        </p:txBody>
      </p:sp>
    </p:spTree>
    <p:extLst>
      <p:ext uri="{BB962C8B-B14F-4D97-AF65-F5344CB8AC3E}">
        <p14:creationId xmlns:p14="http://schemas.microsoft.com/office/powerpoint/2010/main" xmlns="" val="1443519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nSpc>
                <a:spcPct val="150000"/>
              </a:lnSpc>
            </a:pPr>
            <a:r>
              <a:rPr lang="en-US" sz="3600" b="1" dirty="0" smtClean="0">
                <a:solidFill>
                  <a:srgbClr val="0070C0"/>
                </a:solidFill>
                <a:latin typeface="Times New Roman" pitchFamily="18" charset="0"/>
                <a:cs typeface="Times New Roman" pitchFamily="18" charset="0"/>
              </a:rPr>
              <a:t>AVAILABILITY OF EDUCATION</a:t>
            </a:r>
          </a:p>
          <a:p>
            <a:pPr>
              <a:lnSpc>
                <a:spcPct val="150000"/>
              </a:lnSpc>
            </a:pPr>
            <a:r>
              <a:rPr lang="en-US" sz="3600" b="1" dirty="0" smtClean="0">
                <a:solidFill>
                  <a:srgbClr val="0070C0"/>
                </a:solidFill>
                <a:latin typeface="Times New Roman" pitchFamily="18" charset="0"/>
                <a:cs typeface="Times New Roman" pitchFamily="18" charset="0"/>
              </a:rPr>
              <a:t>LIFE EXPECTANCY</a:t>
            </a:r>
          </a:p>
          <a:p>
            <a:pPr>
              <a:lnSpc>
                <a:spcPct val="150000"/>
              </a:lnSpc>
            </a:pPr>
            <a:r>
              <a:rPr lang="en-US" sz="3600" b="1" dirty="0" smtClean="0">
                <a:solidFill>
                  <a:srgbClr val="0070C0"/>
                </a:solidFill>
                <a:latin typeface="Times New Roman" pitchFamily="18" charset="0"/>
                <a:cs typeface="Times New Roman" pitchFamily="18" charset="0"/>
              </a:rPr>
              <a:t>INCIDENCE OF DISEASE</a:t>
            </a:r>
          </a:p>
          <a:p>
            <a:pPr>
              <a:lnSpc>
                <a:spcPct val="150000"/>
              </a:lnSpc>
            </a:pPr>
            <a:r>
              <a:rPr lang="en-US" sz="3600" b="1" dirty="0" smtClean="0">
                <a:solidFill>
                  <a:srgbClr val="0070C0"/>
                </a:solidFill>
                <a:latin typeface="Times New Roman" pitchFamily="18" charset="0"/>
                <a:cs typeface="Times New Roman" pitchFamily="18" charset="0"/>
              </a:rPr>
              <a:t>COST OF GOODS AND SERVICES</a:t>
            </a:r>
          </a:p>
          <a:p>
            <a:pPr>
              <a:lnSpc>
                <a:spcPct val="150000"/>
              </a:lnSpc>
            </a:pPr>
            <a:r>
              <a:rPr lang="en-US" sz="3600" b="1" dirty="0" smtClean="0">
                <a:solidFill>
                  <a:srgbClr val="0070C0"/>
                </a:solidFill>
                <a:latin typeface="Times New Roman" pitchFamily="18" charset="0"/>
                <a:cs typeface="Times New Roman" pitchFamily="18" charset="0"/>
              </a:rPr>
              <a:t>INFRASTRUCTURE</a:t>
            </a:r>
          </a:p>
          <a:p>
            <a:pPr>
              <a:lnSpc>
                <a:spcPct val="150000"/>
              </a:lnSpc>
            </a:pPr>
            <a:r>
              <a:rPr lang="en-US" sz="3600" b="1" dirty="0" smtClean="0">
                <a:solidFill>
                  <a:srgbClr val="0070C0"/>
                </a:solidFill>
                <a:latin typeface="Times New Roman" pitchFamily="18" charset="0"/>
                <a:cs typeface="Times New Roman" pitchFamily="18" charset="0"/>
              </a:rPr>
              <a:t>NATIONAL ECONOMIC GROWTH</a:t>
            </a:r>
          </a:p>
        </p:txBody>
      </p:sp>
    </p:spTree>
    <p:extLst>
      <p:ext uri="{BB962C8B-B14F-4D97-AF65-F5344CB8AC3E}">
        <p14:creationId xmlns:p14="http://schemas.microsoft.com/office/powerpoint/2010/main" xmlns="" val="37462715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15400" cy="6172200"/>
          </a:xfrm>
        </p:spPr>
        <p:txBody>
          <a:bodyPr/>
          <a:lstStyle/>
          <a:p>
            <a:pPr>
              <a:lnSpc>
                <a:spcPct val="150000"/>
              </a:lnSpc>
            </a:pPr>
            <a:r>
              <a:rPr lang="en-US" b="1" dirty="0" smtClean="0">
                <a:solidFill>
                  <a:srgbClr val="0070C0"/>
                </a:solidFill>
                <a:latin typeface="Times New Roman" pitchFamily="18" charset="0"/>
                <a:cs typeface="Times New Roman" pitchFamily="18" charset="0"/>
              </a:rPr>
              <a:t>ECONOMIC AND POLITICAL STABILITY</a:t>
            </a:r>
          </a:p>
          <a:p>
            <a:pPr>
              <a:lnSpc>
                <a:spcPct val="150000"/>
              </a:lnSpc>
            </a:pPr>
            <a:r>
              <a:rPr lang="en-US" b="1" dirty="0" smtClean="0">
                <a:solidFill>
                  <a:srgbClr val="0070C0"/>
                </a:solidFill>
                <a:latin typeface="Times New Roman" pitchFamily="18" charset="0"/>
                <a:cs typeface="Times New Roman" pitchFamily="18" charset="0"/>
              </a:rPr>
              <a:t>POLITICAL AND RELIGIOUS FREEDOM</a:t>
            </a:r>
          </a:p>
          <a:p>
            <a:pPr>
              <a:lnSpc>
                <a:spcPct val="150000"/>
              </a:lnSpc>
            </a:pPr>
            <a:r>
              <a:rPr lang="en-US" b="1" dirty="0" smtClean="0">
                <a:solidFill>
                  <a:srgbClr val="0070C0"/>
                </a:solidFill>
                <a:latin typeface="Times New Roman" pitchFamily="18" charset="0"/>
                <a:cs typeface="Times New Roman" pitchFamily="18" charset="0"/>
              </a:rPr>
              <a:t>ENVIRONMENTAL QUALITY</a:t>
            </a:r>
          </a:p>
          <a:p>
            <a:pPr>
              <a:lnSpc>
                <a:spcPct val="150000"/>
              </a:lnSpc>
            </a:pPr>
            <a:r>
              <a:rPr lang="en-US" b="1" dirty="0" smtClean="0">
                <a:solidFill>
                  <a:srgbClr val="0070C0"/>
                </a:solidFill>
                <a:latin typeface="Times New Roman" pitchFamily="18" charset="0"/>
                <a:cs typeface="Times New Roman" pitchFamily="18" charset="0"/>
              </a:rPr>
              <a:t>CLIMATE AND SAFETY. </a:t>
            </a:r>
          </a:p>
          <a:p>
            <a:pPr marL="0" indent="0">
              <a:lnSpc>
                <a:spcPct val="150000"/>
              </a:lnSpc>
              <a:buNone/>
            </a:pPr>
            <a:r>
              <a:rPr lang="en-US" b="1" dirty="0" smtClean="0">
                <a:solidFill>
                  <a:srgbClr val="0070C0"/>
                </a:solidFill>
                <a:latin typeface="Times New Roman" pitchFamily="18" charset="0"/>
                <a:cs typeface="Times New Roman" pitchFamily="18" charset="0"/>
              </a:rPr>
              <a:t>THE STANDARD OF LIVING IS CLOSELY RELATED TO QUALITY OF LIFE</a:t>
            </a:r>
          </a:p>
          <a:p>
            <a:pPr marL="0" indent="0">
              <a:buNone/>
            </a:pPr>
            <a:endParaRPr lang="en-JM" dirty="0"/>
          </a:p>
        </p:txBody>
      </p:sp>
    </p:spTree>
    <p:extLst>
      <p:ext uri="{BB962C8B-B14F-4D97-AF65-F5344CB8AC3E}">
        <p14:creationId xmlns:p14="http://schemas.microsoft.com/office/powerpoint/2010/main" xmlns="" val="27526220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DIFFICULTIES IN MEASURING NI</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686800" cy="4953000"/>
          </a:xfrm>
        </p:spPr>
        <p:txBody>
          <a:bodyPr>
            <a:normAutofit lnSpcReduction="10000"/>
          </a:bodyPr>
          <a:lstStyle/>
          <a:p>
            <a:r>
              <a:rPr lang="en-029" b="1" dirty="0" smtClean="0">
                <a:solidFill>
                  <a:srgbClr val="0070C0"/>
                </a:solidFill>
                <a:latin typeface="Times New Roman" pitchFamily="18" charset="0"/>
                <a:cs typeface="Times New Roman" pitchFamily="18" charset="0"/>
              </a:rPr>
              <a:t>The first problem relates to the treatment of non-monetary transactions such as the services of housewives and farm output consumed at home. </a:t>
            </a:r>
          </a:p>
          <a:p>
            <a:r>
              <a:rPr lang="en-029" b="1" dirty="0" smtClean="0">
                <a:solidFill>
                  <a:srgbClr val="0070C0"/>
                </a:solidFill>
                <a:latin typeface="Times New Roman" pitchFamily="18" charset="0"/>
                <a:cs typeface="Times New Roman" pitchFamily="18" charset="0"/>
              </a:rPr>
              <a:t>The second difficulty arises with regard to the treatment of the government in national income accounts. </a:t>
            </a:r>
          </a:p>
          <a:p>
            <a:r>
              <a:rPr lang="en-029" b="1" dirty="0" smtClean="0">
                <a:solidFill>
                  <a:srgbClr val="0070C0"/>
                </a:solidFill>
                <a:latin typeface="Times New Roman" pitchFamily="18" charset="0"/>
                <a:cs typeface="Times New Roman" pitchFamily="18" charset="0"/>
              </a:rPr>
              <a:t>The third major problem arises with regard to the treatment of income arising out of the foreign firm in a country. </a:t>
            </a:r>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029" sz="3200" b="1" dirty="0" smtClean="0">
                <a:solidFill>
                  <a:srgbClr val="FF0000"/>
                </a:solidFill>
                <a:latin typeface="Times New Roman" pitchFamily="18" charset="0"/>
                <a:cs typeface="Times New Roman" pitchFamily="18" charset="0"/>
              </a:rPr>
              <a:t>DIFFICULTIES IN MEASURING NI IN UNDERDEVELOPED COUNTRIES</a:t>
            </a:r>
            <a:endParaRPr lang="en-029" sz="3200" dirty="0"/>
          </a:p>
        </p:txBody>
      </p:sp>
      <p:sp>
        <p:nvSpPr>
          <p:cNvPr id="3" name="Content Placeholder 2"/>
          <p:cNvSpPr>
            <a:spLocks noGrp="1"/>
          </p:cNvSpPr>
          <p:nvPr>
            <p:ph idx="1"/>
          </p:nvPr>
        </p:nvSpPr>
        <p:spPr>
          <a:xfrm>
            <a:off x="457200" y="1371600"/>
            <a:ext cx="8229600" cy="4754563"/>
          </a:xfrm>
        </p:spPr>
        <p:txBody>
          <a:bodyPr>
            <a:normAutofit fontScale="92500"/>
          </a:bodyPr>
          <a:lstStyle/>
          <a:p>
            <a:r>
              <a:rPr lang="en-029" b="1" dirty="0" smtClean="0">
                <a:solidFill>
                  <a:srgbClr val="0070C0"/>
                </a:solidFill>
                <a:latin typeface="Times New Roman" pitchFamily="18" charset="0"/>
                <a:cs typeface="Times New Roman" pitchFamily="18" charset="0"/>
              </a:rPr>
              <a:t>The first difficulty arises because of the prevalence of non-monetised transactions in such countries so that a considerable part of the output does not come into the market at all.</a:t>
            </a:r>
          </a:p>
          <a:p>
            <a:r>
              <a:rPr lang="en-029" b="1" dirty="0" smtClean="0">
                <a:solidFill>
                  <a:srgbClr val="0070C0"/>
                </a:solidFill>
                <a:latin typeface="Times New Roman" pitchFamily="18" charset="0"/>
                <a:cs typeface="Times New Roman" pitchFamily="18" charset="0"/>
              </a:rPr>
              <a:t>Because of illiteracy</a:t>
            </a:r>
          </a:p>
          <a:p>
            <a:r>
              <a:rPr lang="en-029" b="1" dirty="0" smtClean="0">
                <a:solidFill>
                  <a:srgbClr val="0070C0"/>
                </a:solidFill>
                <a:latin typeface="Times New Roman" pitchFamily="18" charset="0"/>
                <a:cs typeface="Times New Roman" pitchFamily="18" charset="0"/>
              </a:rPr>
              <a:t>lack of differentiation in economic functioning.</a:t>
            </a:r>
          </a:p>
          <a:p>
            <a:r>
              <a:rPr lang="en-029" b="1" dirty="0" smtClean="0">
                <a:solidFill>
                  <a:srgbClr val="0070C0"/>
                </a:solidFill>
                <a:latin typeface="Times New Roman" pitchFamily="18" charset="0"/>
                <a:cs typeface="Times New Roman" pitchFamily="18" charset="0"/>
              </a:rPr>
              <a:t>production, both agriculture and industrial, is unorganized and scattered in these countries.</a:t>
            </a:r>
          </a:p>
          <a:p>
            <a:r>
              <a:rPr lang="en-029" b="1" dirty="0" smtClean="0">
                <a:solidFill>
                  <a:srgbClr val="0070C0"/>
                </a:solidFill>
                <a:latin typeface="Times New Roman" pitchFamily="18" charset="0"/>
                <a:cs typeface="Times New Roman" pitchFamily="18" charset="0"/>
              </a:rPr>
              <a:t>lack of adequate statistical data. Inadequacy</a:t>
            </a:r>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029" sz="4800" b="1" dirty="0" smtClean="0">
                <a:solidFill>
                  <a:srgbClr val="FF0000"/>
                </a:solidFill>
                <a:latin typeface="Times New Roman" pitchFamily="18" charset="0"/>
                <a:cs typeface="Times New Roman" pitchFamily="18" charset="0"/>
              </a:rPr>
              <a:t>NATIONAL INCOME</a:t>
            </a:r>
            <a:endParaRPr lang="en-029" sz="48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lstStyle/>
          <a:p>
            <a:pPr>
              <a:buNone/>
            </a:pPr>
            <a:r>
              <a:rPr lang="en-029" b="1" dirty="0" smtClean="0">
                <a:solidFill>
                  <a:srgbClr val="002060"/>
                </a:solidFill>
                <a:latin typeface="Times New Roman" pitchFamily="18" charset="0"/>
                <a:cs typeface="Times New Roman" pitchFamily="18" charset="0"/>
              </a:rPr>
              <a:t>National income is a measure of the monetary</a:t>
            </a:r>
          </a:p>
          <a:p>
            <a:pPr>
              <a:buNone/>
            </a:pPr>
            <a:r>
              <a:rPr lang="en-029" b="1" dirty="0" smtClean="0">
                <a:solidFill>
                  <a:srgbClr val="002060"/>
                </a:solidFill>
                <a:latin typeface="Times New Roman" pitchFamily="18" charset="0"/>
                <a:cs typeface="Times New Roman" pitchFamily="18" charset="0"/>
              </a:rPr>
              <a:t>value of the flow of output of goods and</a:t>
            </a:r>
          </a:p>
          <a:p>
            <a:pPr>
              <a:buNone/>
            </a:pPr>
            <a:r>
              <a:rPr lang="en-029" b="1" dirty="0" smtClean="0">
                <a:solidFill>
                  <a:srgbClr val="002060"/>
                </a:solidFill>
                <a:latin typeface="Times New Roman" pitchFamily="18" charset="0"/>
                <a:cs typeface="Times New Roman" pitchFamily="18" charset="0"/>
              </a:rPr>
              <a:t>services produced in an economy over a</a:t>
            </a:r>
          </a:p>
          <a:p>
            <a:pPr>
              <a:buNone/>
            </a:pPr>
            <a:r>
              <a:rPr lang="en-029" b="1" dirty="0" smtClean="0">
                <a:solidFill>
                  <a:srgbClr val="002060"/>
                </a:solidFill>
                <a:latin typeface="Times New Roman" pitchFamily="18" charset="0"/>
                <a:cs typeface="Times New Roman" pitchFamily="18" charset="0"/>
              </a:rPr>
              <a:t>period of time.</a:t>
            </a:r>
          </a:p>
          <a:p>
            <a:pPr>
              <a:buNone/>
            </a:pPr>
            <a:endParaRPr lang="en-029" b="1" dirty="0" smtClean="0">
              <a:solidFill>
                <a:srgbClr val="002060"/>
              </a:solidFill>
              <a:latin typeface="Times New Roman" pitchFamily="18" charset="0"/>
              <a:cs typeface="Times New Roman" pitchFamily="18" charset="0"/>
            </a:endParaRPr>
          </a:p>
          <a:p>
            <a:pPr>
              <a:buNone/>
            </a:pPr>
            <a:r>
              <a:rPr lang="en-029" b="1" dirty="0" smtClean="0">
                <a:solidFill>
                  <a:srgbClr val="002060"/>
                </a:solidFill>
                <a:latin typeface="Times New Roman" pitchFamily="18" charset="0"/>
                <a:cs typeface="Times New Roman" pitchFamily="18" charset="0"/>
              </a:rPr>
              <a:t>Measuring the level and rate of growth of</a:t>
            </a:r>
          </a:p>
          <a:p>
            <a:pPr>
              <a:buNone/>
            </a:pPr>
            <a:r>
              <a:rPr lang="en-029" b="1" dirty="0" smtClean="0">
                <a:solidFill>
                  <a:srgbClr val="002060"/>
                </a:solidFill>
                <a:latin typeface="Times New Roman" pitchFamily="18" charset="0"/>
                <a:cs typeface="Times New Roman" pitchFamily="18" charset="0"/>
              </a:rPr>
              <a:t>national income (Y) is important for seeing:</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458200" cy="2593975"/>
          </a:xfrm>
        </p:spPr>
        <p:txBody>
          <a:bodyPr/>
          <a:lstStyle/>
          <a:p>
            <a:r>
              <a:rPr lang="en-US" b="1" dirty="0">
                <a:solidFill>
                  <a:srgbClr val="FF0000"/>
                </a:solidFill>
                <a:latin typeface="Times New Roman" pitchFamily="18" charset="0"/>
                <a:cs typeface="Times New Roman" pitchFamily="18" charset="0"/>
              </a:rPr>
              <a:t>CIRCULAR FLOW DIAGRAM</a:t>
            </a:r>
            <a:endParaRPr lang="en-JM" dirty="0"/>
          </a:p>
        </p:txBody>
      </p:sp>
    </p:spTree>
    <p:extLst>
      <p:ext uri="{BB962C8B-B14F-4D97-AF65-F5344CB8AC3E}">
        <p14:creationId xmlns:p14="http://schemas.microsoft.com/office/powerpoint/2010/main" xmlns="" val="778061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FF0000"/>
                </a:solidFill>
                <a:latin typeface="Times New Roman" pitchFamily="18" charset="0"/>
                <a:cs typeface="Times New Roman" pitchFamily="18" charset="0"/>
              </a:rPr>
              <a:t>CIRCULAR FLOW </a:t>
            </a:r>
            <a:endParaRPr lang="en-JM" dirty="0"/>
          </a:p>
        </p:txBody>
      </p:sp>
      <p:sp>
        <p:nvSpPr>
          <p:cNvPr id="3" name="Content Placeholder 2"/>
          <p:cNvSpPr>
            <a:spLocks noGrp="1"/>
          </p:cNvSpPr>
          <p:nvPr>
            <p:ph idx="1"/>
          </p:nvPr>
        </p:nvSpPr>
        <p:spPr/>
        <p:txBody>
          <a:bodyPr/>
          <a:lstStyle/>
          <a:p>
            <a:pPr marL="0" indent="0">
              <a:buNone/>
            </a:pPr>
            <a:r>
              <a:rPr lang="en-US" sz="3600" b="1" dirty="0" smtClean="0">
                <a:solidFill>
                  <a:schemeClr val="accent1"/>
                </a:solidFill>
                <a:latin typeface="Times New Roman" pitchFamily="18" charset="0"/>
                <a:cs typeface="Times New Roman" pitchFamily="18" charset="0"/>
              </a:rPr>
              <a:t>An Economic </a:t>
            </a:r>
            <a:r>
              <a:rPr lang="en-US" sz="3600" b="1" dirty="0">
                <a:solidFill>
                  <a:schemeClr val="accent1"/>
                </a:solidFill>
                <a:latin typeface="Times New Roman" pitchFamily="18" charset="0"/>
                <a:cs typeface="Times New Roman" pitchFamily="18" charset="0"/>
              </a:rPr>
              <a:t>Model which demonstrates the impact of the flow of money in and out of an economy.</a:t>
            </a:r>
          </a:p>
          <a:p>
            <a:endParaRPr lang="en-US" b="1" dirty="0">
              <a:solidFill>
                <a:schemeClr val="tx2"/>
              </a:solidFill>
              <a:latin typeface="Times New Roman" pitchFamily="18" charset="0"/>
              <a:cs typeface="Times New Roman" pitchFamily="18" charset="0"/>
            </a:endParaRPr>
          </a:p>
          <a:p>
            <a:pPr marL="0" indent="0">
              <a:buNone/>
            </a:pPr>
            <a:r>
              <a:rPr lang="en-US" sz="4000" b="1" dirty="0">
                <a:solidFill>
                  <a:srgbClr val="0070C0"/>
                </a:solidFill>
                <a:latin typeface="Times New Roman" pitchFamily="18" charset="0"/>
                <a:cs typeface="Times New Roman" pitchFamily="18" charset="0"/>
              </a:rPr>
              <a:t>Everyone’s expenditure is someone else’s receipt.  Every transaction must have two sides.</a:t>
            </a:r>
          </a:p>
          <a:p>
            <a:endParaRPr lang="en-JM" dirty="0"/>
          </a:p>
        </p:txBody>
      </p:sp>
    </p:spTree>
    <p:extLst>
      <p:ext uri="{BB962C8B-B14F-4D97-AF65-F5344CB8AC3E}">
        <p14:creationId xmlns:p14="http://schemas.microsoft.com/office/powerpoint/2010/main" xmlns="" val="8648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477000"/>
          </a:xfrm>
        </p:spPr>
        <p:txBody>
          <a:bodyPr/>
          <a:lstStyle/>
          <a:p>
            <a:pPr marL="0" indent="0">
              <a:buNone/>
            </a:pPr>
            <a:endParaRPr lang="en-JM" dirty="0"/>
          </a:p>
        </p:txBody>
      </p:sp>
      <p:pic>
        <p:nvPicPr>
          <p:cNvPr id="5" name="Picture 36" descr="C:\Prentice Hall\casefair7e\ch03_7e\images\circular_flow\circular1.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 y="609600"/>
            <a:ext cx="8991600" cy="594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3177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2692" name="Picture 4" descr="fig16-1-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693" name="Picture 5" descr="fig16-1-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694" name="Picture 6" descr="fig16-1-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695" name="Picture 7" descr="fig16-1-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696" name="Picture 8" descr="fig16-1-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697" name="Picture 9" descr="fig16-1-5"/>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698" name="Picture 10" descr="fig16-1-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699" name="Picture 11" descr="fig16-1-3"/>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700" name="Picture 12" descr="fig16-1-2"/>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701" name="Picture 13" descr="fig16-1-1"/>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819275" y="1371600"/>
            <a:ext cx="5191125" cy="5191125"/>
          </a:xfrm>
          <a:prstGeom prst="rect">
            <a:avLst/>
          </a:prstGeom>
          <a:noFill/>
          <a:extLst>
            <a:ext uri="{909E8E84-426E-40DD-AFC4-6F175D3DCCD1}">
              <a14:hiddenFill xmlns:a14="http://schemas.microsoft.com/office/drawing/2010/main" xmlns="">
                <a:solidFill>
                  <a:srgbClr val="FFFFFF"/>
                </a:solidFill>
              </a14:hiddenFill>
            </a:ext>
          </a:extLst>
        </p:spPr>
      </p:pic>
      <p:pic>
        <p:nvPicPr>
          <p:cNvPr id="242702" name="Picture 14" descr="fig16-1"/>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76200" y="1371600"/>
            <a:ext cx="6934201" cy="51911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Content Placeholder 1"/>
          <p:cNvSpPr>
            <a:spLocks noGrp="1"/>
          </p:cNvSpPr>
          <p:nvPr>
            <p:ph idx="1"/>
          </p:nvPr>
        </p:nvSpPr>
        <p:spPr>
          <a:xfrm>
            <a:off x="0" y="0"/>
            <a:ext cx="9067800" cy="6705600"/>
          </a:xfrm>
        </p:spPr>
        <p:txBody>
          <a:bodyPr/>
          <a:lstStyle/>
          <a:p>
            <a:pPr marL="0" indent="0">
              <a:buNone/>
            </a:pPr>
            <a:endParaRPr lang="en-JM" dirty="0"/>
          </a:p>
        </p:txBody>
      </p:sp>
    </p:spTree>
    <p:extLst>
      <p:ext uri="{BB962C8B-B14F-4D97-AF65-F5344CB8AC3E}">
        <p14:creationId xmlns:p14="http://schemas.microsoft.com/office/powerpoint/2010/main" xmlns="" val="1586565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242693"/>
                                        </p:tgtEl>
                                        <p:attrNameLst>
                                          <p:attrName>style.visibility</p:attrName>
                                        </p:attrNameLst>
                                      </p:cBhvr>
                                      <p:to>
                                        <p:strVal val="visible"/>
                                      </p:to>
                                    </p:set>
                                    <p:animEffect transition="in" filter="box(out)">
                                      <p:cBhvr>
                                        <p:cTn id="7" dur="500"/>
                                        <p:tgtEl>
                                          <p:spTgt spid="242693"/>
                                        </p:tgtEl>
                                      </p:cBhvr>
                                    </p:animEffect>
                                  </p:childTnLst>
                                </p:cTn>
                              </p:par>
                            </p:childTnLst>
                          </p:cTn>
                        </p:par>
                        <p:par>
                          <p:cTn id="8" fill="hold" nodeType="afterGroup">
                            <p:stCondLst>
                              <p:cond delay="1000"/>
                            </p:stCondLst>
                            <p:childTnLst>
                              <p:par>
                                <p:cTn id="9" presetID="4" presetClass="entr" presetSubtype="32" fill="hold" nodeType="afterEffect">
                                  <p:stCondLst>
                                    <p:cond delay="0"/>
                                  </p:stCondLst>
                                  <p:childTnLst>
                                    <p:set>
                                      <p:cBhvr>
                                        <p:cTn id="10" dur="1" fill="hold">
                                          <p:stCondLst>
                                            <p:cond delay="0"/>
                                          </p:stCondLst>
                                        </p:cTn>
                                        <p:tgtEl>
                                          <p:spTgt spid="242694"/>
                                        </p:tgtEl>
                                        <p:attrNameLst>
                                          <p:attrName>style.visibility</p:attrName>
                                        </p:attrNameLst>
                                      </p:cBhvr>
                                      <p:to>
                                        <p:strVal val="visible"/>
                                      </p:to>
                                    </p:set>
                                    <p:animEffect transition="in" filter="box(out)">
                                      <p:cBhvr>
                                        <p:cTn id="11" dur="500"/>
                                        <p:tgtEl>
                                          <p:spTgt spid="242694"/>
                                        </p:tgtEl>
                                      </p:cBhvr>
                                    </p:animEffect>
                                  </p:childTnLst>
                                </p:cTn>
                              </p:par>
                            </p:childTnLst>
                          </p:cTn>
                        </p:par>
                        <p:par>
                          <p:cTn id="12" fill="hold" nodeType="afterGroup">
                            <p:stCondLst>
                              <p:cond delay="1500"/>
                            </p:stCondLst>
                            <p:childTnLst>
                              <p:par>
                                <p:cTn id="13" presetID="4" presetClass="entr" presetSubtype="32" fill="hold" nodeType="afterEffect">
                                  <p:stCondLst>
                                    <p:cond delay="0"/>
                                  </p:stCondLst>
                                  <p:childTnLst>
                                    <p:set>
                                      <p:cBhvr>
                                        <p:cTn id="14" dur="1" fill="hold">
                                          <p:stCondLst>
                                            <p:cond delay="0"/>
                                          </p:stCondLst>
                                        </p:cTn>
                                        <p:tgtEl>
                                          <p:spTgt spid="242695"/>
                                        </p:tgtEl>
                                        <p:attrNameLst>
                                          <p:attrName>style.visibility</p:attrName>
                                        </p:attrNameLst>
                                      </p:cBhvr>
                                      <p:to>
                                        <p:strVal val="visible"/>
                                      </p:to>
                                    </p:set>
                                    <p:animEffect transition="in" filter="box(out)">
                                      <p:cBhvr>
                                        <p:cTn id="15" dur="500"/>
                                        <p:tgtEl>
                                          <p:spTgt spid="242695"/>
                                        </p:tgtEl>
                                      </p:cBhvr>
                                    </p:animEffect>
                                  </p:childTnLst>
                                </p:cTn>
                              </p:par>
                            </p:childTnLst>
                          </p:cTn>
                        </p:par>
                        <p:par>
                          <p:cTn id="16" fill="hold" nodeType="afterGroup">
                            <p:stCondLst>
                              <p:cond delay="2000"/>
                            </p:stCondLst>
                            <p:childTnLst>
                              <p:par>
                                <p:cTn id="17" presetID="4" presetClass="entr" presetSubtype="32" fill="hold" nodeType="afterEffect">
                                  <p:stCondLst>
                                    <p:cond delay="0"/>
                                  </p:stCondLst>
                                  <p:childTnLst>
                                    <p:set>
                                      <p:cBhvr>
                                        <p:cTn id="18" dur="1" fill="hold">
                                          <p:stCondLst>
                                            <p:cond delay="0"/>
                                          </p:stCondLst>
                                        </p:cTn>
                                        <p:tgtEl>
                                          <p:spTgt spid="242696"/>
                                        </p:tgtEl>
                                        <p:attrNameLst>
                                          <p:attrName>style.visibility</p:attrName>
                                        </p:attrNameLst>
                                      </p:cBhvr>
                                      <p:to>
                                        <p:strVal val="visible"/>
                                      </p:to>
                                    </p:set>
                                    <p:animEffect transition="in" filter="box(out)">
                                      <p:cBhvr>
                                        <p:cTn id="19" dur="500"/>
                                        <p:tgtEl>
                                          <p:spTgt spid="242696"/>
                                        </p:tgtEl>
                                      </p:cBhvr>
                                    </p:animEffect>
                                  </p:childTnLst>
                                </p:cTn>
                              </p:par>
                            </p:childTnLst>
                          </p:cTn>
                        </p:par>
                        <p:par>
                          <p:cTn id="20" fill="hold" nodeType="afterGroup">
                            <p:stCondLst>
                              <p:cond delay="2500"/>
                            </p:stCondLst>
                            <p:childTnLst>
                              <p:par>
                                <p:cTn id="21" presetID="4" presetClass="entr" presetSubtype="32" fill="hold" nodeType="afterEffect">
                                  <p:stCondLst>
                                    <p:cond delay="0"/>
                                  </p:stCondLst>
                                  <p:childTnLst>
                                    <p:set>
                                      <p:cBhvr>
                                        <p:cTn id="22" dur="1" fill="hold">
                                          <p:stCondLst>
                                            <p:cond delay="0"/>
                                          </p:stCondLst>
                                        </p:cTn>
                                        <p:tgtEl>
                                          <p:spTgt spid="242697"/>
                                        </p:tgtEl>
                                        <p:attrNameLst>
                                          <p:attrName>style.visibility</p:attrName>
                                        </p:attrNameLst>
                                      </p:cBhvr>
                                      <p:to>
                                        <p:strVal val="visible"/>
                                      </p:to>
                                    </p:set>
                                    <p:animEffect transition="in" filter="box(out)">
                                      <p:cBhvr>
                                        <p:cTn id="23" dur="500"/>
                                        <p:tgtEl>
                                          <p:spTgt spid="242697"/>
                                        </p:tgtEl>
                                      </p:cBhvr>
                                    </p:animEffect>
                                  </p:childTnLst>
                                </p:cTn>
                              </p:par>
                            </p:childTnLst>
                          </p:cTn>
                        </p:par>
                        <p:par>
                          <p:cTn id="24" fill="hold" nodeType="afterGroup">
                            <p:stCondLst>
                              <p:cond delay="3000"/>
                            </p:stCondLst>
                            <p:childTnLst>
                              <p:par>
                                <p:cTn id="25" presetID="4" presetClass="entr" presetSubtype="32" fill="hold" nodeType="afterEffect">
                                  <p:stCondLst>
                                    <p:cond delay="0"/>
                                  </p:stCondLst>
                                  <p:childTnLst>
                                    <p:set>
                                      <p:cBhvr>
                                        <p:cTn id="26" dur="1" fill="hold">
                                          <p:stCondLst>
                                            <p:cond delay="0"/>
                                          </p:stCondLst>
                                        </p:cTn>
                                        <p:tgtEl>
                                          <p:spTgt spid="242698"/>
                                        </p:tgtEl>
                                        <p:attrNameLst>
                                          <p:attrName>style.visibility</p:attrName>
                                        </p:attrNameLst>
                                      </p:cBhvr>
                                      <p:to>
                                        <p:strVal val="visible"/>
                                      </p:to>
                                    </p:set>
                                    <p:animEffect transition="in" filter="box(out)">
                                      <p:cBhvr>
                                        <p:cTn id="27" dur="500"/>
                                        <p:tgtEl>
                                          <p:spTgt spid="242698"/>
                                        </p:tgtEl>
                                      </p:cBhvr>
                                    </p:animEffect>
                                  </p:childTnLst>
                                </p:cTn>
                              </p:par>
                            </p:childTnLst>
                          </p:cTn>
                        </p:par>
                        <p:par>
                          <p:cTn id="28" fill="hold" nodeType="afterGroup">
                            <p:stCondLst>
                              <p:cond delay="3500"/>
                            </p:stCondLst>
                            <p:childTnLst>
                              <p:par>
                                <p:cTn id="29" presetID="4" presetClass="entr" presetSubtype="32" fill="hold" nodeType="afterEffect">
                                  <p:stCondLst>
                                    <p:cond delay="0"/>
                                  </p:stCondLst>
                                  <p:childTnLst>
                                    <p:set>
                                      <p:cBhvr>
                                        <p:cTn id="30" dur="1" fill="hold">
                                          <p:stCondLst>
                                            <p:cond delay="0"/>
                                          </p:stCondLst>
                                        </p:cTn>
                                        <p:tgtEl>
                                          <p:spTgt spid="242699"/>
                                        </p:tgtEl>
                                        <p:attrNameLst>
                                          <p:attrName>style.visibility</p:attrName>
                                        </p:attrNameLst>
                                      </p:cBhvr>
                                      <p:to>
                                        <p:strVal val="visible"/>
                                      </p:to>
                                    </p:set>
                                    <p:animEffect transition="in" filter="box(out)">
                                      <p:cBhvr>
                                        <p:cTn id="31" dur="500"/>
                                        <p:tgtEl>
                                          <p:spTgt spid="242699"/>
                                        </p:tgtEl>
                                      </p:cBhvr>
                                    </p:animEffect>
                                  </p:childTnLst>
                                </p:cTn>
                              </p:par>
                            </p:childTnLst>
                          </p:cTn>
                        </p:par>
                        <p:par>
                          <p:cTn id="32" fill="hold" nodeType="afterGroup">
                            <p:stCondLst>
                              <p:cond delay="4000"/>
                            </p:stCondLst>
                            <p:childTnLst>
                              <p:par>
                                <p:cTn id="33" presetID="4" presetClass="entr" presetSubtype="32" fill="hold" nodeType="afterEffect">
                                  <p:stCondLst>
                                    <p:cond delay="0"/>
                                  </p:stCondLst>
                                  <p:childTnLst>
                                    <p:set>
                                      <p:cBhvr>
                                        <p:cTn id="34" dur="1" fill="hold">
                                          <p:stCondLst>
                                            <p:cond delay="0"/>
                                          </p:stCondLst>
                                        </p:cTn>
                                        <p:tgtEl>
                                          <p:spTgt spid="242700"/>
                                        </p:tgtEl>
                                        <p:attrNameLst>
                                          <p:attrName>style.visibility</p:attrName>
                                        </p:attrNameLst>
                                      </p:cBhvr>
                                      <p:to>
                                        <p:strVal val="visible"/>
                                      </p:to>
                                    </p:set>
                                    <p:animEffect transition="in" filter="box(out)">
                                      <p:cBhvr>
                                        <p:cTn id="35" dur="500"/>
                                        <p:tgtEl>
                                          <p:spTgt spid="242700"/>
                                        </p:tgtEl>
                                      </p:cBhvr>
                                    </p:animEffect>
                                  </p:childTnLst>
                                </p:cTn>
                              </p:par>
                            </p:childTnLst>
                          </p:cTn>
                        </p:par>
                        <p:par>
                          <p:cTn id="36" fill="hold" nodeType="afterGroup">
                            <p:stCondLst>
                              <p:cond delay="4500"/>
                            </p:stCondLst>
                            <p:childTnLst>
                              <p:par>
                                <p:cTn id="37" presetID="4" presetClass="entr" presetSubtype="32" fill="hold" nodeType="afterEffect">
                                  <p:stCondLst>
                                    <p:cond delay="0"/>
                                  </p:stCondLst>
                                  <p:childTnLst>
                                    <p:set>
                                      <p:cBhvr>
                                        <p:cTn id="38" dur="1" fill="hold">
                                          <p:stCondLst>
                                            <p:cond delay="0"/>
                                          </p:stCondLst>
                                        </p:cTn>
                                        <p:tgtEl>
                                          <p:spTgt spid="242701"/>
                                        </p:tgtEl>
                                        <p:attrNameLst>
                                          <p:attrName>style.visibility</p:attrName>
                                        </p:attrNameLst>
                                      </p:cBhvr>
                                      <p:to>
                                        <p:strVal val="visible"/>
                                      </p:to>
                                    </p:set>
                                    <p:animEffect transition="in" filter="box(out)">
                                      <p:cBhvr>
                                        <p:cTn id="39" dur="500"/>
                                        <p:tgtEl>
                                          <p:spTgt spid="242701"/>
                                        </p:tgtEl>
                                      </p:cBhvr>
                                    </p:animEffect>
                                  </p:childTnLst>
                                </p:cTn>
                              </p:par>
                            </p:childTnLst>
                          </p:cTn>
                        </p:par>
                        <p:par>
                          <p:cTn id="40" fill="hold" nodeType="afterGroup">
                            <p:stCondLst>
                              <p:cond delay="5000"/>
                            </p:stCondLst>
                            <p:childTnLst>
                              <p:par>
                                <p:cTn id="41" presetID="4" presetClass="entr" presetSubtype="32" fill="hold" nodeType="afterEffect">
                                  <p:stCondLst>
                                    <p:cond delay="0"/>
                                  </p:stCondLst>
                                  <p:childTnLst>
                                    <p:set>
                                      <p:cBhvr>
                                        <p:cTn id="42" dur="1" fill="hold">
                                          <p:stCondLst>
                                            <p:cond delay="0"/>
                                          </p:stCondLst>
                                        </p:cTn>
                                        <p:tgtEl>
                                          <p:spTgt spid="242702"/>
                                        </p:tgtEl>
                                        <p:attrNameLst>
                                          <p:attrName>style.visibility</p:attrName>
                                        </p:attrNameLst>
                                      </p:cBhvr>
                                      <p:to>
                                        <p:strVal val="visible"/>
                                      </p:to>
                                    </p:set>
                                    <p:animEffect transition="in" filter="box(out)">
                                      <p:cBhvr>
                                        <p:cTn id="43" dur="500"/>
                                        <p:tgtEl>
                                          <p:spTgt spid="242702"/>
                                        </p:tgtEl>
                                      </p:cBhvr>
                                    </p:animEffect>
                                  </p:childTnLst>
                                </p:cTn>
                              </p:par>
                            </p:childTnLst>
                          </p:cTn>
                        </p:par>
                        <p:par>
                          <p:cTn id="44" fill="hold" nodeType="afterGroup">
                            <p:stCondLst>
                              <p:cond delay="5500"/>
                            </p:stCondLst>
                            <p:childTnLst>
                              <p:par>
                                <p:cTn id="45" presetID="4" presetClass="entr" presetSubtype="32" fill="hold" nodeType="afterEffect">
                                  <p:stCondLst>
                                    <p:cond delay="0"/>
                                  </p:stCondLst>
                                  <p:childTnLst>
                                    <p:set>
                                      <p:cBhvr>
                                        <p:cTn id="46" dur="1" fill="hold">
                                          <p:stCondLst>
                                            <p:cond delay="0"/>
                                          </p:stCondLst>
                                        </p:cTn>
                                        <p:tgtEl>
                                          <p:spTgt spid="242692"/>
                                        </p:tgtEl>
                                        <p:attrNameLst>
                                          <p:attrName>style.visibility</p:attrName>
                                        </p:attrNameLst>
                                      </p:cBhvr>
                                      <p:to>
                                        <p:strVal val="visible"/>
                                      </p:to>
                                    </p:set>
                                    <p:animEffect transition="in" filter="box(out)">
                                      <p:cBhvr>
                                        <p:cTn id="47" dur="500"/>
                                        <p:tgtEl>
                                          <p:spTgt spid="242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b="1" dirty="0" smtClean="0">
                <a:solidFill>
                  <a:srgbClr val="FF0000"/>
                </a:solidFill>
              </a:rPr>
              <a:t>CIRCULAR FLOW OF INCOME</a:t>
            </a:r>
            <a:endParaRPr lang="en-US" b="1"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a:bodyPr>
          <a:lstStyle/>
          <a:p>
            <a:endParaRPr lang="en-US" b="1" dirty="0">
              <a:solidFill>
                <a:schemeClr val="accent1"/>
              </a:solidFill>
              <a:latin typeface="Times New Roman" pitchFamily="18" charset="0"/>
              <a:cs typeface="Times New Roman" pitchFamily="18" charset="0"/>
            </a:endParaRPr>
          </a:p>
          <a:p>
            <a:r>
              <a:rPr lang="en-US" b="1" dirty="0" smtClean="0">
                <a:solidFill>
                  <a:schemeClr val="accent1"/>
                </a:solidFill>
                <a:latin typeface="Times New Roman" pitchFamily="18" charset="0"/>
                <a:cs typeface="Times New Roman" pitchFamily="18" charset="0"/>
              </a:rPr>
              <a:t>COMPONENTS OF CFI:</a:t>
            </a:r>
          </a:p>
          <a:p>
            <a:endParaRPr lang="en-US" b="1" dirty="0" smtClean="0">
              <a:solidFill>
                <a:schemeClr val="accent1"/>
              </a:solidFill>
              <a:latin typeface="Times New Roman" pitchFamily="18" charset="0"/>
              <a:cs typeface="Times New Roman" pitchFamily="18" charset="0"/>
            </a:endParaRPr>
          </a:p>
          <a:p>
            <a:r>
              <a:rPr lang="en-US" sz="4800" b="1" dirty="0" smtClean="0">
                <a:solidFill>
                  <a:schemeClr val="accent1"/>
                </a:solidFill>
                <a:latin typeface="Times New Roman" pitchFamily="18" charset="0"/>
                <a:cs typeface="Times New Roman" pitchFamily="18" charset="0"/>
              </a:rPr>
              <a:t>Household</a:t>
            </a:r>
          </a:p>
          <a:p>
            <a:pPr marL="0" indent="0">
              <a:buNone/>
            </a:pPr>
            <a:endParaRPr lang="en-US" sz="4800" b="1" dirty="0" smtClean="0">
              <a:solidFill>
                <a:schemeClr val="accent1"/>
              </a:solidFill>
              <a:latin typeface="Times New Roman" pitchFamily="18" charset="0"/>
              <a:cs typeface="Times New Roman" pitchFamily="18" charset="0"/>
            </a:endParaRPr>
          </a:p>
          <a:p>
            <a:r>
              <a:rPr lang="en-US" sz="4800" b="1" dirty="0" smtClean="0">
                <a:solidFill>
                  <a:schemeClr val="accent1"/>
                </a:solidFill>
                <a:latin typeface="Times New Roman" pitchFamily="18" charset="0"/>
                <a:cs typeface="Times New Roman" pitchFamily="18" charset="0"/>
              </a:rPr>
              <a:t>Firm</a:t>
            </a:r>
            <a:endParaRPr lang="en-US" sz="48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924035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CIRCULAR FLOW OF INCOME</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1600200"/>
            <a:ext cx="8991600" cy="4525963"/>
          </a:xfrm>
        </p:spPr>
        <p:txBody>
          <a:bodyPr>
            <a:normAutofit/>
          </a:bodyPr>
          <a:lstStyle/>
          <a:p>
            <a:r>
              <a:rPr lang="en-US" sz="4800" b="1" dirty="0" smtClean="0">
                <a:solidFill>
                  <a:schemeClr val="accent1"/>
                </a:solidFill>
                <a:latin typeface="Times New Roman" pitchFamily="18" charset="0"/>
                <a:cs typeface="Times New Roman" pitchFamily="18" charset="0"/>
              </a:rPr>
              <a:t>It also consists of :</a:t>
            </a:r>
          </a:p>
          <a:p>
            <a:endParaRPr lang="en-US" sz="4800" dirty="0">
              <a:solidFill>
                <a:schemeClr val="accent1"/>
              </a:solidFill>
              <a:latin typeface="Times New Roman" pitchFamily="18" charset="0"/>
              <a:cs typeface="Times New Roman" pitchFamily="18" charset="0"/>
            </a:endParaRPr>
          </a:p>
          <a:p>
            <a:r>
              <a:rPr lang="en-US" sz="4800" b="1" dirty="0" smtClean="0">
                <a:solidFill>
                  <a:schemeClr val="accent1"/>
                </a:solidFill>
                <a:latin typeface="Times New Roman" pitchFamily="18" charset="0"/>
                <a:cs typeface="Times New Roman" pitchFamily="18" charset="0"/>
              </a:rPr>
              <a:t>Inner flows </a:t>
            </a:r>
          </a:p>
          <a:p>
            <a:pPr marL="0" indent="0">
              <a:buNone/>
            </a:pPr>
            <a:endParaRPr lang="en-US" sz="4800" b="1" dirty="0" smtClean="0">
              <a:solidFill>
                <a:schemeClr val="accent1"/>
              </a:solidFill>
              <a:latin typeface="Times New Roman" pitchFamily="18" charset="0"/>
              <a:cs typeface="Times New Roman" pitchFamily="18" charset="0"/>
            </a:endParaRPr>
          </a:p>
          <a:p>
            <a:r>
              <a:rPr lang="en-US" sz="4800" b="1" dirty="0" smtClean="0">
                <a:solidFill>
                  <a:schemeClr val="accent1"/>
                </a:solidFill>
                <a:latin typeface="Times New Roman" pitchFamily="18" charset="0"/>
                <a:cs typeface="Times New Roman" pitchFamily="18" charset="0"/>
              </a:rPr>
              <a:t>Outer flows</a:t>
            </a:r>
            <a:endParaRPr lang="en-US" sz="48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42858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latin typeface="Times New Roman" pitchFamily="18" charset="0"/>
                <a:cs typeface="Times New Roman" pitchFamily="18" charset="0"/>
              </a:rPr>
              <a:t>INNER FLOW</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4525963"/>
          </a:xfrm>
        </p:spPr>
        <p:txBody>
          <a:bodyPr>
            <a:noAutofit/>
          </a:bodyPr>
          <a:lstStyle/>
          <a:p>
            <a:r>
              <a:rPr lang="en-US" sz="4000" b="1" dirty="0" smtClean="0">
                <a:solidFill>
                  <a:schemeClr val="accent1"/>
                </a:solidFill>
                <a:latin typeface="Times New Roman" pitchFamily="18" charset="0"/>
                <a:cs typeface="Times New Roman" pitchFamily="18" charset="0"/>
              </a:rPr>
              <a:t>Firms pay households in the form of wages &amp; salaries</a:t>
            </a:r>
            <a:endParaRPr lang="en-US" sz="4000" b="1" dirty="0">
              <a:solidFill>
                <a:schemeClr val="accent1"/>
              </a:solidFill>
              <a:latin typeface="Times New Roman" pitchFamily="18" charset="0"/>
              <a:cs typeface="Times New Roman" pitchFamily="18" charset="0"/>
            </a:endParaRPr>
          </a:p>
          <a:p>
            <a:r>
              <a:rPr lang="en-US" sz="4000" b="1" dirty="0" smtClean="0">
                <a:solidFill>
                  <a:schemeClr val="accent1"/>
                </a:solidFill>
                <a:latin typeface="Times New Roman" pitchFamily="18" charset="0"/>
                <a:cs typeface="Times New Roman" pitchFamily="18" charset="0"/>
              </a:rPr>
              <a:t>Dividend on shares</a:t>
            </a:r>
            <a:endParaRPr lang="en-US" sz="4000" b="1" dirty="0">
              <a:solidFill>
                <a:schemeClr val="accent1"/>
              </a:solidFill>
              <a:latin typeface="Times New Roman" pitchFamily="18" charset="0"/>
              <a:cs typeface="Times New Roman" pitchFamily="18" charset="0"/>
            </a:endParaRPr>
          </a:p>
          <a:p>
            <a:r>
              <a:rPr lang="en-US" sz="4000" b="1" dirty="0" smtClean="0">
                <a:solidFill>
                  <a:schemeClr val="accent1"/>
                </a:solidFill>
                <a:latin typeface="Times New Roman" pitchFamily="18" charset="0"/>
                <a:cs typeface="Times New Roman" pitchFamily="18" charset="0"/>
              </a:rPr>
              <a:t>Interest on rent </a:t>
            </a:r>
            <a:endParaRPr lang="en-US" sz="4000" b="1" dirty="0">
              <a:solidFill>
                <a:schemeClr val="accent1"/>
              </a:solidFill>
              <a:latin typeface="Times New Roman" pitchFamily="18" charset="0"/>
              <a:cs typeface="Times New Roman" pitchFamily="18" charset="0"/>
            </a:endParaRPr>
          </a:p>
          <a:p>
            <a:r>
              <a:rPr lang="en-US" sz="4000" b="1" dirty="0" smtClean="0">
                <a:solidFill>
                  <a:schemeClr val="accent1"/>
                </a:solidFill>
                <a:latin typeface="Times New Roman" pitchFamily="18" charset="0"/>
                <a:cs typeface="Times New Roman" pitchFamily="18" charset="0"/>
              </a:rPr>
              <a:t>Consumers pay for the goods and services consumed.</a:t>
            </a:r>
            <a:endParaRPr lang="en-US" sz="40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641015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latin typeface="Times New Roman" pitchFamily="18" charset="0"/>
                <a:cs typeface="Times New Roman" pitchFamily="18" charset="0"/>
              </a:rPr>
              <a:t>OUTERFLOWS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991600" cy="4876800"/>
          </a:xfrm>
        </p:spPr>
        <p:txBody>
          <a:bodyPr>
            <a:normAutofit fontScale="92500" lnSpcReduction="10000"/>
          </a:bodyPr>
          <a:lstStyle/>
          <a:p>
            <a:r>
              <a:rPr lang="en-US" sz="4000" b="1" dirty="0" smtClean="0">
                <a:solidFill>
                  <a:schemeClr val="accent1"/>
                </a:solidFill>
                <a:latin typeface="Times New Roman" pitchFamily="18" charset="0"/>
                <a:cs typeface="Times New Roman" pitchFamily="18" charset="0"/>
              </a:rPr>
              <a:t>Include: </a:t>
            </a:r>
          </a:p>
          <a:p>
            <a:endParaRPr lang="en-US" dirty="0">
              <a:solidFill>
                <a:schemeClr val="accent1"/>
              </a:solidFill>
              <a:latin typeface="Times New Roman" pitchFamily="18" charset="0"/>
              <a:cs typeface="Times New Roman" pitchFamily="18" charset="0"/>
            </a:endParaRPr>
          </a:p>
          <a:p>
            <a:r>
              <a:rPr lang="en-US" sz="4000" b="1" dirty="0" smtClean="0">
                <a:solidFill>
                  <a:schemeClr val="accent1"/>
                </a:solidFill>
                <a:latin typeface="Times New Roman" pitchFamily="18" charset="0"/>
                <a:cs typeface="Times New Roman" pitchFamily="18" charset="0"/>
              </a:rPr>
              <a:t>Injections----</a:t>
            </a:r>
            <a:r>
              <a:rPr lang="en-US" sz="4000" b="1" dirty="0" err="1" smtClean="0">
                <a:solidFill>
                  <a:schemeClr val="accent1"/>
                </a:solidFill>
                <a:latin typeface="Times New Roman" pitchFamily="18" charset="0"/>
                <a:cs typeface="Times New Roman" pitchFamily="18" charset="0"/>
              </a:rPr>
              <a:t>eg</a:t>
            </a:r>
            <a:r>
              <a:rPr lang="en-US" sz="4000" b="1" dirty="0" smtClean="0">
                <a:solidFill>
                  <a:schemeClr val="accent1"/>
                </a:solidFill>
                <a:latin typeface="Times New Roman" pitchFamily="18" charset="0"/>
                <a:cs typeface="Times New Roman" pitchFamily="18" charset="0"/>
              </a:rPr>
              <a:t>. Investment (I), Government. spending, export revenues</a:t>
            </a:r>
          </a:p>
          <a:p>
            <a:endParaRPr lang="en-US" sz="4000" b="1" dirty="0">
              <a:solidFill>
                <a:schemeClr val="accent1"/>
              </a:solidFill>
              <a:latin typeface="Times New Roman" pitchFamily="18" charset="0"/>
              <a:cs typeface="Times New Roman" pitchFamily="18" charset="0"/>
            </a:endParaRPr>
          </a:p>
          <a:p>
            <a:r>
              <a:rPr lang="en-US" sz="4000" b="1" dirty="0" smtClean="0">
                <a:solidFill>
                  <a:schemeClr val="accent1"/>
                </a:solidFill>
                <a:latin typeface="Times New Roman" pitchFamily="18" charset="0"/>
                <a:cs typeface="Times New Roman" pitchFamily="18" charset="0"/>
              </a:rPr>
              <a:t>Withdrawals----</a:t>
            </a:r>
            <a:r>
              <a:rPr lang="en-US" sz="4000" b="1" dirty="0" err="1" smtClean="0">
                <a:solidFill>
                  <a:schemeClr val="accent1"/>
                </a:solidFill>
                <a:latin typeface="Times New Roman" pitchFamily="18" charset="0"/>
                <a:cs typeface="Times New Roman" pitchFamily="18" charset="0"/>
              </a:rPr>
              <a:t>eg</a:t>
            </a:r>
            <a:r>
              <a:rPr lang="en-US" sz="4000" b="1" dirty="0" smtClean="0">
                <a:solidFill>
                  <a:schemeClr val="accent1"/>
                </a:solidFill>
                <a:latin typeface="Times New Roman" pitchFamily="18" charset="0"/>
                <a:cs typeface="Times New Roman" pitchFamily="18" charset="0"/>
              </a:rPr>
              <a:t>. Net savings, Government. taxes &amp; import expenditures</a:t>
            </a:r>
            <a:endParaRPr lang="en-US" sz="40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5541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029" b="1" dirty="0" smtClean="0">
                <a:solidFill>
                  <a:srgbClr val="002060"/>
                </a:solidFill>
                <a:latin typeface="Times New Roman" pitchFamily="18" charset="0"/>
                <a:cs typeface="Times New Roman" pitchFamily="18" charset="0"/>
              </a:rPr>
              <a:t>The rate of economic growth</a:t>
            </a:r>
          </a:p>
          <a:p>
            <a:pPr>
              <a:buNone/>
            </a:pP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Changes to average living standards</a:t>
            </a:r>
          </a:p>
          <a:p>
            <a:pPr>
              <a:buNone/>
            </a:pP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Changes to the distribution of income between groups within the population</a:t>
            </a:r>
          </a:p>
          <a:p>
            <a:endParaRPr lang="en-029"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smtClean="0">
                <a:solidFill>
                  <a:srgbClr val="FF0000"/>
                </a:solidFill>
                <a:latin typeface="Times New Roman" pitchFamily="18" charset="0"/>
                <a:cs typeface="Times New Roman" pitchFamily="18" charset="0"/>
              </a:rPr>
              <a:t>NATIONAL INCOME {GDP}</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4000" b="1" dirty="0" smtClean="0">
                <a:solidFill>
                  <a:srgbClr val="0070C0"/>
                </a:solidFill>
                <a:latin typeface="Times New Roman" pitchFamily="18" charset="0"/>
                <a:cs typeface="Times New Roman" pitchFamily="18" charset="0"/>
              </a:rPr>
              <a:t>Total income earned by the factors of production. </a:t>
            </a:r>
          </a:p>
          <a:p>
            <a:endParaRPr lang="en-US" dirty="0">
              <a:solidFill>
                <a:schemeClr val="tx2"/>
              </a:solidFill>
            </a:endParaRPr>
          </a:p>
          <a:p>
            <a:r>
              <a:rPr lang="en-US" sz="3600" b="1" dirty="0" smtClean="0">
                <a:solidFill>
                  <a:srgbClr val="0070C0"/>
                </a:solidFill>
                <a:latin typeface="Times New Roman" pitchFamily="18" charset="0"/>
                <a:cs typeface="Times New Roman" pitchFamily="18" charset="0"/>
              </a:rPr>
              <a:t>Land</a:t>
            </a:r>
          </a:p>
          <a:p>
            <a:r>
              <a:rPr lang="en-US" sz="3600" b="1" dirty="0" smtClean="0">
                <a:solidFill>
                  <a:srgbClr val="0070C0"/>
                </a:solidFill>
                <a:latin typeface="Times New Roman" pitchFamily="18" charset="0"/>
                <a:cs typeface="Times New Roman" pitchFamily="18" charset="0"/>
              </a:rPr>
              <a:t>Labor</a:t>
            </a:r>
          </a:p>
          <a:p>
            <a:r>
              <a:rPr lang="en-US" sz="3600" b="1" dirty="0" smtClean="0">
                <a:solidFill>
                  <a:srgbClr val="0070C0"/>
                </a:solidFill>
                <a:latin typeface="Times New Roman" pitchFamily="18" charset="0"/>
                <a:cs typeface="Times New Roman" pitchFamily="18" charset="0"/>
              </a:rPr>
              <a:t>Capital</a:t>
            </a:r>
          </a:p>
          <a:p>
            <a:r>
              <a:rPr lang="en-US" sz="3600" b="1" dirty="0" smtClean="0">
                <a:solidFill>
                  <a:srgbClr val="0070C0"/>
                </a:solidFill>
                <a:latin typeface="Times New Roman" pitchFamily="18" charset="0"/>
                <a:cs typeface="Times New Roman" pitchFamily="18" charset="0"/>
              </a:rPr>
              <a:t>Entrepreneurship</a:t>
            </a:r>
          </a:p>
          <a:p>
            <a:endParaRPr lang="en-US" dirty="0"/>
          </a:p>
        </p:txBody>
      </p:sp>
    </p:spTree>
    <p:extLst>
      <p:ext uri="{BB962C8B-B14F-4D97-AF65-F5344CB8AC3E}">
        <p14:creationId xmlns:p14="http://schemas.microsoft.com/office/powerpoint/2010/main" xmlns="" val="106775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b="1" dirty="0" smtClean="0">
                <a:solidFill>
                  <a:srgbClr val="FF0000"/>
                </a:solidFill>
                <a:latin typeface="Times New Roman" pitchFamily="18" charset="0"/>
                <a:cs typeface="Times New Roman" pitchFamily="18" charset="0"/>
              </a:rPr>
              <a:t>COMPONENTS OF NATIONAL </a:t>
            </a:r>
            <a:r>
              <a:rPr lang="en-US" b="1" dirty="0">
                <a:solidFill>
                  <a:srgbClr val="FF0000"/>
                </a:solidFill>
                <a:latin typeface="Times New Roman" pitchFamily="18" charset="0"/>
                <a:cs typeface="Times New Roman" pitchFamily="18" charset="0"/>
              </a:rPr>
              <a:t>INCOME (NI) STATISTICS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76200" y="1600200"/>
            <a:ext cx="9067800" cy="5105400"/>
          </a:xfrm>
        </p:spPr>
        <p:txBody>
          <a:bodyPr>
            <a:normAutofit/>
          </a:bodyPr>
          <a:lstStyle/>
          <a:p>
            <a:r>
              <a:rPr lang="en-US" b="1" dirty="0" smtClean="0">
                <a:solidFill>
                  <a:schemeClr val="accent1"/>
                </a:solidFill>
                <a:latin typeface="Times New Roman" pitchFamily="18" charset="0"/>
                <a:cs typeface="Times New Roman" pitchFamily="18" charset="0"/>
              </a:rPr>
              <a:t>Compensation of employees…..LABOR</a:t>
            </a:r>
          </a:p>
          <a:p>
            <a:r>
              <a:rPr lang="en-US" b="1" dirty="0" smtClean="0">
                <a:solidFill>
                  <a:schemeClr val="accent1"/>
                </a:solidFill>
                <a:latin typeface="Times New Roman" pitchFamily="18" charset="0"/>
                <a:cs typeface="Times New Roman" pitchFamily="18" charset="0"/>
              </a:rPr>
              <a:t>Proprietors’ income….CAPITAL</a:t>
            </a:r>
          </a:p>
          <a:p>
            <a:r>
              <a:rPr lang="en-US" b="1" dirty="0" smtClean="0">
                <a:solidFill>
                  <a:schemeClr val="accent1"/>
                </a:solidFill>
                <a:latin typeface="Times New Roman" pitchFamily="18" charset="0"/>
                <a:cs typeface="Times New Roman" pitchFamily="18" charset="0"/>
              </a:rPr>
              <a:t>Rental income….LAND</a:t>
            </a:r>
          </a:p>
          <a:p>
            <a:r>
              <a:rPr lang="en-US" b="1" dirty="0" smtClean="0">
                <a:solidFill>
                  <a:schemeClr val="accent1"/>
                </a:solidFill>
                <a:latin typeface="Times New Roman" pitchFamily="18" charset="0"/>
                <a:cs typeface="Times New Roman" pitchFamily="18" charset="0"/>
              </a:rPr>
              <a:t>Corporate profits…..CAPITAL</a:t>
            </a:r>
          </a:p>
          <a:p>
            <a:r>
              <a:rPr lang="en-US" b="1" dirty="0" smtClean="0">
                <a:solidFill>
                  <a:schemeClr val="accent1"/>
                </a:solidFill>
                <a:latin typeface="Times New Roman" pitchFamily="18" charset="0"/>
                <a:cs typeface="Times New Roman" pitchFamily="18" charset="0"/>
              </a:rPr>
              <a:t>Net interest….CAPITAL</a:t>
            </a:r>
          </a:p>
          <a:p>
            <a:r>
              <a:rPr lang="en-US" b="1" dirty="0" smtClean="0">
                <a:solidFill>
                  <a:schemeClr val="accent1"/>
                </a:solidFill>
                <a:latin typeface="Times New Roman" pitchFamily="18" charset="0"/>
                <a:cs typeface="Times New Roman" pitchFamily="18" charset="0"/>
              </a:rPr>
              <a:t>Indirect taxes minus subsidies</a:t>
            </a:r>
          </a:p>
          <a:p>
            <a:r>
              <a:rPr lang="en-US" b="1" dirty="0" smtClean="0">
                <a:solidFill>
                  <a:schemeClr val="accent1"/>
                </a:solidFill>
                <a:latin typeface="Times New Roman" pitchFamily="18" charset="0"/>
                <a:cs typeface="Times New Roman" pitchFamily="18" charset="0"/>
              </a:rPr>
              <a:t>Net business transfer payments</a:t>
            </a:r>
          </a:p>
          <a:p>
            <a:r>
              <a:rPr lang="en-US" b="1" dirty="0" smtClean="0">
                <a:solidFill>
                  <a:schemeClr val="accent1"/>
                </a:solidFill>
                <a:latin typeface="Times New Roman" pitchFamily="18" charset="0"/>
                <a:cs typeface="Times New Roman" pitchFamily="18" charset="0"/>
              </a:rPr>
              <a:t>Surplus of government enterprises</a:t>
            </a:r>
            <a:endParaRPr lang="en-US"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3572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NATIONAL INCOME (NI) STATISTICS</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4000" b="1" dirty="0" smtClean="0">
                <a:solidFill>
                  <a:schemeClr val="tx2"/>
                </a:solidFill>
                <a:latin typeface="Times New Roman" pitchFamily="18" charset="0"/>
                <a:cs typeface="Times New Roman" pitchFamily="18" charset="0"/>
              </a:rPr>
              <a:t>NI measures the standard of living in any economy. </a:t>
            </a:r>
          </a:p>
          <a:p>
            <a:pPr>
              <a:buNone/>
            </a:pPr>
            <a:endParaRPr lang="en-US" sz="4000" b="1" dirty="0" smtClean="0">
              <a:solidFill>
                <a:schemeClr val="tx2"/>
              </a:solidFill>
              <a:latin typeface="Times New Roman" pitchFamily="18" charset="0"/>
              <a:cs typeface="Times New Roman" pitchFamily="18" charset="0"/>
            </a:endParaRPr>
          </a:p>
          <a:p>
            <a:r>
              <a:rPr lang="en-US" sz="4000" b="1" dirty="0" smtClean="0">
                <a:solidFill>
                  <a:schemeClr val="tx2"/>
                </a:solidFill>
                <a:latin typeface="Times New Roman" pitchFamily="18" charset="0"/>
                <a:cs typeface="Times New Roman" pitchFamily="18" charset="0"/>
              </a:rPr>
              <a:t>The higher the value, better the </a:t>
            </a:r>
          </a:p>
          <a:p>
            <a:pPr>
              <a:buNone/>
            </a:pPr>
            <a:r>
              <a:rPr lang="en-US" sz="4000" b="1" dirty="0" smtClean="0">
                <a:solidFill>
                  <a:schemeClr val="tx2"/>
                </a:solidFill>
                <a:latin typeface="Times New Roman" pitchFamily="18" charset="0"/>
                <a:cs typeface="Times New Roman" pitchFamily="18" charset="0"/>
              </a:rPr>
              <a:t>    standard of livings. </a:t>
            </a:r>
          </a:p>
        </p:txBody>
      </p:sp>
    </p:spTree>
    <p:extLst>
      <p:ext uri="{BB962C8B-B14F-4D97-AF65-F5344CB8AC3E}">
        <p14:creationId xmlns:p14="http://schemas.microsoft.com/office/powerpoint/2010/main" xmlns="" val="127074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029" sz="3600" b="1" dirty="0" smtClean="0">
                <a:solidFill>
                  <a:srgbClr val="FF0000"/>
                </a:solidFill>
                <a:latin typeface="Times New Roman" pitchFamily="18" charset="0"/>
                <a:cs typeface="Times New Roman" pitchFamily="18" charset="0"/>
              </a:rPr>
              <a:t>OTHER MEASURES OF ECONOMIC GROWTH / STANDARD OF LIVING</a:t>
            </a:r>
            <a:endParaRPr lang="en-029"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534400" cy="4678363"/>
          </a:xfrm>
        </p:spPr>
        <p:txBody>
          <a:bodyPr>
            <a:normAutofit/>
          </a:bodyPr>
          <a:lstStyle/>
          <a:p>
            <a:r>
              <a:rPr lang="en-CA" sz="3600" b="1" dirty="0" smtClean="0">
                <a:solidFill>
                  <a:srgbClr val="002060"/>
                </a:solidFill>
                <a:latin typeface="Times New Roman" pitchFamily="18" charset="0"/>
                <a:cs typeface="Times New Roman" pitchFamily="18" charset="0"/>
              </a:rPr>
              <a:t>Gross National Product</a:t>
            </a:r>
          </a:p>
          <a:p>
            <a:pPr>
              <a:buNone/>
            </a:pPr>
            <a:endParaRPr lang="en-CA" sz="3600" b="1" dirty="0" smtClean="0">
              <a:solidFill>
                <a:srgbClr val="002060"/>
              </a:solidFill>
              <a:latin typeface="Times New Roman" pitchFamily="18" charset="0"/>
              <a:cs typeface="Times New Roman" pitchFamily="18" charset="0"/>
            </a:endParaRPr>
          </a:p>
          <a:p>
            <a:r>
              <a:rPr lang="en-CA" sz="3600" b="1" dirty="0" smtClean="0">
                <a:solidFill>
                  <a:srgbClr val="002060"/>
                </a:solidFill>
                <a:latin typeface="Times New Roman" pitchFamily="18" charset="0"/>
                <a:cs typeface="Times New Roman" pitchFamily="18" charset="0"/>
              </a:rPr>
              <a:t>Gross Domestic Product</a:t>
            </a:r>
          </a:p>
          <a:p>
            <a:pPr>
              <a:buNone/>
            </a:pPr>
            <a:endParaRPr lang="en-CA" sz="3600" b="1" dirty="0" smtClean="0">
              <a:solidFill>
                <a:srgbClr val="002060"/>
              </a:solidFill>
              <a:latin typeface="Times New Roman" pitchFamily="18" charset="0"/>
              <a:cs typeface="Times New Roman" pitchFamily="18" charset="0"/>
            </a:endParaRPr>
          </a:p>
          <a:p>
            <a:r>
              <a:rPr lang="en-CA" sz="3600" b="1" dirty="0" smtClean="0">
                <a:solidFill>
                  <a:srgbClr val="002060"/>
                </a:solidFill>
                <a:latin typeface="Times New Roman" pitchFamily="18" charset="0"/>
                <a:cs typeface="Times New Roman" pitchFamily="18" charset="0"/>
              </a:rPr>
              <a:t>Net National Product</a:t>
            </a:r>
          </a:p>
          <a:p>
            <a:pPr>
              <a:buNone/>
            </a:pPr>
            <a:endParaRPr lang="en-CA" sz="3600" b="1" dirty="0" smtClean="0">
              <a:solidFill>
                <a:srgbClr val="002060"/>
              </a:solidFill>
              <a:latin typeface="Times New Roman" pitchFamily="18" charset="0"/>
              <a:cs typeface="Times New Roman" pitchFamily="18" charset="0"/>
            </a:endParaRPr>
          </a:p>
          <a:p>
            <a:r>
              <a:rPr lang="en-CA" sz="3600" b="1" dirty="0" smtClean="0">
                <a:solidFill>
                  <a:srgbClr val="002060"/>
                </a:solidFill>
                <a:latin typeface="Times New Roman" pitchFamily="18" charset="0"/>
                <a:cs typeface="Times New Roman" pitchFamily="18" charset="0"/>
              </a:rPr>
              <a:t>National Income per Capita</a:t>
            </a:r>
            <a:endParaRPr lang="en-029" sz="3600" b="1" dirty="0" smtClean="0">
              <a:solidFill>
                <a:srgbClr val="002060"/>
              </a:solidFill>
              <a:latin typeface="Times New Roman" pitchFamily="18" charset="0"/>
              <a:cs typeface="Times New Roman" pitchFamily="18" charset="0"/>
            </a:endParaRPr>
          </a:p>
          <a:p>
            <a:endParaRPr lang="en-029" sz="3600" b="1" dirty="0">
              <a:solidFill>
                <a:srgbClr val="00206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GROSS DOMESTIC PRODUCT {GDP}</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a:bodyPr>
          <a:lstStyle/>
          <a:p>
            <a:r>
              <a:rPr lang="en-029" sz="3600" b="1" dirty="0" smtClean="0">
                <a:solidFill>
                  <a:srgbClr val="002060"/>
                </a:solidFill>
                <a:latin typeface="Times New Roman" pitchFamily="18" charset="0"/>
                <a:cs typeface="Times New Roman" pitchFamily="18" charset="0"/>
              </a:rPr>
              <a:t>Total monetary value of all final goods and services produced within an economy over a period of one year</a:t>
            </a:r>
          </a:p>
          <a:p>
            <a:endParaRPr lang="en-029" sz="3600" b="1" dirty="0" smtClean="0">
              <a:solidFill>
                <a:srgbClr val="002060"/>
              </a:solidFill>
              <a:latin typeface="Times New Roman" pitchFamily="18" charset="0"/>
              <a:cs typeface="Times New Roman" pitchFamily="18" charset="0"/>
            </a:endParaRPr>
          </a:p>
          <a:p>
            <a:r>
              <a:rPr lang="en-029" sz="3600" b="1" dirty="0" smtClean="0">
                <a:solidFill>
                  <a:srgbClr val="002060"/>
                </a:solidFill>
                <a:latin typeface="Times New Roman" pitchFamily="18" charset="0"/>
                <a:cs typeface="Times New Roman" pitchFamily="18" charset="0"/>
              </a:rPr>
              <a:t>GDP = C  + I + G + X - M</a:t>
            </a:r>
            <a:endParaRPr lang="en-029" sz="3600" b="1" dirty="0">
              <a:solidFill>
                <a:srgbClr val="00206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1120</Words>
  <Application>Microsoft Office PowerPoint</Application>
  <PresentationFormat>On-screen Show (4:3)</PresentationFormat>
  <Paragraphs>234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MACRO-ECONOMICS</vt:lpstr>
      <vt:lpstr>UNIT ONE</vt:lpstr>
      <vt:lpstr>NATIONAL INCOME</vt:lpstr>
      <vt:lpstr>Slide 4</vt:lpstr>
      <vt:lpstr>NATIONAL INCOME {GDP}</vt:lpstr>
      <vt:lpstr>COMPONENTS OF NATIONAL INCOME (NI) STATISTICS</vt:lpstr>
      <vt:lpstr>NATIONAL INCOME (NI) STATISTICS</vt:lpstr>
      <vt:lpstr>OTHER MEASURES OF ECONOMIC GROWTH / STANDARD OF LIVING</vt:lpstr>
      <vt:lpstr>GROSS DOMESTIC PRODUCT {GDP}</vt:lpstr>
      <vt:lpstr>GROSS NATIONAL PRODUCT {GNP}</vt:lpstr>
      <vt:lpstr>NET NATIONAL PRODUCT</vt:lpstr>
      <vt:lpstr>Slide 12</vt:lpstr>
      <vt:lpstr> N.I. AT FACTOR COST or NET NATIONAL PRODUCT (NNP) AT FACTOR COST </vt:lpstr>
      <vt:lpstr>N.I. AT FACTOR COST or NET NATIONAL PRODUCT (NNP) AT MARKET PRICE</vt:lpstr>
      <vt:lpstr>NATIONAL INCOME PER CAPITA</vt:lpstr>
      <vt:lpstr>JAMAICA NATIONAL INCOME {GDP}/CAPITA  BETWEEN 2000 &amp; 2012 </vt:lpstr>
      <vt:lpstr>CALCULATION OF NI</vt:lpstr>
      <vt:lpstr>INCOME APPROACH</vt:lpstr>
      <vt:lpstr>Slide 19</vt:lpstr>
      <vt:lpstr>DETERMINATION OF NI: THE EXPENDITURE APPROACH</vt:lpstr>
      <vt:lpstr>NOMINAL AND REAL DATA</vt:lpstr>
      <vt:lpstr>REAL DATA</vt:lpstr>
      <vt:lpstr>OTHER INDICATORS OF LIVING STANDARDS AND ECONOMIC DEVELOPMENT</vt:lpstr>
      <vt:lpstr>Slide 24</vt:lpstr>
      <vt:lpstr>Slide 25</vt:lpstr>
      <vt:lpstr>Slide 26</vt:lpstr>
      <vt:lpstr>Slide 27</vt:lpstr>
      <vt:lpstr>DIFFICULTIES IN MEASURING NI</vt:lpstr>
      <vt:lpstr>DIFFICULTIES IN MEASURING NI IN UNDERDEVELOPED COUNTRIES</vt:lpstr>
      <vt:lpstr>CIRCULAR FLOW DIAGRAM</vt:lpstr>
      <vt:lpstr>CIRCULAR FLOW </vt:lpstr>
      <vt:lpstr>Slide 32</vt:lpstr>
      <vt:lpstr>Slide 33</vt:lpstr>
      <vt:lpstr>CIRCULAR FLOW OF INCOME</vt:lpstr>
      <vt:lpstr>CIRCULAR FLOW OF INCOME</vt:lpstr>
      <vt:lpstr>INNER FLOW</vt:lpstr>
      <vt:lpstr>OUTERFLOWS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dc:title>
  <dc:creator>Kirkland R. Anderson</dc:creator>
  <cp:lastModifiedBy>kanderson</cp:lastModifiedBy>
  <cp:revision>150</cp:revision>
  <dcterms:modified xsi:type="dcterms:W3CDTF">2015-01-18T22:24:46Z</dcterms:modified>
</cp:coreProperties>
</file>