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7" r:id="rId3"/>
    <p:sldId id="278" r:id="rId4"/>
    <p:sldId id="298" r:id="rId5"/>
    <p:sldId id="285" r:id="rId6"/>
    <p:sldId id="283" r:id="rId7"/>
    <p:sldId id="279" r:id="rId8"/>
    <p:sldId id="284" r:id="rId9"/>
    <p:sldId id="305" r:id="rId10"/>
    <p:sldId id="306" r:id="rId11"/>
    <p:sldId id="307" r:id="rId12"/>
    <p:sldId id="308" r:id="rId13"/>
    <p:sldId id="309" r:id="rId14"/>
    <p:sldId id="287" r:id="rId15"/>
    <p:sldId id="304" r:id="rId16"/>
    <p:sldId id="281" r:id="rId17"/>
    <p:sldId id="262" r:id="rId18"/>
    <p:sldId id="263" r:id="rId19"/>
    <p:sldId id="288" r:id="rId20"/>
    <p:sldId id="289" r:id="rId21"/>
    <p:sldId id="29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8"/>
      </p:cViewPr>
      <p:guideLst>
        <p:guide orient="horz" pos="2160"/>
        <p:guide pos="2880"/>
      </p:guideLst>
    </p:cSldViewPr>
  </p:slideViewPr>
  <p:notesTextViewPr>
    <p:cViewPr>
      <p:scale>
        <a:sx n="1" d="1"/>
        <a:sy n="1" d="1"/>
      </p:scale>
      <p:origin x="0" y="0"/>
    </p:cViewPr>
  </p:notesTextViewPr>
  <p:sorterViewPr>
    <p:cViewPr>
      <p:scale>
        <a:sx n="100" d="100"/>
        <a:sy n="100" d="100"/>
      </p:scale>
      <p:origin x="0" y="15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6F404-082E-4345-91BC-21416D8D7A6A}" type="datetimeFigureOut">
              <a:rPr lang="en-US" smtClean="0"/>
              <a:pPr/>
              <a:t>1/10/2015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F7847-2895-451F-A71A-7D9FC573E0CC}" type="slidenum">
              <a:rPr lang="en-US" smtClean="0"/>
              <a:pPr/>
              <a:t>‹#›</a:t>
            </a:fld>
            <a:endParaRPr lang="en-US"/>
          </a:p>
        </p:txBody>
      </p:sp>
    </p:spTree>
    <p:extLst>
      <p:ext uri="{BB962C8B-B14F-4D97-AF65-F5344CB8AC3E}">
        <p14:creationId xmlns:p14="http://schemas.microsoft.com/office/powerpoint/2010/main" xmlns="" val="6461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10B7C6-DB6C-451E-B9FE-BB51126DD99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22240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0B7C6-DB6C-451E-B9FE-BB51126DD99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40292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0B7C6-DB6C-451E-B9FE-BB51126DD99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19205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0B7C6-DB6C-451E-B9FE-BB51126DD99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60623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0B7C6-DB6C-451E-B9FE-BB51126DD99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349294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10B7C6-DB6C-451E-B9FE-BB51126DD999}"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75639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10B7C6-DB6C-451E-B9FE-BB51126DD999}" type="datetimeFigureOut">
              <a:rPr lang="en-US" smtClean="0"/>
              <a:pPr/>
              <a:t>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349494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10B7C6-DB6C-451E-B9FE-BB51126DD999}" type="datetimeFigureOut">
              <a:rPr lang="en-US" smtClean="0"/>
              <a:pPr/>
              <a:t>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56761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0B7C6-DB6C-451E-B9FE-BB51126DD999}" type="datetimeFigureOut">
              <a:rPr lang="en-US" smtClean="0"/>
              <a:pPr/>
              <a:t>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72658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0B7C6-DB6C-451E-B9FE-BB51126DD999}"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323058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0B7C6-DB6C-451E-B9FE-BB51126DD999}"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8005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0B7C6-DB6C-451E-B9FE-BB51126DD999}" type="datetimeFigureOut">
              <a:rPr lang="en-US" smtClean="0"/>
              <a:pPr/>
              <a:t>1/10/2015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3243343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Economy" TargetMode="External"/><Relationship Id="rId3" Type="http://schemas.openxmlformats.org/officeDocument/2006/relationships/hyperlink" Target="http://en.wikipedia.org/wiki/Production_theory_basics" TargetMode="External"/><Relationship Id="rId7" Type="http://schemas.openxmlformats.org/officeDocument/2006/relationships/hyperlink" Target="http://en.wikipedia.org/wiki/Service_(economics)" TargetMode="External"/><Relationship Id="rId2" Type="http://schemas.openxmlformats.org/officeDocument/2006/relationships/hyperlink" Target="http://en.wikipedia.org/wiki/Social_sciences" TargetMode="External"/><Relationship Id="rId1" Type="http://schemas.openxmlformats.org/officeDocument/2006/relationships/slideLayout" Target="../slideLayouts/slideLayout2.xml"/><Relationship Id="rId6" Type="http://schemas.openxmlformats.org/officeDocument/2006/relationships/hyperlink" Target="http://en.wikipedia.org/wiki/Good_(economics_and_accounting)" TargetMode="External"/><Relationship Id="rId5" Type="http://schemas.openxmlformats.org/officeDocument/2006/relationships/hyperlink" Target="http://en.wikipedia.org/wiki/Consumption_(economics)" TargetMode="External"/><Relationship Id="rId4" Type="http://schemas.openxmlformats.org/officeDocument/2006/relationships/hyperlink" Target="http://en.wikipedia.org/wiki/Distribution_(economics)" TargetMode="External"/><Relationship Id="rId9" Type="http://schemas.openxmlformats.org/officeDocument/2006/relationships/hyperlink" Target="http://en.wikipedia.org/wiki/Agent_(economic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600201"/>
            <a:ext cx="8382000" cy="2000250"/>
          </a:xfrm>
        </p:spPr>
        <p:txBody>
          <a:bodyPr/>
          <a:lstStyle/>
          <a:p>
            <a:pPr algn="l"/>
            <a:r>
              <a:rPr lang="en-US" b="1" dirty="0" smtClean="0">
                <a:solidFill>
                  <a:srgbClr val="FF0000"/>
                </a:solidFill>
                <a:latin typeface="Times New Roman" pitchFamily="18" charset="0"/>
                <a:cs typeface="Times New Roman" pitchFamily="18" charset="0"/>
              </a:rPr>
              <a:t>MACRO-ECONOMICS</a:t>
            </a:r>
            <a:endParaRPr lang="en-US"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0" y="3429000"/>
            <a:ext cx="9144000" cy="2590800"/>
          </a:xfrm>
        </p:spPr>
        <p:txBody>
          <a:bodyPr>
            <a:normAutofit/>
          </a:bodyPr>
          <a:lstStyle/>
          <a:p>
            <a:pPr algn="l"/>
            <a:r>
              <a:rPr lang="en-US" sz="4000" b="1" dirty="0">
                <a:solidFill>
                  <a:schemeClr val="accent1"/>
                </a:solidFill>
                <a:latin typeface="Times New Roman" pitchFamily="18" charset="0"/>
                <a:cs typeface="Times New Roman" pitchFamily="18" charset="0"/>
              </a:rPr>
              <a:t>Presenter: Kirkland Anderson </a:t>
            </a:r>
            <a:endParaRPr lang="en-US" sz="4000" b="1" dirty="0" smtClean="0">
              <a:solidFill>
                <a:schemeClr val="accent1"/>
              </a:solidFill>
              <a:latin typeface="Times New Roman" pitchFamily="18" charset="0"/>
              <a:cs typeface="Times New Roman" pitchFamily="18" charset="0"/>
            </a:endParaRPr>
          </a:p>
          <a:p>
            <a:pPr algn="l"/>
            <a:r>
              <a:rPr lang="en-US" sz="4000" b="1" dirty="0" smtClean="0">
                <a:solidFill>
                  <a:schemeClr val="accent1"/>
                </a:solidFill>
                <a:latin typeface="Times New Roman" pitchFamily="18" charset="0"/>
                <a:cs typeface="Times New Roman" pitchFamily="18" charset="0"/>
              </a:rPr>
              <a:t>Associate Professor of Economics &amp; Management</a:t>
            </a:r>
            <a:endParaRPr lang="en-US" sz="40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84120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Autofit/>
          </a:bodyPr>
          <a:lstStyle/>
          <a:p>
            <a:pPr algn="l"/>
            <a:r>
              <a:rPr lang="en-029" sz="3200" b="1" dirty="0" smtClean="0">
                <a:solidFill>
                  <a:srgbClr val="FF0000"/>
                </a:solidFill>
                <a:latin typeface="Times New Roman" pitchFamily="18" charset="0"/>
                <a:cs typeface="Times New Roman" pitchFamily="18" charset="0"/>
              </a:rPr>
              <a:t>THREE MAIN DIFFERENCES SEPARATE MICRO &amp; MACROECONOMICS</a:t>
            </a:r>
            <a:endParaRPr lang="en-029"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105400"/>
          </a:xfrm>
        </p:spPr>
        <p:txBody>
          <a:bodyPr>
            <a:normAutofit lnSpcReduction="10000"/>
          </a:bodyPr>
          <a:lstStyle/>
          <a:p>
            <a:r>
              <a:rPr lang="en-029" b="1" dirty="0" smtClean="0">
                <a:solidFill>
                  <a:srgbClr val="0070C0"/>
                </a:solidFill>
                <a:latin typeface="Times New Roman" pitchFamily="18" charset="0"/>
                <a:cs typeface="Times New Roman" pitchFamily="18" charset="0"/>
              </a:rPr>
              <a:t>First, microeconomics studies individual components, whereas macroeconomics studies the economy as a whole</a:t>
            </a:r>
            <a:r>
              <a:rPr lang="en-029" b="1" dirty="0" smtClean="0">
                <a:solidFill>
                  <a:srgbClr val="0070C0"/>
                </a:solidFill>
                <a:latin typeface="Times New Roman" pitchFamily="18" charset="0"/>
                <a:cs typeface="Times New Roman" pitchFamily="18" charset="0"/>
              </a:rPr>
              <a:t>.</a:t>
            </a:r>
          </a:p>
          <a:p>
            <a:pPr>
              <a:buNone/>
            </a:pPr>
            <a:endParaRPr lang="en-029" b="1" dirty="0" smtClean="0">
              <a:solidFill>
                <a:srgbClr val="0070C0"/>
              </a:solidFill>
              <a:latin typeface="Times New Roman" pitchFamily="18" charset="0"/>
              <a:cs typeface="Times New Roman" pitchFamily="18" charset="0"/>
            </a:endParaRPr>
          </a:p>
          <a:p>
            <a:r>
              <a:rPr lang="en-029" b="1" dirty="0" smtClean="0">
                <a:solidFill>
                  <a:srgbClr val="0070C0"/>
                </a:solidFill>
                <a:latin typeface="Times New Roman" pitchFamily="18" charset="0"/>
                <a:cs typeface="Times New Roman" pitchFamily="18" charset="0"/>
              </a:rPr>
              <a:t>microeconomics treats the economy as so many separate components, whereas macroeconomics treats the components of the economy as one unit, as one aggregate, that is looks for relationships between the various components.</a:t>
            </a:r>
          </a:p>
          <a:p>
            <a:endParaRPr lang="en-029"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029" b="1" dirty="0" smtClean="0">
                <a:solidFill>
                  <a:srgbClr val="0070C0"/>
                </a:solidFill>
                <a:latin typeface="Times New Roman" pitchFamily="18" charset="0"/>
                <a:cs typeface="Times New Roman" pitchFamily="18" charset="0"/>
              </a:rPr>
              <a:t>Second, controversy aside, government involvement in microeconomics is relatively small, and relegated to public goods, regulation, and welfare</a:t>
            </a:r>
            <a:r>
              <a:rPr lang="en-029" b="1" dirty="0" smtClean="0">
                <a:solidFill>
                  <a:srgbClr val="0070C0"/>
                </a:solidFill>
                <a:latin typeface="Times New Roman" pitchFamily="18" charset="0"/>
                <a:cs typeface="Times New Roman" pitchFamily="18" charset="0"/>
              </a:rPr>
              <a:t>.</a:t>
            </a:r>
          </a:p>
          <a:p>
            <a:endParaRPr lang="en-029" b="1" dirty="0" smtClean="0">
              <a:solidFill>
                <a:srgbClr val="0070C0"/>
              </a:solidFill>
              <a:latin typeface="Times New Roman" pitchFamily="18" charset="0"/>
              <a:cs typeface="Times New Roman" pitchFamily="18" charset="0"/>
            </a:endParaRPr>
          </a:p>
          <a:p>
            <a:r>
              <a:rPr lang="en-029" b="1" dirty="0" smtClean="0">
                <a:solidFill>
                  <a:srgbClr val="0070C0"/>
                </a:solidFill>
                <a:latin typeface="Times New Roman" pitchFamily="18" charset="0"/>
                <a:cs typeface="Times New Roman" pitchFamily="18" charset="0"/>
              </a:rPr>
              <a:t>But, controversy notwithstanding, government involvement in macroeconomics is rather substantial, nearly total; it is only government that makes and enforces monetary and fiscal policy</a:t>
            </a:r>
            <a:r>
              <a:rPr lang="en-029" b="1" dirty="0" smtClean="0">
                <a:solidFill>
                  <a:srgbClr val="0070C0"/>
                </a:solidFill>
                <a:latin typeface="Times New Roman" pitchFamily="18" charset="0"/>
                <a:cs typeface="Times New Roman" pitchFamily="18" charset="0"/>
              </a:rPr>
              <a:t>.</a:t>
            </a:r>
          </a:p>
          <a:p>
            <a:endParaRPr lang="en-029" b="1" dirty="0" smtClean="0">
              <a:solidFill>
                <a:srgbClr val="0070C0"/>
              </a:solidFill>
              <a:latin typeface="Times New Roman" pitchFamily="18" charset="0"/>
              <a:cs typeface="Times New Roman" pitchFamily="18" charset="0"/>
            </a:endParaRPr>
          </a:p>
          <a:p>
            <a:endParaRPr lang="en-029" b="1" dirty="0" smtClean="0">
              <a:solidFill>
                <a:srgbClr val="0070C0"/>
              </a:solidFill>
              <a:latin typeface="Times New Roman" pitchFamily="18" charset="0"/>
              <a:cs typeface="Times New Roman" pitchFamily="18" charset="0"/>
            </a:endParaRPr>
          </a:p>
          <a:p>
            <a:pPr>
              <a:buNone/>
            </a:pPr>
            <a:endParaRPr lang="en-029"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029" sz="3600" b="1" dirty="0" smtClean="0">
                <a:solidFill>
                  <a:srgbClr val="0070C0"/>
                </a:solidFill>
                <a:latin typeface="Times New Roman" pitchFamily="18" charset="0"/>
                <a:cs typeface="Times New Roman" pitchFamily="18" charset="0"/>
              </a:rPr>
              <a:t>Third, whereas microeconomics has been around since the mid eighteenth century, macroeconomics began only as a reaction to the Great Depression of the 1930s.</a:t>
            </a:r>
            <a:endParaRPr lang="en-029"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lvl="0" algn="l"/>
            <a:r>
              <a:rPr lang="en-CA" b="1" dirty="0" smtClean="0">
                <a:solidFill>
                  <a:srgbClr val="FF0000"/>
                </a:solidFill>
                <a:latin typeface="Times New Roman" pitchFamily="18" charset="0"/>
                <a:cs typeface="Times New Roman" pitchFamily="18" charset="0"/>
              </a:rPr>
              <a:t/>
            </a:r>
            <a:br>
              <a:rPr lang="en-CA" b="1" dirty="0" smtClean="0">
                <a:solidFill>
                  <a:srgbClr val="FF0000"/>
                </a:solidFill>
                <a:latin typeface="Times New Roman" pitchFamily="18" charset="0"/>
                <a:cs typeface="Times New Roman" pitchFamily="18" charset="0"/>
              </a:rPr>
            </a:br>
            <a:r>
              <a:rPr lang="en-CA" b="1" dirty="0" smtClean="0">
                <a:solidFill>
                  <a:srgbClr val="FF0000"/>
                </a:solidFill>
                <a:latin typeface="Times New Roman" pitchFamily="18" charset="0"/>
                <a:cs typeface="Times New Roman" pitchFamily="18" charset="0"/>
              </a:rPr>
              <a:t>ORIGIN OF MACROECONOMICS  </a:t>
            </a:r>
            <a:r>
              <a:rPr lang="en-029" b="1" dirty="0" smtClean="0">
                <a:solidFill>
                  <a:srgbClr val="FF0000"/>
                </a:solidFill>
                <a:latin typeface="Times New Roman" pitchFamily="18" charset="0"/>
                <a:cs typeface="Times New Roman" pitchFamily="18" charset="0"/>
              </a:rPr>
              <a:t/>
            </a:r>
            <a:br>
              <a:rPr lang="en-029" b="1" dirty="0" smtClean="0">
                <a:solidFill>
                  <a:srgbClr val="FF0000"/>
                </a:solidFill>
                <a:latin typeface="Times New Roman" pitchFamily="18" charset="0"/>
                <a:cs typeface="Times New Roman" pitchFamily="18" charset="0"/>
              </a:rPr>
            </a:b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029" b="1" dirty="0" smtClean="0">
                <a:solidFill>
                  <a:srgbClr val="0070C0"/>
                </a:solidFill>
                <a:latin typeface="Times New Roman" pitchFamily="18" charset="0"/>
                <a:cs typeface="Times New Roman" pitchFamily="18" charset="0"/>
              </a:rPr>
              <a:t>John Maynard Keynes, an English economist, hence macroeconomics is also referred to as Keynesianism</a:t>
            </a:r>
            <a:r>
              <a:rPr lang="en-029" b="1" dirty="0" smtClean="0">
                <a:solidFill>
                  <a:srgbClr val="0070C0"/>
                </a:solidFill>
                <a:latin typeface="Times New Roman" pitchFamily="18" charset="0"/>
                <a:cs typeface="Times New Roman" pitchFamily="18" charset="0"/>
              </a:rPr>
              <a:t>.</a:t>
            </a:r>
            <a:endParaRPr lang="en-029" b="1" smtClean="0">
              <a:solidFill>
                <a:srgbClr val="0070C0"/>
              </a:solidFill>
              <a:latin typeface="Times New Roman" pitchFamily="18" charset="0"/>
              <a:cs typeface="Times New Roman" pitchFamily="18" charset="0"/>
            </a:endParaRPr>
          </a:p>
          <a:p>
            <a:endParaRPr lang="en-029" b="1" dirty="0" smtClean="0">
              <a:solidFill>
                <a:srgbClr val="0070C0"/>
              </a:solidFill>
              <a:latin typeface="Times New Roman" pitchFamily="18" charset="0"/>
              <a:cs typeface="Times New Roman" pitchFamily="18" charset="0"/>
            </a:endParaRPr>
          </a:p>
          <a:p>
            <a:r>
              <a:rPr lang="en-029" b="1" dirty="0" smtClean="0">
                <a:solidFill>
                  <a:srgbClr val="0070C0"/>
                </a:solidFill>
                <a:latin typeface="Times New Roman" pitchFamily="18" charset="0"/>
                <a:cs typeface="Times New Roman" pitchFamily="18" charset="0"/>
              </a:rPr>
              <a:t>Keynes argued that by itself the market is unable to generate enough savings (capital) to sustain investment at full employment levels; and that this could be achieved only with the periodic sharp increase in government spending.</a:t>
            </a:r>
            <a:endParaRPr lang="en-029" b="1" dirty="0">
              <a:solidFill>
                <a:srgbClr val="0070C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JM" b="1" dirty="0" smtClean="0">
                <a:solidFill>
                  <a:srgbClr val="FF0000"/>
                </a:solidFill>
                <a:latin typeface="Times New Roman" pitchFamily="18" charset="0"/>
                <a:cs typeface="Times New Roman" pitchFamily="18" charset="0"/>
              </a:rPr>
              <a:t>WHAT THIS COURSE IS ABOUT</a:t>
            </a:r>
            <a:endParaRPr lang="en-JM"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534400" cy="4525963"/>
          </a:xfrm>
        </p:spPr>
        <p:txBody>
          <a:bodyPr>
            <a:normAutofit fontScale="85000" lnSpcReduction="10000"/>
          </a:bodyPr>
          <a:lstStyle/>
          <a:p>
            <a:r>
              <a:rPr lang="en-JM" sz="4400" b="1" dirty="0">
                <a:solidFill>
                  <a:srgbClr val="0070C0"/>
                </a:solidFill>
                <a:latin typeface="Times New Roman" pitchFamily="18" charset="0"/>
                <a:cs typeface="Times New Roman" pitchFamily="18" charset="0"/>
              </a:rPr>
              <a:t>This course </a:t>
            </a:r>
            <a:r>
              <a:rPr lang="en-JM" sz="4400" b="1" dirty="0" smtClean="0">
                <a:solidFill>
                  <a:srgbClr val="0070C0"/>
                </a:solidFill>
                <a:latin typeface="Times New Roman" pitchFamily="18" charset="0"/>
                <a:cs typeface="Times New Roman" pitchFamily="18" charset="0"/>
              </a:rPr>
              <a:t>places emphasis on macro-economics variables {issues}, </a:t>
            </a:r>
            <a:r>
              <a:rPr lang="en-JM" sz="4400" b="1" dirty="0">
                <a:solidFill>
                  <a:srgbClr val="0070C0"/>
                </a:solidFill>
                <a:latin typeface="Times New Roman" pitchFamily="18" charset="0"/>
                <a:cs typeface="Times New Roman" pitchFamily="18" charset="0"/>
              </a:rPr>
              <a:t>such </a:t>
            </a:r>
            <a:r>
              <a:rPr lang="en-JM" sz="4400" b="1" dirty="0" smtClean="0">
                <a:solidFill>
                  <a:srgbClr val="0070C0"/>
                </a:solidFill>
                <a:latin typeface="Times New Roman" pitchFamily="18" charset="0"/>
                <a:cs typeface="Times New Roman" pitchFamily="18" charset="0"/>
              </a:rPr>
              <a:t>as: </a:t>
            </a:r>
          </a:p>
          <a:p>
            <a:r>
              <a:rPr lang="en-JM" sz="4400" b="1" dirty="0" smtClean="0">
                <a:solidFill>
                  <a:srgbClr val="0070C0"/>
                </a:solidFill>
                <a:latin typeface="Times New Roman" pitchFamily="18" charset="0"/>
                <a:cs typeface="Times New Roman" pitchFamily="18" charset="0"/>
              </a:rPr>
              <a:t>economic growth</a:t>
            </a:r>
          </a:p>
          <a:p>
            <a:r>
              <a:rPr lang="en-JM" sz="4400" b="1" dirty="0" smtClean="0">
                <a:solidFill>
                  <a:srgbClr val="0070C0"/>
                </a:solidFill>
                <a:latin typeface="Times New Roman" pitchFamily="18" charset="0"/>
                <a:cs typeface="Times New Roman" pitchFamily="18" charset="0"/>
              </a:rPr>
              <a:t> </a:t>
            </a:r>
            <a:r>
              <a:rPr lang="en-JM" sz="4400" b="1" dirty="0" smtClean="0">
                <a:solidFill>
                  <a:srgbClr val="0070C0"/>
                </a:solidFill>
                <a:latin typeface="Times New Roman" pitchFamily="18" charset="0"/>
                <a:cs typeface="Times New Roman" pitchFamily="18" charset="0"/>
              </a:rPr>
              <a:t>money</a:t>
            </a:r>
          </a:p>
          <a:p>
            <a:r>
              <a:rPr lang="en-JM" sz="4400" b="1" dirty="0" smtClean="0">
                <a:solidFill>
                  <a:srgbClr val="0070C0"/>
                </a:solidFill>
                <a:latin typeface="Times New Roman" pitchFamily="18" charset="0"/>
                <a:cs typeface="Times New Roman" pitchFamily="18" charset="0"/>
              </a:rPr>
              <a:t> money creation</a:t>
            </a:r>
          </a:p>
          <a:p>
            <a:r>
              <a:rPr lang="en-JM" sz="4400" b="1" dirty="0" smtClean="0">
                <a:solidFill>
                  <a:srgbClr val="0070C0"/>
                </a:solidFill>
                <a:latin typeface="Times New Roman" pitchFamily="18" charset="0"/>
                <a:cs typeface="Times New Roman" pitchFamily="18" charset="0"/>
              </a:rPr>
              <a:t> interest rate</a:t>
            </a:r>
            <a:endParaRPr lang="en-JM" sz="4400" b="1" dirty="0" smtClean="0">
              <a:solidFill>
                <a:srgbClr val="0070C0"/>
              </a:solidFill>
              <a:latin typeface="Times New Roman" pitchFamily="18" charset="0"/>
              <a:cs typeface="Times New Roman" pitchFamily="18" charset="0"/>
            </a:endParaRPr>
          </a:p>
          <a:p>
            <a:r>
              <a:rPr lang="en-JM" sz="4400" b="1" dirty="0" smtClean="0">
                <a:solidFill>
                  <a:srgbClr val="0070C0"/>
                </a:solidFill>
                <a:latin typeface="Times New Roman" pitchFamily="18" charset="0"/>
                <a:cs typeface="Times New Roman" pitchFamily="18" charset="0"/>
              </a:rPr>
              <a:t> inflation</a:t>
            </a:r>
          </a:p>
          <a:p>
            <a:endParaRPr lang="en-JM" dirty="0"/>
          </a:p>
        </p:txBody>
      </p:sp>
    </p:spTree>
    <p:extLst>
      <p:ext uri="{BB962C8B-B14F-4D97-AF65-F5344CB8AC3E}">
        <p14:creationId xmlns:p14="http://schemas.microsoft.com/office/powerpoint/2010/main" xmlns="" val="1781628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JM" b="1" dirty="0" smtClean="0">
                <a:solidFill>
                  <a:srgbClr val="0070C0"/>
                </a:solidFill>
                <a:latin typeface="Times New Roman" pitchFamily="18" charset="0"/>
                <a:cs typeface="Times New Roman" pitchFamily="18" charset="0"/>
              </a:rPr>
              <a:t>exchange rate</a:t>
            </a:r>
          </a:p>
          <a:p>
            <a:r>
              <a:rPr lang="en-JM" b="1" dirty="0" smtClean="0">
                <a:solidFill>
                  <a:srgbClr val="0070C0"/>
                </a:solidFill>
                <a:latin typeface="Times New Roman" pitchFamily="18" charset="0"/>
                <a:cs typeface="Times New Roman" pitchFamily="18" charset="0"/>
              </a:rPr>
              <a:t>unemployment </a:t>
            </a:r>
            <a:r>
              <a:rPr lang="en-JM" b="1" dirty="0" smtClean="0">
                <a:solidFill>
                  <a:srgbClr val="0070C0"/>
                </a:solidFill>
                <a:latin typeface="Times New Roman" pitchFamily="18" charset="0"/>
                <a:cs typeface="Times New Roman" pitchFamily="18" charset="0"/>
              </a:rPr>
              <a:t>/ employment</a:t>
            </a:r>
            <a:endParaRPr lang="en-JM" b="1" dirty="0" smtClean="0">
              <a:solidFill>
                <a:srgbClr val="0070C0"/>
              </a:solidFill>
              <a:latin typeface="Times New Roman" pitchFamily="18" charset="0"/>
              <a:cs typeface="Times New Roman" pitchFamily="18" charset="0"/>
            </a:endParaRPr>
          </a:p>
          <a:p>
            <a:r>
              <a:rPr lang="en-JM" b="1" dirty="0" smtClean="0">
                <a:solidFill>
                  <a:srgbClr val="0070C0"/>
                </a:solidFill>
                <a:latin typeface="Times New Roman" pitchFamily="18" charset="0"/>
                <a:cs typeface="Times New Roman" pitchFamily="18" charset="0"/>
              </a:rPr>
              <a:t>international trade</a:t>
            </a:r>
          </a:p>
          <a:p>
            <a:r>
              <a:rPr lang="en-JM" b="1" dirty="0" smtClean="0">
                <a:solidFill>
                  <a:srgbClr val="0070C0"/>
                </a:solidFill>
                <a:latin typeface="Times New Roman" pitchFamily="18" charset="0"/>
                <a:cs typeface="Times New Roman" pitchFamily="18" charset="0"/>
              </a:rPr>
              <a:t>balance of payment, national debt, </a:t>
            </a:r>
          </a:p>
          <a:p>
            <a:pPr>
              <a:buNone/>
            </a:pPr>
            <a:endParaRPr lang="en-JM" b="1" dirty="0" smtClean="0">
              <a:solidFill>
                <a:srgbClr val="0070C0"/>
              </a:solidFill>
              <a:latin typeface="Times New Roman" pitchFamily="18" charset="0"/>
              <a:cs typeface="Times New Roman" pitchFamily="18" charset="0"/>
            </a:endParaRPr>
          </a:p>
          <a:p>
            <a:pPr>
              <a:buNone/>
            </a:pPr>
            <a:r>
              <a:rPr lang="en-JM" b="1" dirty="0" smtClean="0">
                <a:solidFill>
                  <a:srgbClr val="0070C0"/>
                </a:solidFill>
                <a:latin typeface="Times New Roman" pitchFamily="18" charset="0"/>
                <a:cs typeface="Times New Roman" pitchFamily="18" charset="0"/>
              </a:rPr>
              <a:t>which </a:t>
            </a:r>
            <a:r>
              <a:rPr lang="en-JM" b="1" dirty="0" smtClean="0">
                <a:solidFill>
                  <a:srgbClr val="0070C0"/>
                </a:solidFill>
                <a:latin typeface="Times New Roman" pitchFamily="18" charset="0"/>
                <a:cs typeface="Times New Roman" pitchFamily="18" charset="0"/>
              </a:rPr>
              <a:t>are critical to having an </a:t>
            </a:r>
            <a:r>
              <a:rPr lang="en-JM" b="1" dirty="0" smtClean="0">
                <a:solidFill>
                  <a:srgbClr val="0070C0"/>
                </a:solidFill>
                <a:latin typeface="Times New Roman" pitchFamily="18" charset="0"/>
                <a:cs typeface="Times New Roman" pitchFamily="18" charset="0"/>
              </a:rPr>
              <a:t>understanding</a:t>
            </a:r>
          </a:p>
          <a:p>
            <a:pPr>
              <a:buNone/>
            </a:pPr>
            <a:r>
              <a:rPr lang="en-JM" b="1" dirty="0" smtClean="0">
                <a:solidFill>
                  <a:srgbClr val="0070C0"/>
                </a:solidFill>
                <a:latin typeface="Times New Roman" pitchFamily="18" charset="0"/>
                <a:cs typeface="Times New Roman" pitchFamily="18" charset="0"/>
              </a:rPr>
              <a:t>of </a:t>
            </a:r>
            <a:r>
              <a:rPr lang="en-JM" b="1" dirty="0" smtClean="0">
                <a:solidFill>
                  <a:srgbClr val="0070C0"/>
                </a:solidFill>
                <a:latin typeface="Times New Roman" pitchFamily="18" charset="0"/>
                <a:cs typeface="Times New Roman" pitchFamily="18" charset="0"/>
              </a:rPr>
              <a:t>the workings of the macro-economy.</a:t>
            </a:r>
            <a:endParaRPr lang="en-029"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latin typeface="Times New Roman" pitchFamily="18" charset="0"/>
                <a:cs typeface="Times New Roman" pitchFamily="18" charset="0"/>
              </a:rPr>
              <a:t>ECONOMIC THEORIES</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067800" cy="4525963"/>
          </a:xfrm>
        </p:spPr>
        <p:txBody>
          <a:bodyPr>
            <a:normAutofit fontScale="92500"/>
          </a:bodyPr>
          <a:lstStyle/>
          <a:p>
            <a:r>
              <a:rPr lang="en-US" sz="3500" b="1" dirty="0" smtClean="0">
                <a:solidFill>
                  <a:schemeClr val="tx2"/>
                </a:solidFill>
                <a:latin typeface="Times New Roman" pitchFamily="18" charset="0"/>
                <a:cs typeface="Times New Roman" pitchFamily="18" charset="0"/>
              </a:rPr>
              <a:t>Classical </a:t>
            </a:r>
          </a:p>
          <a:p>
            <a:r>
              <a:rPr lang="en-US" sz="3500" b="1" dirty="0" smtClean="0">
                <a:solidFill>
                  <a:schemeClr val="tx2"/>
                </a:solidFill>
                <a:latin typeface="Times New Roman" pitchFamily="18" charset="0"/>
                <a:cs typeface="Times New Roman" pitchFamily="18" charset="0"/>
              </a:rPr>
              <a:t>Marxism</a:t>
            </a:r>
          </a:p>
          <a:p>
            <a:r>
              <a:rPr lang="en-US" sz="3500" b="1" dirty="0" smtClean="0">
                <a:solidFill>
                  <a:schemeClr val="tx2"/>
                </a:solidFill>
                <a:latin typeface="Times New Roman" pitchFamily="18" charset="0"/>
                <a:cs typeface="Times New Roman" pitchFamily="18" charset="0"/>
              </a:rPr>
              <a:t>Neoclassical economics</a:t>
            </a:r>
          </a:p>
          <a:p>
            <a:r>
              <a:rPr lang="en-US" sz="3500" b="1" dirty="0" smtClean="0">
                <a:solidFill>
                  <a:schemeClr val="tx2"/>
                </a:solidFill>
                <a:latin typeface="Times New Roman" pitchFamily="18" charset="0"/>
                <a:cs typeface="Times New Roman" pitchFamily="18" charset="0"/>
              </a:rPr>
              <a:t>Keynesian</a:t>
            </a:r>
          </a:p>
          <a:p>
            <a:r>
              <a:rPr lang="en-US" sz="3500" b="1" dirty="0" smtClean="0">
                <a:solidFill>
                  <a:schemeClr val="tx2"/>
                </a:solidFill>
                <a:latin typeface="Times New Roman" pitchFamily="18" charset="0"/>
                <a:cs typeface="Times New Roman" pitchFamily="18" charset="0"/>
              </a:rPr>
              <a:t>Chicago</a:t>
            </a:r>
          </a:p>
          <a:p>
            <a:r>
              <a:rPr lang="en-US" sz="3500" b="1" dirty="0" smtClean="0">
                <a:solidFill>
                  <a:schemeClr val="tx2"/>
                </a:solidFill>
                <a:latin typeface="Times New Roman" pitchFamily="18" charset="0"/>
                <a:cs typeface="Times New Roman" pitchFamily="18" charset="0"/>
              </a:rPr>
              <a:t>Other schools </a:t>
            </a:r>
          </a:p>
          <a:p>
            <a:pPr marL="0" indent="0">
              <a:buNone/>
            </a:pPr>
            <a:r>
              <a:rPr lang="en-US" b="1" dirty="0" smtClean="0">
                <a:solidFill>
                  <a:srgbClr val="FF0000"/>
                </a:solidFill>
                <a:latin typeface="Times New Roman" pitchFamily="18" charset="0"/>
                <a:cs typeface="Times New Roman" pitchFamily="18" charset="0"/>
              </a:rPr>
              <a:t>YOU ARE TO READ UP ON THESE ECONOMIC THEORIES FOR CLASS DISCUSSION.</a:t>
            </a:r>
            <a:endParaRPr lang="en-US" b="1" dirty="0">
              <a:solidFill>
                <a:srgbClr val="FF0000"/>
              </a:solidFill>
              <a:latin typeface="Times New Roman" pitchFamily="18" charset="0"/>
              <a:cs typeface="Times New Roman" pitchFamily="18" charset="0"/>
            </a:endParaRPr>
          </a:p>
          <a:p>
            <a:endParaRPr lang="en-US" b="1"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72955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34400" cy="1219200"/>
          </a:xfrm>
        </p:spPr>
        <p:txBody>
          <a:bodyPr/>
          <a:lstStyle/>
          <a:p>
            <a:pPr algn="l"/>
            <a:r>
              <a:rPr lang="en-US" b="1" dirty="0" smtClean="0">
                <a:solidFill>
                  <a:srgbClr val="FF0000"/>
                </a:solidFill>
                <a:latin typeface="Times New Roman" pitchFamily="18" charset="0"/>
                <a:cs typeface="Times New Roman" pitchFamily="18" charset="0"/>
              </a:rPr>
              <a:t>MACRO-ECONOMIC GOALS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1066800"/>
            <a:ext cx="9067800" cy="5562600"/>
          </a:xfrm>
        </p:spPr>
        <p:txBody>
          <a:bodyPr>
            <a:normAutofit fontScale="77500" lnSpcReduction="20000"/>
          </a:bodyPr>
          <a:lstStyle/>
          <a:p>
            <a:pPr>
              <a:lnSpc>
                <a:spcPct val="120000"/>
              </a:lnSpc>
            </a:pPr>
            <a:r>
              <a:rPr lang="en-US" sz="3600" b="1" dirty="0" smtClean="0">
                <a:solidFill>
                  <a:schemeClr val="accent1"/>
                </a:solidFill>
                <a:latin typeface="Times New Roman" pitchFamily="18" charset="0"/>
                <a:cs typeface="Times New Roman" pitchFamily="18" charset="0"/>
              </a:rPr>
              <a:t>ALL THE MACRO-ECONOMIC ACTIVITIES ARE GEARED TO ACHIEVE THE FOLLOWING GOALS:</a:t>
            </a:r>
          </a:p>
          <a:p>
            <a:pPr>
              <a:lnSpc>
                <a:spcPct val="120000"/>
              </a:lnSpc>
            </a:pPr>
            <a:endParaRPr lang="en-US" sz="3600" b="1" dirty="0" smtClean="0">
              <a:solidFill>
                <a:schemeClr val="accent1"/>
              </a:solidFill>
              <a:latin typeface="Times New Roman" pitchFamily="18" charset="0"/>
              <a:cs typeface="Times New Roman" pitchFamily="18" charset="0"/>
            </a:endParaRPr>
          </a:p>
          <a:p>
            <a:pPr>
              <a:lnSpc>
                <a:spcPct val="150000"/>
              </a:lnSpc>
            </a:pPr>
            <a:r>
              <a:rPr lang="en-US" sz="3600" b="1" dirty="0" smtClean="0">
                <a:solidFill>
                  <a:schemeClr val="accent1"/>
                </a:solidFill>
                <a:latin typeface="Times New Roman" pitchFamily="18" charset="0"/>
                <a:cs typeface="Times New Roman" pitchFamily="18" charset="0"/>
              </a:rPr>
              <a:t>HIGH EMPLOYMENT / LOW UNEMPLOYMENT</a:t>
            </a:r>
          </a:p>
          <a:p>
            <a:pPr>
              <a:lnSpc>
                <a:spcPct val="150000"/>
              </a:lnSpc>
            </a:pPr>
            <a:r>
              <a:rPr lang="en-US" sz="3600" b="1" dirty="0" smtClean="0">
                <a:solidFill>
                  <a:schemeClr val="accent1"/>
                </a:solidFill>
                <a:latin typeface="Times New Roman" pitchFamily="18" charset="0"/>
                <a:cs typeface="Times New Roman" pitchFamily="18" charset="0"/>
              </a:rPr>
              <a:t>STABLE OR LOW INFLATION</a:t>
            </a:r>
          </a:p>
          <a:p>
            <a:pPr>
              <a:lnSpc>
                <a:spcPct val="150000"/>
              </a:lnSpc>
            </a:pPr>
            <a:r>
              <a:rPr lang="en-US" sz="3600" b="1" dirty="0" smtClean="0">
                <a:solidFill>
                  <a:schemeClr val="accent1"/>
                </a:solidFill>
                <a:latin typeface="Times New Roman" pitchFamily="18" charset="0"/>
                <a:cs typeface="Times New Roman" pitchFamily="18" charset="0"/>
              </a:rPr>
              <a:t>ECONOMIC GROWTH / ECONOMIC DEVELOPMENT</a:t>
            </a:r>
          </a:p>
          <a:p>
            <a:pPr>
              <a:lnSpc>
                <a:spcPct val="150000"/>
              </a:lnSpc>
            </a:pPr>
            <a:r>
              <a:rPr lang="en-US" sz="3600" b="1" dirty="0" smtClean="0">
                <a:solidFill>
                  <a:schemeClr val="accent1"/>
                </a:solidFill>
                <a:latin typeface="Times New Roman" pitchFamily="18" charset="0"/>
                <a:cs typeface="Times New Roman" pitchFamily="18" charset="0"/>
              </a:rPr>
              <a:t>STABLE EXCHANGE RATE</a:t>
            </a:r>
          </a:p>
          <a:p>
            <a:pPr>
              <a:lnSpc>
                <a:spcPct val="150000"/>
              </a:lnSpc>
            </a:pPr>
            <a:r>
              <a:rPr lang="en-US" sz="3600" b="1" dirty="0" smtClean="0">
                <a:solidFill>
                  <a:schemeClr val="accent1"/>
                </a:solidFill>
                <a:latin typeface="Times New Roman" pitchFamily="18" charset="0"/>
                <a:cs typeface="Times New Roman" pitchFamily="18" charset="0"/>
              </a:rPr>
              <a:t>BOP EQUILIBRIUM</a:t>
            </a:r>
          </a:p>
          <a:p>
            <a:endParaRPr lang="en-US" dirty="0"/>
          </a:p>
          <a:p>
            <a:endParaRPr lang="en-US" dirty="0"/>
          </a:p>
        </p:txBody>
      </p:sp>
    </p:spTree>
    <p:extLst>
      <p:ext uri="{BB962C8B-B14F-4D97-AF65-F5344CB8AC3E}">
        <p14:creationId xmlns:p14="http://schemas.microsoft.com/office/powerpoint/2010/main" xmlns="" val="3516792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MACRO-ECONOMIC PROBLEMS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5400" b="1" dirty="0" smtClean="0">
                <a:solidFill>
                  <a:schemeClr val="accent1"/>
                </a:solidFill>
                <a:latin typeface="Times New Roman" pitchFamily="18" charset="0"/>
                <a:cs typeface="Times New Roman" pitchFamily="18" charset="0"/>
              </a:rPr>
              <a:t>Macro-economic goals if not properly managed can become macro-economic problems.</a:t>
            </a:r>
          </a:p>
          <a:p>
            <a:endParaRPr lang="en-US" sz="4000" dirty="0">
              <a:solidFill>
                <a:schemeClr val="accent1"/>
              </a:solidFill>
            </a:endParaRPr>
          </a:p>
        </p:txBody>
      </p:sp>
    </p:spTree>
    <p:extLst>
      <p:ext uri="{BB962C8B-B14F-4D97-AF65-F5344CB8AC3E}">
        <p14:creationId xmlns:p14="http://schemas.microsoft.com/office/powerpoint/2010/main" xmlns="" val="3898371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JM" b="1" dirty="0" smtClean="0">
                <a:solidFill>
                  <a:srgbClr val="FF0000"/>
                </a:solidFill>
                <a:latin typeface="Times New Roman" pitchFamily="18" charset="0"/>
                <a:cs typeface="Times New Roman" pitchFamily="18" charset="0"/>
              </a:rPr>
              <a:t>ECONOMIC PROBLEMS</a:t>
            </a:r>
            <a:endParaRPr lang="en-JM"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JM" sz="4800" b="1" dirty="0" smtClean="0">
                <a:solidFill>
                  <a:srgbClr val="0070C0"/>
                </a:solidFill>
                <a:latin typeface="Times New Roman" pitchFamily="18" charset="0"/>
                <a:cs typeface="Times New Roman" pitchFamily="18" charset="0"/>
              </a:rPr>
              <a:t>Inflation</a:t>
            </a:r>
          </a:p>
          <a:p>
            <a:r>
              <a:rPr lang="en-JM" sz="4800" b="1" dirty="0" smtClean="0">
                <a:solidFill>
                  <a:srgbClr val="0070C0"/>
                </a:solidFill>
                <a:latin typeface="Times New Roman" pitchFamily="18" charset="0"/>
                <a:cs typeface="Times New Roman" pitchFamily="18" charset="0"/>
              </a:rPr>
              <a:t>Unemployment</a:t>
            </a:r>
            <a:endParaRPr lang="en-JM" sz="4800" b="1" dirty="0">
              <a:solidFill>
                <a:srgbClr val="0070C0"/>
              </a:solidFill>
              <a:latin typeface="Times New Roman" pitchFamily="18" charset="0"/>
              <a:cs typeface="Times New Roman" pitchFamily="18" charset="0"/>
            </a:endParaRPr>
          </a:p>
          <a:p>
            <a:r>
              <a:rPr lang="en-JM" sz="4800" b="1" dirty="0" smtClean="0">
                <a:solidFill>
                  <a:srgbClr val="0070C0"/>
                </a:solidFill>
                <a:latin typeface="Times New Roman" pitchFamily="18" charset="0"/>
                <a:cs typeface="Times New Roman" pitchFamily="18" charset="0"/>
              </a:rPr>
              <a:t>slow growth</a:t>
            </a:r>
          </a:p>
          <a:p>
            <a:r>
              <a:rPr lang="en-JM" sz="4800" b="1" dirty="0" smtClean="0">
                <a:solidFill>
                  <a:srgbClr val="0070C0"/>
                </a:solidFill>
                <a:latin typeface="Times New Roman" pitchFamily="18" charset="0"/>
                <a:cs typeface="Times New Roman" pitchFamily="18" charset="0"/>
              </a:rPr>
              <a:t>balance </a:t>
            </a:r>
            <a:r>
              <a:rPr lang="en-JM" sz="4800" b="1" dirty="0">
                <a:solidFill>
                  <a:srgbClr val="0070C0"/>
                </a:solidFill>
                <a:latin typeface="Times New Roman" pitchFamily="18" charset="0"/>
                <a:cs typeface="Times New Roman" pitchFamily="18" charset="0"/>
              </a:rPr>
              <a:t>of payments </a:t>
            </a:r>
            <a:r>
              <a:rPr lang="en-JM" sz="4800" b="1" dirty="0" smtClean="0">
                <a:solidFill>
                  <a:srgbClr val="0070C0"/>
                </a:solidFill>
                <a:latin typeface="Times New Roman" pitchFamily="18" charset="0"/>
                <a:cs typeface="Times New Roman" pitchFamily="18" charset="0"/>
              </a:rPr>
              <a:t>problems</a:t>
            </a:r>
          </a:p>
          <a:p>
            <a:r>
              <a:rPr lang="en-JM" sz="4800" b="1" dirty="0" smtClean="0">
                <a:solidFill>
                  <a:srgbClr val="0070C0"/>
                </a:solidFill>
                <a:latin typeface="Times New Roman" pitchFamily="18" charset="0"/>
                <a:cs typeface="Times New Roman" pitchFamily="18" charset="0"/>
              </a:rPr>
              <a:t>fluctuating </a:t>
            </a:r>
            <a:r>
              <a:rPr lang="en-JM" sz="4800" b="1" dirty="0">
                <a:solidFill>
                  <a:srgbClr val="0070C0"/>
                </a:solidFill>
                <a:latin typeface="Times New Roman" pitchFamily="18" charset="0"/>
                <a:cs typeface="Times New Roman" pitchFamily="18" charset="0"/>
              </a:rPr>
              <a:t>exchange rate </a:t>
            </a:r>
          </a:p>
          <a:p>
            <a:endParaRPr lang="en-JM" dirty="0"/>
          </a:p>
        </p:txBody>
      </p:sp>
    </p:spTree>
    <p:extLst>
      <p:ext uri="{BB962C8B-B14F-4D97-AF65-F5344CB8AC3E}">
        <p14:creationId xmlns:p14="http://schemas.microsoft.com/office/powerpoint/2010/main" xmlns="" val="1026375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077200" cy="1470025"/>
          </a:xfrm>
        </p:spPr>
        <p:txBody>
          <a:bodyPr>
            <a:normAutofit/>
          </a:bodyPr>
          <a:lstStyle/>
          <a:p>
            <a:pPr algn="l"/>
            <a:r>
              <a:rPr lang="en-US" sz="4800" b="1" dirty="0" smtClean="0">
                <a:solidFill>
                  <a:srgbClr val="FF0000"/>
                </a:solidFill>
                <a:latin typeface="Times New Roman" pitchFamily="18" charset="0"/>
                <a:cs typeface="Times New Roman" pitchFamily="18" charset="0"/>
              </a:rPr>
              <a:t>UNIT ONE</a:t>
            </a:r>
            <a:endParaRPr lang="en-US" sz="4800"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04800" y="3886200"/>
            <a:ext cx="8382000" cy="1752600"/>
          </a:xfrm>
        </p:spPr>
        <p:txBody>
          <a:bodyPr>
            <a:normAutofit/>
          </a:bodyPr>
          <a:lstStyle/>
          <a:p>
            <a:pPr algn="l"/>
            <a:r>
              <a:rPr lang="en-US" sz="5400" b="1" dirty="0" smtClean="0">
                <a:solidFill>
                  <a:schemeClr val="tx2"/>
                </a:solidFill>
                <a:latin typeface="Times New Roman" pitchFamily="18" charset="0"/>
                <a:cs typeface="Times New Roman" pitchFamily="18" charset="0"/>
              </a:rPr>
              <a:t>INTRODUCTION TO MACRO-ECONOMICS</a:t>
            </a:r>
            <a:endParaRPr lang="en-US" sz="54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858619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JM" b="1" dirty="0" smtClean="0">
                <a:solidFill>
                  <a:srgbClr val="FF0000"/>
                </a:solidFill>
                <a:latin typeface="Times New Roman" pitchFamily="18" charset="0"/>
                <a:cs typeface="Times New Roman" pitchFamily="18" charset="0"/>
              </a:rPr>
              <a:t>GOAL CONFLICT</a:t>
            </a:r>
            <a:endParaRPr lang="en-JM"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5400" b="1" dirty="0">
                <a:solidFill>
                  <a:schemeClr val="accent1"/>
                </a:solidFill>
                <a:latin typeface="Times New Roman" pitchFamily="18" charset="0"/>
                <a:cs typeface="Times New Roman" pitchFamily="18" charset="0"/>
              </a:rPr>
              <a:t>Goal conflict may also give rise to macro-economic problems.</a:t>
            </a:r>
          </a:p>
          <a:p>
            <a:endParaRPr lang="en-JM" sz="5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681466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JM" b="1" dirty="0" smtClean="0">
                <a:solidFill>
                  <a:srgbClr val="FF0000"/>
                </a:solidFill>
                <a:latin typeface="Times New Roman" pitchFamily="18" charset="0"/>
                <a:cs typeface="Times New Roman" pitchFamily="18" charset="0"/>
              </a:rPr>
              <a:t>WORKSHEET QUESTIONS</a:t>
            </a:r>
            <a:endParaRPr lang="en-JM"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JM" sz="3600" b="1" dirty="0" smtClean="0">
                <a:solidFill>
                  <a:srgbClr val="0070C0"/>
                </a:solidFill>
                <a:latin typeface="Times New Roman" pitchFamily="18" charset="0"/>
                <a:cs typeface="Times New Roman" pitchFamily="18" charset="0"/>
              </a:rPr>
              <a:t>DISCUSS WHY JAMAICA LAG SO MUCH IN ECONOMIC GROWTH BEHIND THE OTHER ISLANDS IN THE CARIBBEAN.</a:t>
            </a:r>
          </a:p>
          <a:p>
            <a:endParaRPr lang="en-JM" sz="3600" b="1" dirty="0">
              <a:solidFill>
                <a:srgbClr val="0070C0"/>
              </a:solidFill>
              <a:latin typeface="Times New Roman" pitchFamily="18" charset="0"/>
              <a:cs typeface="Times New Roman" pitchFamily="18" charset="0"/>
            </a:endParaRPr>
          </a:p>
          <a:p>
            <a:pPr lvl="0"/>
            <a:r>
              <a:rPr lang="en-US" sz="3600" b="1" dirty="0" smtClean="0">
                <a:solidFill>
                  <a:srgbClr val="0070C0"/>
                </a:solidFill>
                <a:latin typeface="Times New Roman" pitchFamily="18" charset="0"/>
                <a:cs typeface="Times New Roman" pitchFamily="18" charset="0"/>
              </a:rPr>
              <a:t>WHY IS THE CONTROL OF INFLATION GIVEN SUCH A HIGH PRIORITY IN MACROECONOMIC POLICY-MAKING?</a:t>
            </a:r>
          </a:p>
          <a:p>
            <a:endParaRPr lang="en-JM" sz="36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56116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latin typeface="Times New Roman" pitchFamily="18" charset="0"/>
                <a:cs typeface="Times New Roman" pitchFamily="18" charset="0"/>
              </a:rPr>
              <a:t>WHAT IS ECONOMICS?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z="3500" b="1" dirty="0" smtClean="0">
                <a:solidFill>
                  <a:schemeClr val="tx2"/>
                </a:solidFill>
                <a:latin typeface="Times New Roman" pitchFamily="18" charset="0"/>
                <a:cs typeface="Times New Roman" pitchFamily="18" charset="0"/>
              </a:rPr>
              <a:t>Economics is the </a:t>
            </a:r>
            <a:r>
              <a:rPr lang="en-US" sz="3500" b="1" u="sng" dirty="0" smtClean="0">
                <a:solidFill>
                  <a:schemeClr val="tx2"/>
                </a:solidFill>
                <a:latin typeface="Times New Roman" pitchFamily="18" charset="0"/>
                <a:cs typeface="Times New Roman" pitchFamily="18" charset="0"/>
                <a:hlinkClick r:id="rId2" tooltip="Social sciences"/>
              </a:rPr>
              <a:t>social science</a:t>
            </a:r>
            <a:r>
              <a:rPr lang="en-US" sz="3500" b="1" dirty="0" smtClean="0">
                <a:solidFill>
                  <a:schemeClr val="tx2"/>
                </a:solidFill>
                <a:latin typeface="Times New Roman" pitchFamily="18" charset="0"/>
                <a:cs typeface="Times New Roman" pitchFamily="18" charset="0"/>
              </a:rPr>
              <a:t> that studies the </a:t>
            </a:r>
            <a:r>
              <a:rPr lang="en-US" sz="3500" b="1" u="sng" dirty="0" smtClean="0">
                <a:solidFill>
                  <a:schemeClr val="tx2"/>
                </a:solidFill>
                <a:latin typeface="Times New Roman" pitchFamily="18" charset="0"/>
                <a:cs typeface="Times New Roman" pitchFamily="18" charset="0"/>
                <a:hlinkClick r:id="rId3" tooltip="Production theory basics"/>
              </a:rPr>
              <a:t>production</a:t>
            </a:r>
            <a:r>
              <a:rPr lang="en-US" sz="3500" b="1" dirty="0" smtClean="0">
                <a:solidFill>
                  <a:schemeClr val="tx2"/>
                </a:solidFill>
                <a:latin typeface="Times New Roman" pitchFamily="18" charset="0"/>
                <a:cs typeface="Times New Roman" pitchFamily="18" charset="0"/>
              </a:rPr>
              <a:t>, </a:t>
            </a:r>
            <a:r>
              <a:rPr lang="en-US" sz="3500" b="1" u="sng" dirty="0" smtClean="0">
                <a:solidFill>
                  <a:schemeClr val="tx2"/>
                </a:solidFill>
                <a:latin typeface="Times New Roman" pitchFamily="18" charset="0"/>
                <a:cs typeface="Times New Roman" pitchFamily="18" charset="0"/>
                <a:hlinkClick r:id="rId4" tooltip="Distribution (economics)"/>
              </a:rPr>
              <a:t>distribution</a:t>
            </a:r>
            <a:r>
              <a:rPr lang="en-US" sz="3500" b="1" dirty="0" smtClean="0">
                <a:solidFill>
                  <a:schemeClr val="tx2"/>
                </a:solidFill>
                <a:latin typeface="Times New Roman" pitchFamily="18" charset="0"/>
                <a:cs typeface="Times New Roman" pitchFamily="18" charset="0"/>
              </a:rPr>
              <a:t>, and </a:t>
            </a:r>
            <a:r>
              <a:rPr lang="en-US" sz="3500" b="1" u="sng" dirty="0" smtClean="0">
                <a:solidFill>
                  <a:schemeClr val="tx2"/>
                </a:solidFill>
                <a:latin typeface="Times New Roman" pitchFamily="18" charset="0"/>
                <a:cs typeface="Times New Roman" pitchFamily="18" charset="0"/>
                <a:hlinkClick r:id="rId5" tooltip="Consumption (economics)"/>
              </a:rPr>
              <a:t>consumption</a:t>
            </a:r>
            <a:r>
              <a:rPr lang="en-US" sz="3500" b="1" dirty="0" smtClean="0">
                <a:solidFill>
                  <a:schemeClr val="tx2"/>
                </a:solidFill>
                <a:latin typeface="Times New Roman" pitchFamily="18" charset="0"/>
                <a:cs typeface="Times New Roman" pitchFamily="18" charset="0"/>
              </a:rPr>
              <a:t> of </a:t>
            </a:r>
            <a:r>
              <a:rPr lang="en-US" sz="3500" b="1" u="sng" dirty="0" smtClean="0">
                <a:solidFill>
                  <a:schemeClr val="tx2"/>
                </a:solidFill>
                <a:latin typeface="Times New Roman" pitchFamily="18" charset="0"/>
                <a:cs typeface="Times New Roman" pitchFamily="18" charset="0"/>
                <a:hlinkClick r:id="rId6" tooltip="Good (economics and accounting)"/>
              </a:rPr>
              <a:t>goods</a:t>
            </a:r>
            <a:r>
              <a:rPr lang="en-US" sz="3500" b="1" dirty="0" smtClean="0">
                <a:solidFill>
                  <a:schemeClr val="tx2"/>
                </a:solidFill>
                <a:latin typeface="Times New Roman" pitchFamily="18" charset="0"/>
                <a:cs typeface="Times New Roman" pitchFamily="18" charset="0"/>
              </a:rPr>
              <a:t> and </a:t>
            </a:r>
            <a:r>
              <a:rPr lang="en-US" sz="3500" b="1" u="sng" dirty="0" smtClean="0">
                <a:solidFill>
                  <a:schemeClr val="tx2"/>
                </a:solidFill>
                <a:latin typeface="Times New Roman" pitchFamily="18" charset="0"/>
                <a:cs typeface="Times New Roman" pitchFamily="18" charset="0"/>
                <a:hlinkClick r:id="rId7" tooltip="Service (economics)"/>
              </a:rPr>
              <a:t>services</a:t>
            </a:r>
            <a:endParaRPr lang="en-US" sz="3500" b="1" u="sng" dirty="0" smtClean="0">
              <a:solidFill>
                <a:schemeClr val="tx2"/>
              </a:solidFill>
              <a:latin typeface="Times New Roman" pitchFamily="18" charset="0"/>
              <a:cs typeface="Times New Roman" pitchFamily="18" charset="0"/>
            </a:endParaRPr>
          </a:p>
          <a:p>
            <a:endParaRPr lang="en-US" b="1" u="sng" dirty="0" smtClean="0">
              <a:solidFill>
                <a:schemeClr val="tx2"/>
              </a:solidFill>
              <a:latin typeface="Times New Roman" pitchFamily="18" charset="0"/>
              <a:cs typeface="Times New Roman" pitchFamily="18" charset="0"/>
            </a:endParaRPr>
          </a:p>
          <a:p>
            <a:r>
              <a:rPr lang="en-US" sz="3500" b="1" dirty="0" smtClean="0">
                <a:solidFill>
                  <a:schemeClr val="tx2"/>
                </a:solidFill>
                <a:latin typeface="Times New Roman" pitchFamily="18" charset="0"/>
                <a:cs typeface="Times New Roman" pitchFamily="18" charset="0"/>
              </a:rPr>
              <a:t>The term </a:t>
            </a:r>
            <a:r>
              <a:rPr lang="en-US" sz="3500" b="1" i="1" dirty="0" smtClean="0">
                <a:solidFill>
                  <a:schemeClr val="tx2"/>
                </a:solidFill>
                <a:latin typeface="Times New Roman" pitchFamily="18" charset="0"/>
                <a:cs typeface="Times New Roman" pitchFamily="18" charset="0"/>
              </a:rPr>
              <a:t>economics</a:t>
            </a:r>
            <a:r>
              <a:rPr lang="en-US" sz="3500" b="1" dirty="0" smtClean="0">
                <a:solidFill>
                  <a:schemeClr val="tx2"/>
                </a:solidFill>
                <a:latin typeface="Times New Roman" pitchFamily="18" charset="0"/>
                <a:cs typeface="Times New Roman" pitchFamily="18" charset="0"/>
              </a:rPr>
              <a:t> means "management of a household.</a:t>
            </a:r>
          </a:p>
          <a:p>
            <a:pPr>
              <a:buNone/>
            </a:pPr>
            <a:endParaRPr lang="en-US" b="1" dirty="0" smtClean="0">
              <a:solidFill>
                <a:schemeClr val="tx2"/>
              </a:solidFill>
              <a:latin typeface="Times New Roman" pitchFamily="18" charset="0"/>
              <a:cs typeface="Times New Roman" pitchFamily="18" charset="0"/>
            </a:endParaRPr>
          </a:p>
          <a:p>
            <a:r>
              <a:rPr lang="en-US" sz="3500" b="1" dirty="0" smtClean="0">
                <a:solidFill>
                  <a:schemeClr val="tx2"/>
                </a:solidFill>
                <a:latin typeface="Times New Roman" pitchFamily="18" charset="0"/>
                <a:cs typeface="Times New Roman" pitchFamily="18" charset="0"/>
              </a:rPr>
              <a:t>Economics aims to explain how </a:t>
            </a:r>
            <a:r>
              <a:rPr lang="en-US" sz="3500" b="1" u="sng" dirty="0" smtClean="0">
                <a:solidFill>
                  <a:schemeClr val="tx2"/>
                </a:solidFill>
                <a:latin typeface="Times New Roman" pitchFamily="18" charset="0"/>
                <a:cs typeface="Times New Roman" pitchFamily="18" charset="0"/>
                <a:hlinkClick r:id="rId8" tooltip="Economy"/>
              </a:rPr>
              <a:t>economies</a:t>
            </a:r>
            <a:r>
              <a:rPr lang="en-US" sz="3500" b="1" dirty="0" smtClean="0">
                <a:solidFill>
                  <a:schemeClr val="tx2"/>
                </a:solidFill>
                <a:latin typeface="Times New Roman" pitchFamily="18" charset="0"/>
                <a:cs typeface="Times New Roman" pitchFamily="18" charset="0"/>
              </a:rPr>
              <a:t> work and how economic </a:t>
            </a:r>
            <a:r>
              <a:rPr lang="en-US" sz="3500" b="1" u="sng" dirty="0" smtClean="0">
                <a:solidFill>
                  <a:schemeClr val="tx2"/>
                </a:solidFill>
                <a:latin typeface="Times New Roman" pitchFamily="18" charset="0"/>
                <a:cs typeface="Times New Roman" pitchFamily="18" charset="0"/>
                <a:hlinkClick r:id="rId9" tooltip="Agent (economics)"/>
              </a:rPr>
              <a:t>agents</a:t>
            </a:r>
            <a:r>
              <a:rPr lang="en-US" sz="3500" b="1" dirty="0" smtClean="0">
                <a:solidFill>
                  <a:schemeClr val="tx2"/>
                </a:solidFill>
                <a:latin typeface="Times New Roman" pitchFamily="18" charset="0"/>
                <a:cs typeface="Times New Roman" pitchFamily="18" charset="0"/>
              </a:rPr>
              <a:t> interact. </a:t>
            </a:r>
          </a:p>
          <a:p>
            <a:pPr marL="0" indent="0">
              <a:buNone/>
            </a:pPr>
            <a:r>
              <a:rPr lang="en-US" b="1" dirty="0" smtClean="0">
                <a:solidFill>
                  <a:schemeClr val="tx2"/>
                </a:solidFill>
                <a:latin typeface="Times New Roman" pitchFamily="18" charset="0"/>
                <a:cs typeface="Times New Roman" pitchFamily="18" charset="0"/>
              </a:rPr>
              <a:t> </a:t>
            </a:r>
            <a:endParaRPr lang="en-US"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41048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JM" b="1" dirty="0" smtClean="0">
                <a:solidFill>
                  <a:srgbClr val="FF0000"/>
                </a:solidFill>
                <a:latin typeface="Times New Roman" pitchFamily="18" charset="0"/>
                <a:cs typeface="Times New Roman" pitchFamily="18" charset="0"/>
              </a:rPr>
              <a:t>ECONOMIC AGENTS</a:t>
            </a:r>
            <a:endParaRPr lang="en-JM"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0" indent="0">
              <a:lnSpc>
                <a:spcPct val="150000"/>
              </a:lnSpc>
              <a:buNone/>
            </a:pPr>
            <a:r>
              <a:rPr lang="en-JM" sz="4000" b="1" dirty="0" smtClean="0">
                <a:solidFill>
                  <a:srgbClr val="0070C0"/>
                </a:solidFill>
                <a:latin typeface="Times New Roman" pitchFamily="18" charset="0"/>
                <a:cs typeface="Times New Roman" pitchFamily="18" charset="0"/>
              </a:rPr>
              <a:t>GOVERNMENT {</a:t>
            </a:r>
            <a:r>
              <a:rPr lang="en-JM" sz="3500" b="1" dirty="0" smtClean="0">
                <a:solidFill>
                  <a:srgbClr val="0070C0"/>
                </a:solidFill>
                <a:latin typeface="Times New Roman" pitchFamily="18" charset="0"/>
                <a:cs typeface="Times New Roman" pitchFamily="18" charset="0"/>
              </a:rPr>
              <a:t>CENTRAL &amp; LOCAL}</a:t>
            </a:r>
          </a:p>
          <a:p>
            <a:pPr marL="0" indent="0">
              <a:lnSpc>
                <a:spcPct val="150000"/>
              </a:lnSpc>
              <a:buNone/>
            </a:pPr>
            <a:r>
              <a:rPr lang="en-JM" sz="4000" b="1" dirty="0" smtClean="0">
                <a:solidFill>
                  <a:srgbClr val="0070C0"/>
                </a:solidFill>
                <a:latin typeface="Times New Roman" pitchFamily="18" charset="0"/>
                <a:cs typeface="Times New Roman" pitchFamily="18" charset="0"/>
              </a:rPr>
              <a:t>GOVERNMENT AGENCIES</a:t>
            </a:r>
          </a:p>
          <a:p>
            <a:pPr marL="0" indent="0">
              <a:lnSpc>
                <a:spcPct val="150000"/>
              </a:lnSpc>
              <a:buNone/>
            </a:pPr>
            <a:r>
              <a:rPr lang="en-JM" sz="4000" b="1" dirty="0" smtClean="0">
                <a:solidFill>
                  <a:srgbClr val="0070C0"/>
                </a:solidFill>
                <a:latin typeface="Times New Roman" pitchFamily="18" charset="0"/>
                <a:cs typeface="Times New Roman" pitchFamily="18" charset="0"/>
              </a:rPr>
              <a:t>CORPORATIONS</a:t>
            </a:r>
          </a:p>
          <a:p>
            <a:pPr marL="0" indent="0">
              <a:lnSpc>
                <a:spcPct val="150000"/>
              </a:lnSpc>
              <a:buNone/>
            </a:pPr>
            <a:r>
              <a:rPr lang="en-JM" sz="4000" b="1" dirty="0" smtClean="0">
                <a:solidFill>
                  <a:srgbClr val="0070C0"/>
                </a:solidFill>
                <a:latin typeface="Times New Roman" pitchFamily="18" charset="0"/>
                <a:cs typeface="Times New Roman" pitchFamily="18" charset="0"/>
              </a:rPr>
              <a:t>HOUSEHOLDS</a:t>
            </a:r>
            <a:endParaRPr lang="en-JM" sz="4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3949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FF0000"/>
                </a:solidFill>
                <a:latin typeface="Times New Roman" pitchFamily="18" charset="0"/>
                <a:cs typeface="Times New Roman" pitchFamily="18" charset="0"/>
              </a:rPr>
              <a:t>WHAT IS ECONOMICS?</a:t>
            </a:r>
            <a:endParaRPr lang="en-JM" dirty="0"/>
          </a:p>
        </p:txBody>
      </p:sp>
      <p:sp>
        <p:nvSpPr>
          <p:cNvPr id="3" name="Content Placeholder 2"/>
          <p:cNvSpPr>
            <a:spLocks noGrp="1"/>
          </p:cNvSpPr>
          <p:nvPr>
            <p:ph idx="1"/>
          </p:nvPr>
        </p:nvSpPr>
        <p:spPr>
          <a:xfrm>
            <a:off x="228600" y="1143000"/>
            <a:ext cx="8686800" cy="4983163"/>
          </a:xfrm>
        </p:spPr>
        <p:txBody>
          <a:bodyPr>
            <a:normAutofit lnSpcReduction="10000"/>
          </a:bodyPr>
          <a:lstStyle/>
          <a:p>
            <a:r>
              <a:rPr lang="en-JM" sz="4800" b="1" dirty="0">
                <a:solidFill>
                  <a:srgbClr val="0070C0"/>
                </a:solidFill>
                <a:latin typeface="Times New Roman" pitchFamily="18" charset="0"/>
                <a:cs typeface="Times New Roman" pitchFamily="18" charset="0"/>
              </a:rPr>
              <a:t>Economics is about the decision-making through which man allocates and utilizes his limited resources in order to maximize satisfaction, given that his wants are unlimited. </a:t>
            </a:r>
          </a:p>
        </p:txBody>
      </p:sp>
    </p:spTree>
    <p:extLst>
      <p:ext uri="{BB962C8B-B14F-4D97-AF65-F5344CB8AC3E}">
        <p14:creationId xmlns:p14="http://schemas.microsoft.com/office/powerpoint/2010/main" xmlns="" val="1094464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b="1" dirty="0" smtClean="0">
                <a:solidFill>
                  <a:srgbClr val="FF0000"/>
                </a:solidFill>
                <a:latin typeface="Times New Roman" pitchFamily="18" charset="0"/>
                <a:cs typeface="Times New Roman" pitchFamily="18" charset="0"/>
              </a:rPr>
              <a:t>CATEGORIES OF ECONOMICS</a:t>
            </a:r>
            <a:endParaRPr lang="en-JM"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219200" y="3886200"/>
            <a:ext cx="7086600" cy="1752600"/>
          </a:xfrm>
        </p:spPr>
        <p:txBody>
          <a:bodyPr>
            <a:noAutofit/>
          </a:bodyPr>
          <a:lstStyle/>
          <a:p>
            <a:pPr marL="514350" indent="-514350">
              <a:buAutoNum type="arabicPeriod"/>
            </a:pPr>
            <a:r>
              <a:rPr lang="en-JM" sz="4400" b="1" dirty="0" smtClean="0">
                <a:solidFill>
                  <a:schemeClr val="accent1"/>
                </a:solidFill>
                <a:latin typeface="Times New Roman" pitchFamily="18" charset="0"/>
                <a:cs typeface="Times New Roman" pitchFamily="18" charset="0"/>
              </a:rPr>
              <a:t>MICRO-ECONOMICS</a:t>
            </a:r>
          </a:p>
          <a:p>
            <a:pPr marL="514350" indent="-514350">
              <a:buAutoNum type="arabicPeriod"/>
            </a:pPr>
            <a:r>
              <a:rPr lang="en-JM" sz="4400" b="1" dirty="0" smtClean="0">
                <a:solidFill>
                  <a:schemeClr val="accent1"/>
                </a:solidFill>
                <a:latin typeface="Times New Roman" pitchFamily="18" charset="0"/>
                <a:cs typeface="Times New Roman" pitchFamily="18" charset="0"/>
              </a:rPr>
              <a:t>MACRO-ECONOMICS</a:t>
            </a:r>
            <a:endParaRPr lang="en-JM" sz="44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96360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534400" cy="5867400"/>
          </a:xfrm>
        </p:spPr>
        <p:txBody>
          <a:bodyPr>
            <a:normAutofit lnSpcReduction="10000"/>
          </a:bodyPr>
          <a:lstStyle/>
          <a:p>
            <a:pPr marL="0" indent="0">
              <a:buNone/>
            </a:pPr>
            <a:r>
              <a:rPr lang="en-US" sz="4000" b="1" dirty="0" smtClean="0">
                <a:solidFill>
                  <a:srgbClr val="0070C0"/>
                </a:solidFill>
                <a:latin typeface="Times New Roman" pitchFamily="18" charset="0"/>
                <a:cs typeface="Times New Roman" pitchFamily="18" charset="0"/>
              </a:rPr>
              <a:t>Macroeconomics ("big" economics) which addresses issues of unemployment, inflation, monetary and fiscal policy for an entire economy.</a:t>
            </a:r>
          </a:p>
          <a:p>
            <a:endParaRPr lang="en-US" b="1" dirty="0" smtClean="0">
              <a:solidFill>
                <a:srgbClr val="0070C0"/>
              </a:solidFill>
              <a:latin typeface="Times New Roman" pitchFamily="18" charset="0"/>
              <a:cs typeface="Times New Roman" pitchFamily="18" charset="0"/>
            </a:endParaRPr>
          </a:p>
          <a:p>
            <a:pPr marL="0" indent="0">
              <a:buNone/>
            </a:pPr>
            <a:r>
              <a:rPr lang="en-US" sz="4000" b="1" dirty="0" smtClean="0">
                <a:solidFill>
                  <a:srgbClr val="0070C0"/>
                </a:solidFill>
                <a:latin typeface="Times New Roman" pitchFamily="18" charset="0"/>
                <a:cs typeface="Times New Roman" pitchFamily="18" charset="0"/>
              </a:rPr>
              <a:t>Microeconomics ("small" economics), which examines the economic behavior of agents (including individuals and firms). </a:t>
            </a:r>
            <a:endParaRPr lang="en-US" sz="4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3109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lgn="l"/>
            <a:r>
              <a:rPr lang="en-JM" b="1" dirty="0">
                <a:solidFill>
                  <a:srgbClr val="FF0000"/>
                </a:solidFill>
                <a:latin typeface="Times New Roman" pitchFamily="18" charset="0"/>
                <a:cs typeface="Times New Roman" pitchFamily="18" charset="0"/>
              </a:rPr>
              <a:t>MACRO-ECONOMICS</a:t>
            </a:r>
          </a:p>
        </p:txBody>
      </p:sp>
      <p:sp>
        <p:nvSpPr>
          <p:cNvPr id="3" name="Content Placeholder 2"/>
          <p:cNvSpPr>
            <a:spLocks noGrp="1"/>
          </p:cNvSpPr>
          <p:nvPr>
            <p:ph idx="1"/>
          </p:nvPr>
        </p:nvSpPr>
        <p:spPr>
          <a:xfrm>
            <a:off x="0" y="1600200"/>
            <a:ext cx="8991600" cy="4525963"/>
          </a:xfrm>
        </p:spPr>
        <p:txBody>
          <a:bodyPr>
            <a:normAutofit fontScale="70000" lnSpcReduction="20000"/>
          </a:bodyPr>
          <a:lstStyle/>
          <a:p>
            <a:r>
              <a:rPr lang="en-029" sz="5400" b="1" dirty="0" smtClean="0">
                <a:solidFill>
                  <a:srgbClr val="0070C0"/>
                </a:solidFill>
                <a:latin typeface="Times New Roman" pitchFamily="18" charset="0"/>
                <a:cs typeface="Times New Roman" pitchFamily="18" charset="0"/>
              </a:rPr>
              <a:t>the </a:t>
            </a:r>
            <a:r>
              <a:rPr lang="en-029" sz="5400" b="1" dirty="0" smtClean="0">
                <a:solidFill>
                  <a:srgbClr val="0070C0"/>
                </a:solidFill>
                <a:latin typeface="Times New Roman" pitchFamily="18" charset="0"/>
                <a:cs typeface="Times New Roman" pitchFamily="18" charset="0"/>
              </a:rPr>
              <a:t>study of the economy as a whole, and the variables that control the macro-economy</a:t>
            </a:r>
            <a:r>
              <a:rPr lang="en-029" sz="5400" b="1" dirty="0" smtClean="0">
                <a:solidFill>
                  <a:srgbClr val="0070C0"/>
                </a:solidFill>
                <a:latin typeface="Times New Roman" pitchFamily="18" charset="0"/>
                <a:cs typeface="Times New Roman" pitchFamily="18" charset="0"/>
              </a:rPr>
              <a:t>.</a:t>
            </a:r>
          </a:p>
          <a:p>
            <a:pPr>
              <a:buNone/>
            </a:pPr>
            <a:endParaRPr lang="en-029" sz="5400" b="1" dirty="0" smtClean="0">
              <a:solidFill>
                <a:srgbClr val="0070C0"/>
              </a:solidFill>
              <a:latin typeface="Times New Roman" pitchFamily="18" charset="0"/>
              <a:cs typeface="Times New Roman" pitchFamily="18" charset="0"/>
            </a:endParaRPr>
          </a:p>
          <a:p>
            <a:r>
              <a:rPr lang="en-029" sz="5400" b="1" dirty="0" smtClean="0">
                <a:solidFill>
                  <a:srgbClr val="0070C0"/>
                </a:solidFill>
                <a:latin typeface="Times New Roman" pitchFamily="18" charset="0"/>
                <a:cs typeface="Times New Roman" pitchFamily="18" charset="0"/>
              </a:rPr>
              <a:t>the study of government </a:t>
            </a:r>
            <a:r>
              <a:rPr lang="en-029" sz="5400" b="1" dirty="0" smtClean="0">
                <a:solidFill>
                  <a:srgbClr val="0070C0"/>
                </a:solidFill>
                <a:latin typeface="Times New Roman" pitchFamily="18" charset="0"/>
                <a:cs typeface="Times New Roman" pitchFamily="18" charset="0"/>
              </a:rPr>
              <a:t>policy {</a:t>
            </a:r>
            <a:r>
              <a:rPr lang="en-029" sz="4800" b="1" dirty="0" smtClean="0">
                <a:solidFill>
                  <a:srgbClr val="0070C0"/>
                </a:solidFill>
                <a:latin typeface="Times New Roman" pitchFamily="18" charset="0"/>
                <a:cs typeface="Times New Roman" pitchFamily="18" charset="0"/>
              </a:rPr>
              <a:t>monetary &amp; fiscal policy &amp; supply side economics</a:t>
            </a:r>
            <a:r>
              <a:rPr lang="en-029" sz="4800" dirty="0" smtClean="0">
                <a:solidFill>
                  <a:srgbClr val="0070C0"/>
                </a:solidFill>
              </a:rPr>
              <a:t>}</a:t>
            </a:r>
            <a:r>
              <a:rPr lang="en-029" sz="5400" b="1" dirty="0" smtClean="0">
                <a:solidFill>
                  <a:srgbClr val="0070C0"/>
                </a:solidFill>
                <a:latin typeface="Times New Roman" pitchFamily="18" charset="0"/>
                <a:cs typeface="Times New Roman" pitchFamily="18" charset="0"/>
              </a:rPr>
              <a:t> </a:t>
            </a:r>
            <a:r>
              <a:rPr lang="en-029" sz="5400" b="1" dirty="0" smtClean="0">
                <a:solidFill>
                  <a:srgbClr val="0070C0"/>
                </a:solidFill>
                <a:latin typeface="Times New Roman" pitchFamily="18" charset="0"/>
                <a:cs typeface="Times New Roman" pitchFamily="18" charset="0"/>
              </a:rPr>
              <a:t>meant to control and stabilize the economy over time, that is, to reduce fluctuations in the economy.</a:t>
            </a:r>
          </a:p>
          <a:p>
            <a:endParaRPr lang="en-JM" sz="54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83082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pPr algn="l"/>
            <a:r>
              <a:rPr lang="en-029" b="1" dirty="0" smtClean="0">
                <a:solidFill>
                  <a:srgbClr val="FF0000"/>
                </a:solidFill>
                <a:latin typeface="Times New Roman" pitchFamily="18" charset="0"/>
                <a:cs typeface="Times New Roman" pitchFamily="18" charset="0"/>
              </a:rPr>
              <a:t>IS MACROECONOMICS THE SAME FOR ALL COUNTRIES?</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029" b="1" dirty="0" smtClean="0">
                <a:solidFill>
                  <a:srgbClr val="0070C0"/>
                </a:solidFill>
                <a:latin typeface="Times New Roman" pitchFamily="18" charset="0"/>
                <a:cs typeface="Times New Roman" pitchFamily="18" charset="0"/>
              </a:rPr>
              <a:t>the major variables describing the macro-economy are the same.</a:t>
            </a:r>
          </a:p>
          <a:p>
            <a:r>
              <a:rPr lang="en-029" b="1" dirty="0" smtClean="0">
                <a:solidFill>
                  <a:srgbClr val="0070C0"/>
                </a:solidFill>
                <a:latin typeface="Times New Roman" pitchFamily="18" charset="0"/>
                <a:cs typeface="Times New Roman" pitchFamily="18" charset="0"/>
              </a:rPr>
              <a:t>the three major policy approaches are the same</a:t>
            </a:r>
          </a:p>
          <a:p>
            <a:r>
              <a:rPr lang="en-029" b="1" dirty="0" smtClean="0">
                <a:solidFill>
                  <a:srgbClr val="0070C0"/>
                </a:solidFill>
                <a:latin typeface="Times New Roman" pitchFamily="18" charset="0"/>
                <a:cs typeface="Times New Roman" pitchFamily="18" charset="0"/>
              </a:rPr>
              <a:t>but the quality to which these policies are applied differ from one country to another; this because the political process from which these policies emerge are unique to each country.</a:t>
            </a:r>
          </a:p>
          <a:p>
            <a:endParaRPr lang="en-029"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645</Words>
  <Application>Microsoft Office PowerPoint</Application>
  <PresentationFormat>On-screen Show (4:3)</PresentationFormat>
  <Paragraphs>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MACRO-ECONOMICS</vt:lpstr>
      <vt:lpstr>UNIT ONE</vt:lpstr>
      <vt:lpstr>WHAT IS ECONOMICS?</vt:lpstr>
      <vt:lpstr>ECONOMIC AGENTS</vt:lpstr>
      <vt:lpstr>WHAT IS ECONOMICS?</vt:lpstr>
      <vt:lpstr>CATEGORIES OF ECONOMICS</vt:lpstr>
      <vt:lpstr>Slide 7</vt:lpstr>
      <vt:lpstr>MACRO-ECONOMICS</vt:lpstr>
      <vt:lpstr>IS MACROECONOMICS THE SAME FOR ALL COUNTRIES?</vt:lpstr>
      <vt:lpstr>THREE MAIN DIFFERENCES SEPARATE MICRO &amp; MACROECONOMICS</vt:lpstr>
      <vt:lpstr>Slide 11</vt:lpstr>
      <vt:lpstr>Slide 12</vt:lpstr>
      <vt:lpstr> ORIGIN OF MACROECONOMICS   </vt:lpstr>
      <vt:lpstr>WHAT THIS COURSE IS ABOUT</vt:lpstr>
      <vt:lpstr>Slide 15</vt:lpstr>
      <vt:lpstr>ECONOMIC THEORIES</vt:lpstr>
      <vt:lpstr>MACRO-ECONOMIC GOALS</vt:lpstr>
      <vt:lpstr>MACRO-ECONOMIC PROBLEMS</vt:lpstr>
      <vt:lpstr>ECONOMIC PROBLEMS</vt:lpstr>
      <vt:lpstr>GOAL CONFLICT</vt:lpstr>
      <vt:lpstr>WORKSHEET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dc:title>
  <dc:creator>Kirkland R. Anderson</dc:creator>
  <cp:lastModifiedBy>kanderson</cp:lastModifiedBy>
  <cp:revision>132</cp:revision>
  <dcterms:modified xsi:type="dcterms:W3CDTF">2015-01-10T15:32:33Z</dcterms:modified>
</cp:coreProperties>
</file>