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257" r:id="rId3"/>
    <p:sldId id="266" r:id="rId4"/>
    <p:sldId id="263" r:id="rId5"/>
    <p:sldId id="267" r:id="rId6"/>
    <p:sldId id="268" r:id="rId7"/>
    <p:sldId id="269" r:id="rId8"/>
    <p:sldId id="264" r:id="rId9"/>
    <p:sldId id="265" r:id="rId10"/>
    <p:sldId id="262" r:id="rId11"/>
    <p:sldId id="270" r:id="rId12"/>
    <p:sldId id="261" r:id="rId13"/>
    <p:sldId id="271" r:id="rId14"/>
    <p:sldId id="260" r:id="rId15"/>
    <p:sldId id="259" r:id="rId16"/>
    <p:sldId id="274" r:id="rId17"/>
    <p:sldId id="258" r:id="rId18"/>
    <p:sldId id="276"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6" r:id="rId39"/>
    <p:sldId id="297" r:id="rId40"/>
    <p:sldId id="298" r:id="rId41"/>
    <p:sldId id="299" r:id="rId42"/>
    <p:sldId id="295" r:id="rId43"/>
    <p:sldId id="300" r:id="rId44"/>
    <p:sldId id="303" r:id="rId45"/>
    <p:sldId id="302" r:id="rId46"/>
    <p:sldId id="301" r:id="rId47"/>
    <p:sldId id="304" r:id="rId48"/>
    <p:sldId id="308" r:id="rId49"/>
    <p:sldId id="307" r:id="rId50"/>
    <p:sldId id="306" r:id="rId51"/>
    <p:sldId id="305" r:id="rId52"/>
    <p:sldId id="309" r:id="rId53"/>
    <p:sldId id="310" r:id="rId54"/>
    <p:sldId id="312" r:id="rId55"/>
    <p:sldId id="311" r:id="rId56"/>
    <p:sldId id="31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8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10ACD-4356-4F60-9713-94A908118471}" type="datetimeFigureOut">
              <a:rPr lang="en-US" smtClean="0"/>
              <a:t>9/9/2015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E8776-258D-43C3-977D-A0BDC6DBAABD}" type="slidenum">
              <a:rPr lang="en-US" smtClean="0"/>
              <a:t>‹#›</a:t>
            </a:fld>
            <a:endParaRPr lang="en-US"/>
          </a:p>
        </p:txBody>
      </p:sp>
    </p:spTree>
    <p:extLst>
      <p:ext uri="{BB962C8B-B14F-4D97-AF65-F5344CB8AC3E}">
        <p14:creationId xmlns:p14="http://schemas.microsoft.com/office/powerpoint/2010/main" val="332784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DE8776-258D-43C3-977D-A0BDC6DBAABD}" type="slidenum">
              <a:rPr lang="en-US" smtClean="0"/>
              <a:t>15</a:t>
            </a:fld>
            <a:endParaRPr lang="en-US"/>
          </a:p>
        </p:txBody>
      </p:sp>
    </p:spTree>
    <p:extLst>
      <p:ext uri="{BB962C8B-B14F-4D97-AF65-F5344CB8AC3E}">
        <p14:creationId xmlns:p14="http://schemas.microsoft.com/office/powerpoint/2010/main" val="320001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example, potash is affected by the presence of water, consequently it has to be stored in covered sheds or silos. Fortunately it is an inert substance.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DE8776-258D-43C3-977D-A0BDC6DBAABD}" type="slidenum">
              <a:rPr lang="en-US" smtClean="0"/>
              <a:t>30</a:t>
            </a:fld>
            <a:endParaRPr lang="en-US"/>
          </a:p>
        </p:txBody>
      </p:sp>
    </p:spTree>
    <p:extLst>
      <p:ext uri="{BB962C8B-B14F-4D97-AF65-F5344CB8AC3E}">
        <p14:creationId xmlns:p14="http://schemas.microsoft.com/office/powerpoint/2010/main" val="138264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928D03E-48BB-4458-8EA0-E6ACB4D8B52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28D03E-48BB-4458-8EA0-E6ACB4D8B5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28D03E-48BB-4458-8EA0-E6ACB4D8B5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28D03E-48BB-4458-8EA0-E6ACB4D8B5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928D03E-48BB-4458-8EA0-E6ACB4D8B52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28D03E-48BB-4458-8EA0-E6ACB4D8B5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928D03E-48BB-4458-8EA0-E6ACB4D8B5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928D03E-48BB-4458-8EA0-E6ACB4D8B5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928D03E-48BB-4458-8EA0-E6ACB4D8B52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28D03E-48BB-4458-8EA0-E6ACB4D8B5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E06998F-9D32-42BF-94C4-D29E5324FB0C}" type="datetimeFigureOut">
              <a:rPr lang="en-US" smtClean="0"/>
              <a:t>9/8/2015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928D03E-48BB-4458-8EA0-E6ACB4D8B52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E06998F-9D32-42BF-94C4-D29E5324FB0C}" type="datetimeFigureOut">
              <a:rPr lang="en-US" smtClean="0"/>
              <a:t>9/8/2015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928D03E-48BB-4458-8EA0-E6ACB4D8B52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MARINE TERMINAL </a:t>
            </a:r>
            <a:br>
              <a:rPr lang="en-US" dirty="0" smtClean="0"/>
            </a:br>
            <a:r>
              <a:rPr lang="en-US" dirty="0" smtClean="0"/>
              <a:t>UNIT 1</a:t>
            </a:r>
            <a:endParaRPr lang="en-US" dirty="0"/>
          </a:p>
        </p:txBody>
      </p:sp>
      <p:sp>
        <p:nvSpPr>
          <p:cNvPr id="3" name="Subtitle 2"/>
          <p:cNvSpPr>
            <a:spLocks noGrp="1"/>
          </p:cNvSpPr>
          <p:nvPr>
            <p:ph type="subTitle" idx="1"/>
          </p:nvPr>
        </p:nvSpPr>
        <p:spPr>
          <a:xfrm>
            <a:off x="1737360" y="3886200"/>
            <a:ext cx="7406640" cy="1752600"/>
          </a:xfrm>
        </p:spPr>
        <p:txBody>
          <a:bodyPr/>
          <a:lstStyle/>
          <a:p>
            <a:pPr algn="ctr"/>
            <a:r>
              <a:rPr lang="en-US" b="1" dirty="0" smtClean="0">
                <a:solidFill>
                  <a:schemeClr val="tx1"/>
                </a:solidFill>
              </a:rPr>
              <a:t>BY</a:t>
            </a:r>
          </a:p>
          <a:p>
            <a:pPr algn="ctr"/>
            <a:r>
              <a:rPr lang="en-US" b="1" dirty="0" smtClean="0">
                <a:solidFill>
                  <a:schemeClr val="tx1"/>
                </a:solidFill>
              </a:rPr>
              <a:t> MARK BUTLER </a:t>
            </a:r>
            <a:endParaRPr lang="en-US" b="1" dirty="0">
              <a:solidFill>
                <a:schemeClr val="tx1"/>
              </a:solidFill>
            </a:endParaRPr>
          </a:p>
        </p:txBody>
      </p:sp>
    </p:spTree>
    <p:extLst>
      <p:ext uri="{BB962C8B-B14F-4D97-AF65-F5344CB8AC3E}">
        <p14:creationId xmlns:p14="http://schemas.microsoft.com/office/powerpoint/2010/main" val="976519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p>
        </p:txBody>
      </p:sp>
      <p:sp>
        <p:nvSpPr>
          <p:cNvPr id="3" name="Content Placeholder 2"/>
          <p:cNvSpPr>
            <a:spLocks noGrp="1"/>
          </p:cNvSpPr>
          <p:nvPr>
            <p:ph idx="1"/>
          </p:nvPr>
        </p:nvSpPr>
        <p:spPr>
          <a:xfrm>
            <a:off x="1143000" y="1219200"/>
            <a:ext cx="7772400" cy="5486400"/>
          </a:xfrm>
        </p:spPr>
        <p:txBody>
          <a:bodyPr>
            <a:normAutofit fontScale="85000" lnSpcReduction="10000"/>
          </a:bodyPr>
          <a:lstStyle/>
          <a:p>
            <a:pPr>
              <a:lnSpc>
                <a:spcPct val="200000"/>
              </a:lnSpc>
            </a:pPr>
            <a:r>
              <a:rPr lang="en-US" dirty="0">
                <a:latin typeface="Times New Roman" panose="02020603050405020304" pitchFamily="18" charset="0"/>
                <a:cs typeface="Times New Roman" panose="02020603050405020304" pitchFamily="18" charset="0"/>
              </a:rPr>
              <a:t>Functions</a:t>
            </a:r>
          </a:p>
          <a:p>
            <a:pPr>
              <a:lnSpc>
                <a:spcPct val="170000"/>
              </a:lnSpc>
            </a:pPr>
            <a:r>
              <a:rPr lang="en-US" dirty="0">
                <a:latin typeface="Times New Roman" panose="02020603050405020304" pitchFamily="18" charset="0"/>
                <a:cs typeface="Times New Roman" panose="02020603050405020304" pitchFamily="18" charset="0"/>
              </a:rPr>
              <a:t>Some of the many functions that a marine terminal may perform </a:t>
            </a:r>
            <a:r>
              <a:rPr lang="en-US" dirty="0" smtClean="0">
                <a:latin typeface="Times New Roman" panose="02020603050405020304" pitchFamily="18" charset="0"/>
                <a:cs typeface="Times New Roman" panose="02020603050405020304" pitchFamily="18" charset="0"/>
              </a:rPr>
              <a:t>are: to </a:t>
            </a:r>
            <a:r>
              <a:rPr lang="en-US" dirty="0">
                <a:latin typeface="Times New Roman" panose="02020603050405020304" pitchFamily="18" charset="0"/>
                <a:cs typeface="Times New Roman" panose="02020603050405020304" pitchFamily="18" charset="0"/>
              </a:rPr>
              <a:t>transfer cargo between:</a:t>
            </a:r>
          </a:p>
          <a:p>
            <a:pPr marL="0" indent="0">
              <a:lnSpc>
                <a:spcPct val="170000"/>
              </a:lnSpc>
              <a:buNone/>
            </a:pPr>
            <a:r>
              <a:rPr lang="en-US" dirty="0">
                <a:latin typeface="Times New Roman" panose="02020603050405020304" pitchFamily="18" charset="0"/>
                <a:cs typeface="Times New Roman" panose="02020603050405020304" pitchFamily="18" charset="0"/>
              </a:rPr>
              <a:t>– ship and shore</a:t>
            </a:r>
          </a:p>
          <a:p>
            <a:pPr marL="0" indent="0">
              <a:lnSpc>
                <a:spcPct val="170000"/>
              </a:lnSpc>
              <a:buNone/>
            </a:pPr>
            <a:r>
              <a:rPr lang="en-US" dirty="0">
                <a:latin typeface="Times New Roman" panose="02020603050405020304" pitchFamily="18" charset="0"/>
                <a:cs typeface="Times New Roman" panose="02020603050405020304" pitchFamily="18" charset="0"/>
              </a:rPr>
              <a:t>– one ship and another; often between ocean-going vessels and vessels servicing </a:t>
            </a:r>
            <a:r>
              <a:rPr lang="en-US" dirty="0" smtClean="0">
                <a:latin typeface="Times New Roman" panose="02020603050405020304" pitchFamily="18" charset="0"/>
                <a:cs typeface="Times New Roman" panose="02020603050405020304" pitchFamily="18" charset="0"/>
              </a:rPr>
              <a:t>local </a:t>
            </a:r>
            <a:r>
              <a:rPr lang="en-US" dirty="0" smtClean="0">
                <a:latin typeface="Times New Roman" panose="02020603050405020304" pitchFamily="18" charset="0"/>
                <a:cs typeface="Times New Roman" panose="02020603050405020304" pitchFamily="18" charset="0"/>
              </a:rPr>
              <a:t>coasts and islands</a:t>
            </a:r>
          </a:p>
          <a:p>
            <a:pPr marL="0" indent="0">
              <a:lnSpc>
                <a:spcPct val="170000"/>
              </a:lnSpc>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997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p>
        </p:txBody>
      </p:sp>
      <p:sp>
        <p:nvSpPr>
          <p:cNvPr id="3" name="Content Placeholder 2"/>
          <p:cNvSpPr>
            <a:spLocks noGrp="1"/>
          </p:cNvSpPr>
          <p:nvPr>
            <p:ph idx="1"/>
          </p:nvPr>
        </p:nvSpPr>
        <p:spPr>
          <a:xfrm>
            <a:off x="1295400" y="1600200"/>
            <a:ext cx="7620000" cy="4953000"/>
          </a:xfrm>
        </p:spPr>
        <p:txBody>
          <a:bodyPr>
            <a:normAutofit/>
          </a:bodyPr>
          <a:lstStyle/>
          <a:p>
            <a:pPr marL="0" indent="0">
              <a:lnSpc>
                <a:spcPct val="150000"/>
              </a:lnSpc>
              <a:buNone/>
            </a:pPr>
            <a:r>
              <a:rPr lang="en-US" dirty="0" smtClean="0"/>
              <a:t>– </a:t>
            </a:r>
            <a:r>
              <a:rPr lang="en-US" dirty="0">
                <a:latin typeface="Times New Roman" panose="02020603050405020304" pitchFamily="18" charset="0"/>
                <a:cs typeface="Times New Roman" panose="02020603050405020304" pitchFamily="18" charset="0"/>
              </a:rPr>
              <a:t>ship and rail</a:t>
            </a:r>
          </a:p>
          <a:p>
            <a:pPr marL="0" indent="0">
              <a:lnSpc>
                <a:spcPct val="150000"/>
              </a:lnSpc>
              <a:buNone/>
            </a:pPr>
            <a:r>
              <a:rPr lang="en-US" dirty="0">
                <a:latin typeface="Times New Roman" panose="02020603050405020304" pitchFamily="18" charset="0"/>
                <a:cs typeface="Times New Roman" panose="02020603050405020304" pitchFamily="18" charset="0"/>
              </a:rPr>
              <a:t>– ship and road (roll on and roll off)</a:t>
            </a:r>
          </a:p>
          <a:p>
            <a:pPr marL="0" indent="0">
              <a:lnSpc>
                <a:spcPct val="150000"/>
              </a:lnSpc>
              <a:buNone/>
            </a:pPr>
            <a:r>
              <a:rPr lang="en-US" dirty="0">
                <a:latin typeface="Times New Roman" panose="02020603050405020304" pitchFamily="18" charset="0"/>
                <a:cs typeface="Times New Roman" panose="02020603050405020304" pitchFamily="18" charset="0"/>
              </a:rPr>
              <a:t>– ship and barge (LASH, SEEBEE, BACAT and  </a:t>
            </a:r>
            <a:r>
              <a:rPr lang="en-US" dirty="0" smtClean="0">
                <a:latin typeface="Times New Roman" panose="02020603050405020304" pitchFamily="18" charset="0"/>
                <a:cs typeface="Times New Roman" panose="02020603050405020304" pitchFamily="18" charset="0"/>
              </a:rPr>
              <a:t>   	inland </a:t>
            </a:r>
            <a:r>
              <a:rPr lang="en-US" dirty="0">
                <a:latin typeface="Times New Roman" panose="02020603050405020304" pitchFamily="18" charset="0"/>
                <a:cs typeface="Times New Roman" panose="02020603050405020304" pitchFamily="18" charset="0"/>
              </a:rPr>
              <a:t>barges)1</a:t>
            </a:r>
          </a:p>
          <a:p>
            <a:pPr marL="0" indent="0">
              <a:lnSpc>
                <a:spcPct val="150000"/>
              </a:lnSpc>
              <a:buNone/>
            </a:pPr>
            <a:r>
              <a:rPr lang="en-US" dirty="0">
                <a:latin typeface="Times New Roman" panose="02020603050405020304" pitchFamily="18" charset="0"/>
                <a:cs typeface="Times New Roman" panose="02020603050405020304" pitchFamily="18" charset="0"/>
              </a:rPr>
              <a:t>– ship and pipelines</a:t>
            </a:r>
          </a:p>
          <a:p>
            <a:pPr>
              <a:lnSpc>
                <a:spcPct val="2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083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p>
        </p:txBody>
      </p:sp>
      <p:sp>
        <p:nvSpPr>
          <p:cNvPr id="3" name="Content Placeholder 2"/>
          <p:cNvSpPr>
            <a:spLocks noGrp="1"/>
          </p:cNvSpPr>
          <p:nvPr>
            <p:ph idx="1"/>
          </p:nvPr>
        </p:nvSpPr>
        <p:spPr>
          <a:xfrm>
            <a:off x="1066800" y="1600200"/>
            <a:ext cx="7848600" cy="5029200"/>
          </a:xfrm>
        </p:spPr>
        <p:txBody>
          <a:bodyPr>
            <a:noAutofit/>
          </a:bodyPr>
          <a:lstStyle/>
          <a:p>
            <a:pPr lvl="0">
              <a:lnSpc>
                <a:spcPct val="170000"/>
              </a:lnSpc>
            </a:pPr>
            <a:r>
              <a:rPr lang="en-US" dirty="0">
                <a:latin typeface="Times New Roman" panose="02020603050405020304" pitchFamily="18" charset="0"/>
                <a:cs typeface="Times New Roman" panose="02020603050405020304" pitchFamily="18" charset="0"/>
              </a:rPr>
              <a:t>to store cargo (open and closed storage)</a:t>
            </a:r>
          </a:p>
          <a:p>
            <a:pPr lvl="0">
              <a:lnSpc>
                <a:spcPct val="170000"/>
              </a:lnSpc>
            </a:pPr>
            <a:r>
              <a:rPr lang="en-US" dirty="0">
                <a:latin typeface="Times New Roman" panose="02020603050405020304" pitchFamily="18" charset="0"/>
                <a:cs typeface="Times New Roman" panose="02020603050405020304" pitchFamily="18" charset="0"/>
              </a:rPr>
              <a:t>to consolidate cargo from individual consignors to various consignees for shipment as one overall consignment and, conversely, break it up for distribution</a:t>
            </a:r>
          </a:p>
          <a:p>
            <a:pPr lvl="0">
              <a:lnSpc>
                <a:spcPct val="170000"/>
              </a:lnSpc>
            </a:pPr>
            <a:r>
              <a:rPr lang="en-US" dirty="0">
                <a:latin typeface="Times New Roman" panose="02020603050405020304" pitchFamily="18" charset="0"/>
                <a:cs typeface="Times New Roman" panose="02020603050405020304" pitchFamily="18" charset="0"/>
              </a:rPr>
              <a:t> to package cargo so that it can be stowed</a:t>
            </a:r>
          </a:p>
          <a:p>
            <a:pPr marL="0" lvl="0" indent="0">
              <a:lnSpc>
                <a:spcPct val="150000"/>
              </a:lnSpc>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690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p>
        </p:txBody>
      </p:sp>
      <p:sp>
        <p:nvSpPr>
          <p:cNvPr id="3" name="Content Placeholder 2"/>
          <p:cNvSpPr>
            <a:spLocks noGrp="1"/>
          </p:cNvSpPr>
          <p:nvPr>
            <p:ph idx="1"/>
          </p:nvPr>
        </p:nvSpPr>
        <p:spPr>
          <a:xfrm>
            <a:off x="1143000" y="1371600"/>
            <a:ext cx="7848600" cy="5334000"/>
          </a:xfrm>
        </p:spPr>
        <p:txBody>
          <a:bodyPr>
            <a:normAutofit fontScale="92500"/>
          </a:bodyPr>
          <a:lstStyle/>
          <a:p>
            <a:pPr lvl="0">
              <a:lnSpc>
                <a:spcPct val="150000"/>
              </a:lnSpc>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partially process raw materials in order to diminish their weight or volume, simplify transfer and storage, reduce hazards and difficulties during transportation, or to improve and simplify the next stage of their processing</a:t>
            </a:r>
          </a:p>
          <a:p>
            <a:pPr lvl="0">
              <a:lnSpc>
                <a:spcPct val="150000"/>
              </a:lnSpc>
            </a:pPr>
            <a:r>
              <a:rPr lang="en-US" dirty="0">
                <a:latin typeface="Times New Roman" panose="02020603050405020304" pitchFamily="18" charset="0"/>
                <a:cs typeface="Times New Roman" panose="02020603050405020304" pitchFamily="18" charset="0"/>
              </a:rPr>
              <a:t> to handle passengers.</a:t>
            </a:r>
          </a:p>
          <a:p>
            <a:pPr lvl="0">
              <a:lnSpc>
                <a:spcPct val="150000"/>
              </a:lnSpc>
            </a:pPr>
            <a:r>
              <a:rPr lang="en-US" dirty="0">
                <a:latin typeface="Times New Roman" panose="02020603050405020304" pitchFamily="18" charset="0"/>
                <a:cs typeface="Times New Roman" panose="02020603050405020304" pitchFamily="18" charset="0"/>
              </a:rPr>
              <a:t> to store cargo (open and closed storage)</a:t>
            </a:r>
          </a:p>
          <a:p>
            <a:pPr lvl="0"/>
            <a:endParaRPr lang="en-US" dirty="0"/>
          </a:p>
        </p:txBody>
      </p:sp>
    </p:spTree>
    <p:extLst>
      <p:ext uri="{BB962C8B-B14F-4D97-AF65-F5344CB8AC3E}">
        <p14:creationId xmlns:p14="http://schemas.microsoft.com/office/powerpoint/2010/main" val="2486128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Factors Governing Terminal Investment</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600200"/>
            <a:ext cx="7620000" cy="4953000"/>
          </a:xfrm>
        </p:spPr>
        <p:txBody>
          <a:bodyPr/>
          <a:lstStyle/>
          <a:p>
            <a:pPr>
              <a:lnSpc>
                <a:spcPct val="150000"/>
              </a:lnSpc>
            </a:pPr>
            <a:r>
              <a:rPr lang="en-US" dirty="0" smtClean="0">
                <a:latin typeface="Times New Roman" panose="02020603050405020304" pitchFamily="18" charset="0"/>
                <a:cs typeface="Times New Roman" panose="02020603050405020304" pitchFamily="18" charset="0"/>
              </a:rPr>
              <a:t>Marine </a:t>
            </a:r>
            <a:r>
              <a:rPr lang="en-US" dirty="0">
                <a:latin typeface="Times New Roman" panose="02020603050405020304" pitchFamily="18" charset="0"/>
                <a:cs typeface="Times New Roman" panose="02020603050405020304" pitchFamily="18" charset="0"/>
              </a:rPr>
              <a:t>terminals require enormous investment and go through several years of planning before they ever get built. Some of the broad categories of the many issues that have to be considered in deciding to build a terminal are:</a:t>
            </a:r>
          </a:p>
          <a:p>
            <a:pPr>
              <a:lnSpc>
                <a:spcPct val="150000"/>
              </a:lnSpc>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5788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Factors Governing Terminal Investment</a:t>
            </a:r>
            <a:endParaRPr lang="en-US" dirty="0"/>
          </a:p>
        </p:txBody>
      </p:sp>
      <p:sp>
        <p:nvSpPr>
          <p:cNvPr id="3" name="Content Placeholder 2"/>
          <p:cNvSpPr>
            <a:spLocks noGrp="1"/>
          </p:cNvSpPr>
          <p:nvPr>
            <p:ph idx="1"/>
          </p:nvPr>
        </p:nvSpPr>
        <p:spPr>
          <a:xfrm>
            <a:off x="1066800" y="1143000"/>
            <a:ext cx="7848600" cy="5562600"/>
          </a:xfrm>
        </p:spPr>
        <p:txBody>
          <a:bodyPr>
            <a:noAutofit/>
          </a:bodyPr>
          <a:lstStyle/>
          <a:p>
            <a:pPr lvl="0"/>
            <a:r>
              <a:rPr lang="en-US" dirty="0">
                <a:latin typeface="Times New Roman" panose="02020603050405020304" pitchFamily="18" charset="0"/>
                <a:cs typeface="Times New Roman" panose="02020603050405020304" pitchFamily="18" charset="0"/>
              </a:rPr>
              <a:t>its location and geography</a:t>
            </a:r>
          </a:p>
          <a:p>
            <a:pPr lvl="0"/>
            <a:r>
              <a:rPr lang="en-US" dirty="0">
                <a:latin typeface="Times New Roman" panose="02020603050405020304" pitchFamily="18" charset="0"/>
                <a:cs typeface="Times New Roman" panose="02020603050405020304" pitchFamily="18" charset="0"/>
              </a:rPr>
              <a:t>the availability and cost of </a:t>
            </a:r>
            <a:r>
              <a:rPr lang="en-US" dirty="0" err="1">
                <a:latin typeface="Times New Roman" panose="02020603050405020304" pitchFamily="18" charset="0"/>
                <a:cs typeface="Times New Roman" panose="02020603050405020304" pitchFamily="18" charset="0"/>
              </a:rPr>
              <a:t>labour</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 the availability of basic utilities—power, water, telephones</a:t>
            </a:r>
          </a:p>
          <a:p>
            <a:pPr lvl="0"/>
            <a:r>
              <a:rPr lang="en-US" dirty="0">
                <a:latin typeface="Times New Roman" panose="02020603050405020304" pitchFamily="18" charset="0"/>
                <a:cs typeface="Times New Roman" panose="02020603050405020304" pitchFamily="18" charset="0"/>
              </a:rPr>
              <a:t> its transport links—rail, road, inland waterways</a:t>
            </a:r>
          </a:p>
          <a:p>
            <a:pPr lvl="0"/>
            <a:r>
              <a:rPr lang="en-US" dirty="0">
                <a:latin typeface="Times New Roman" panose="02020603050405020304" pitchFamily="18" charset="0"/>
                <a:cs typeface="Times New Roman" panose="02020603050405020304" pitchFamily="18" charset="0"/>
              </a:rPr>
              <a:t> its hinterland—business plans, business forecasts</a:t>
            </a:r>
          </a:p>
          <a:p>
            <a:endParaRPr lang="en-US" dirty="0"/>
          </a:p>
        </p:txBody>
      </p:sp>
    </p:spTree>
    <p:extLst>
      <p:ext uri="{BB962C8B-B14F-4D97-AF65-F5344CB8AC3E}">
        <p14:creationId xmlns:p14="http://schemas.microsoft.com/office/powerpoint/2010/main" val="4190097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Factors Governing Terminal Investment</a:t>
            </a:r>
            <a:endParaRPr lang="en-US" dirty="0"/>
          </a:p>
        </p:txBody>
      </p:sp>
      <p:sp>
        <p:nvSpPr>
          <p:cNvPr id="3" name="Content Placeholder 2"/>
          <p:cNvSpPr>
            <a:spLocks noGrp="1"/>
          </p:cNvSpPr>
          <p:nvPr>
            <p:ph idx="1"/>
          </p:nvPr>
        </p:nvSpPr>
        <p:spPr>
          <a:xfrm>
            <a:off x="1143000" y="1371600"/>
            <a:ext cx="8001000" cy="5334000"/>
          </a:xfrm>
        </p:spPr>
        <p:txBody>
          <a:bodyPr>
            <a:noAutofit/>
          </a:bodyPr>
          <a:lstStyle/>
          <a:p>
            <a:pPr lvl="0"/>
            <a:r>
              <a:rPr lang="en-US" dirty="0">
                <a:latin typeface="Times New Roman" panose="02020603050405020304" pitchFamily="18" charset="0"/>
                <a:cs typeface="Times New Roman" panose="02020603050405020304" pitchFamily="18" charset="0"/>
              </a:rPr>
              <a:t>economic—financial planning, cost-benefit analyses </a:t>
            </a:r>
          </a:p>
          <a:p>
            <a:pPr lvl="0"/>
            <a:r>
              <a:rPr lang="en-US" dirty="0">
                <a:latin typeface="Times New Roman" panose="02020603050405020304" pitchFamily="18" charset="0"/>
                <a:cs typeface="Times New Roman" panose="02020603050405020304" pitchFamily="18" charset="0"/>
              </a:rPr>
              <a:t> environmental impacts</a:t>
            </a:r>
          </a:p>
          <a:p>
            <a:pPr lvl="0"/>
            <a:r>
              <a:rPr lang="en-US" dirty="0">
                <a:latin typeface="Times New Roman" panose="02020603050405020304" pitchFamily="18" charset="0"/>
                <a:cs typeface="Times New Roman" panose="02020603050405020304" pitchFamily="18" charset="0"/>
              </a:rPr>
              <a:t> social—positive and negative impacts. Infrastructure for management and workers—housing, shops, schools, transport, hospitals… </a:t>
            </a:r>
          </a:p>
          <a:p>
            <a:r>
              <a:rPr lang="en-US" dirty="0">
                <a:latin typeface="Times New Roman" panose="02020603050405020304" pitchFamily="18" charset="0"/>
                <a:cs typeface="Times New Roman" panose="02020603050405020304" pitchFamily="18" charset="0"/>
              </a:rPr>
              <a:t>political—jurisdiction, support and opposition</a:t>
            </a:r>
          </a:p>
        </p:txBody>
      </p:sp>
    </p:spTree>
    <p:extLst>
      <p:ext uri="{BB962C8B-B14F-4D97-AF65-F5344CB8AC3E}">
        <p14:creationId xmlns:p14="http://schemas.microsoft.com/office/powerpoint/2010/main" val="462979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Brief History Of Terminal Development</a:t>
            </a:r>
            <a:br>
              <a:rPr lang="en-US" b="1" dirty="0" smtClean="0"/>
            </a:br>
            <a:endParaRPr lang="en-US" b="1"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original terminals were often ramshackle collections of buildings and warehouses built along the wharves in line with the local waterfront. Finger piers developed in the 19th century when the supply of unused water frontage dwindled.</a:t>
            </a:r>
          </a:p>
        </p:txBody>
      </p:sp>
    </p:spTree>
    <p:extLst>
      <p:ext uri="{BB962C8B-B14F-4D97-AF65-F5344CB8AC3E}">
        <p14:creationId xmlns:p14="http://schemas.microsoft.com/office/powerpoint/2010/main" val="536462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Brief History Of Terminal Development</a:t>
            </a:r>
            <a:br>
              <a:rPr lang="en-US" b="1" dirty="0" smtClean="0"/>
            </a:br>
            <a:endParaRPr lang="en-US" b="1" dirty="0"/>
          </a:p>
        </p:txBody>
      </p:sp>
      <p:sp>
        <p:nvSpPr>
          <p:cNvPr id="3" name="Content Placeholder 2"/>
          <p:cNvSpPr>
            <a:spLocks noGrp="1"/>
          </p:cNvSpPr>
          <p:nvPr>
            <p:ph idx="1"/>
          </p:nvPr>
        </p:nvSpPr>
        <p:spPr>
          <a:xfrm>
            <a:off x="1143000" y="1600200"/>
            <a:ext cx="7543800" cy="5029200"/>
          </a:xfrm>
        </p:spPr>
        <p:txBody>
          <a:bodyPr/>
          <a:lstStyle/>
          <a:p>
            <a:pPr>
              <a:lnSpc>
                <a:spcPct val="150000"/>
              </a:lnSpc>
            </a:pPr>
            <a:r>
              <a:rPr lang="en-US" dirty="0">
                <a:latin typeface="Times New Roman" panose="02020603050405020304" pitchFamily="18" charset="0"/>
                <a:cs typeface="Times New Roman" panose="02020603050405020304" pitchFamily="18" charset="0"/>
              </a:rPr>
              <a:t>Modern terminals are often constructed away from major urban </a:t>
            </a:r>
            <a:r>
              <a:rPr lang="en-US" dirty="0" err="1">
                <a:latin typeface="Times New Roman" panose="02020603050405020304" pitchFamily="18" charset="0"/>
                <a:cs typeface="Times New Roman" panose="02020603050405020304" pitchFamily="18" charset="0"/>
              </a:rPr>
              <a:t>centres</a:t>
            </a:r>
            <a:r>
              <a:rPr lang="en-US" dirty="0">
                <a:latin typeface="Times New Roman" panose="02020603050405020304" pitchFamily="18" charset="0"/>
                <a:cs typeface="Times New Roman" panose="02020603050405020304" pitchFamily="18" charset="0"/>
              </a:rPr>
              <a:t> because the land and open spaces they require is just not available at the historical sites, or if it is, only at a prohibitively high cost.</a:t>
            </a:r>
          </a:p>
        </p:txBody>
      </p:sp>
    </p:spTree>
    <p:extLst>
      <p:ext uri="{BB962C8B-B14F-4D97-AF65-F5344CB8AC3E}">
        <p14:creationId xmlns:p14="http://schemas.microsoft.com/office/powerpoint/2010/main" val="12692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Brief History Of Terminal Development</a:t>
            </a:r>
            <a:br>
              <a:rPr lang="en-US" b="1" dirty="0" smtClean="0"/>
            </a:br>
            <a:endParaRPr lang="en-US" b="1" dirty="0"/>
          </a:p>
        </p:txBody>
      </p:sp>
      <p:sp>
        <p:nvSpPr>
          <p:cNvPr id="3" name="Content Placeholder 2"/>
          <p:cNvSpPr>
            <a:spLocks noGrp="1"/>
          </p:cNvSpPr>
          <p:nvPr>
            <p:ph idx="1"/>
          </p:nvPr>
        </p:nvSpPr>
        <p:spPr/>
        <p:txBody>
          <a:bodyPr/>
          <a:lstStyle/>
          <a:p>
            <a:pPr>
              <a:lnSpc>
                <a:spcPct val="150000"/>
              </a:lnSpc>
            </a:pPr>
            <a:r>
              <a:rPr lang="en-US" dirty="0">
                <a:latin typeface="Times New Roman" panose="02020603050405020304" pitchFamily="18" charset="0"/>
                <a:cs typeface="Times New Roman" panose="02020603050405020304" pitchFamily="18" charset="0"/>
              </a:rPr>
              <a:t>Over time, terminals have evolved from being general-purpose facilities to highly specialized and highly mechanized facilities equipped to very efficiently handle just one type of cargo such as liquid bulk, dry bulk, or containers.</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871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219200"/>
            <a:ext cx="7620000" cy="5410200"/>
          </a:xfrm>
        </p:spPr>
        <p:txBody>
          <a:bodyPr>
            <a:normAutofit lnSpcReduction="10000"/>
          </a:bodyPr>
          <a:lstStyle/>
          <a:p>
            <a:r>
              <a:rPr lang="en-US" b="1" dirty="0" smtClean="0">
                <a:latin typeface="Times New Roman" panose="02020603050405020304" pitchFamily="18" charset="0"/>
                <a:cs typeface="Times New Roman" panose="02020603050405020304" pitchFamily="18" charset="0"/>
              </a:rPr>
              <a:t>Marine Terminal </a:t>
            </a:r>
            <a:r>
              <a:rPr lang="en-US" b="1" dirty="0" smtClean="0">
                <a:latin typeface="Times New Roman" panose="02020603050405020304" pitchFamily="18" charset="0"/>
                <a:cs typeface="Times New Roman" panose="02020603050405020304" pitchFamily="18" charset="0"/>
              </a:rPr>
              <a:t>Define </a:t>
            </a:r>
            <a:r>
              <a:rPr lang="en-US" b="1" dirty="0" smtClean="0">
                <a:latin typeface="Times New Roman" panose="02020603050405020304" pitchFamily="18" charset="0"/>
                <a:cs typeface="Times New Roman" panose="02020603050405020304" pitchFamily="18" charset="0"/>
              </a:rPr>
              <a:t>as</a:t>
            </a:r>
            <a:r>
              <a:rPr lang="en-US" b="1" dirty="0">
                <a:latin typeface="Times New Roman" panose="02020603050405020304" pitchFamily="18" charset="0"/>
                <a:cs typeface="Times New Roman" panose="02020603050405020304" pitchFamily="18" charset="0"/>
              </a:rPr>
              <a:t>:</a:t>
            </a:r>
          </a:p>
          <a:p>
            <a:pPr>
              <a:lnSpc>
                <a:spcPct val="200000"/>
              </a:lnSpc>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marine environment where loading and unloading, striping and stuffing of ships and container</a:t>
            </a:r>
            <a:r>
              <a:rPr lang="en-US" dirty="0" smtClean="0">
                <a:latin typeface="Times New Roman" panose="02020603050405020304" pitchFamily="18" charset="0"/>
                <a:cs typeface="Times New Roman" panose="02020603050405020304" pitchFamily="18" charset="0"/>
              </a:rPr>
              <a:t> receiving, handling, holding, consolidating and loading or delivery of waterborne shipments or passengers.</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283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Operational planning</a:t>
            </a:r>
            <a:r>
              <a:rPr lang="en-US" dirty="0" smtClean="0"/>
              <a:t/>
            </a:r>
            <a:br>
              <a:rPr lang="en-US" dirty="0" smtClean="0"/>
            </a:br>
            <a:endParaRPr lang="en-US" dirty="0"/>
          </a:p>
        </p:txBody>
      </p:sp>
      <p:sp>
        <p:nvSpPr>
          <p:cNvPr id="3" name="Content Placeholder 2"/>
          <p:cNvSpPr>
            <a:spLocks noGrp="1"/>
          </p:cNvSpPr>
          <p:nvPr>
            <p:ph idx="1"/>
          </p:nvPr>
        </p:nvSpPr>
        <p:spPr>
          <a:xfrm>
            <a:off x="1143000" y="1371600"/>
            <a:ext cx="7772400" cy="5105400"/>
          </a:xfrm>
        </p:spPr>
        <p:txBody>
          <a:bodyPr>
            <a:normAutofit fontScale="92500"/>
          </a:bodyPr>
          <a:lstStyle/>
          <a:p>
            <a:r>
              <a:rPr lang="en-US" b="1" dirty="0" smtClean="0"/>
              <a:t>Equipment</a:t>
            </a:r>
            <a:endParaRPr lang="en-US" dirty="0"/>
          </a:p>
          <a:p>
            <a:pPr>
              <a:lnSpc>
                <a:spcPct val="150000"/>
              </a:lnSpc>
            </a:pPr>
            <a:r>
              <a:rPr lang="en-US" dirty="0">
                <a:latin typeface="Times New Roman" panose="02020603050405020304" pitchFamily="18" charset="0"/>
                <a:cs typeface="Times New Roman" panose="02020603050405020304" pitchFamily="18" charset="0"/>
              </a:rPr>
              <a:t>The type of equipment used at marine terminals obviously depends on the products to be handled, the weight and dimensions of the individual units of the product, the quantities of the product, and the distance of movement during cargo operations.</a:t>
            </a:r>
          </a:p>
          <a:p>
            <a:pPr>
              <a:lnSpc>
                <a:spcPct val="150000"/>
              </a:lnSpc>
            </a:pPr>
            <a:endParaRPr lang="en-US" dirty="0"/>
          </a:p>
        </p:txBody>
      </p:sp>
    </p:spTree>
    <p:extLst>
      <p:ext uri="{BB962C8B-B14F-4D97-AF65-F5344CB8AC3E}">
        <p14:creationId xmlns:p14="http://schemas.microsoft.com/office/powerpoint/2010/main" val="1584437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Operational planning</a:t>
            </a:r>
            <a:r>
              <a:rPr lang="en-US" dirty="0" smtClean="0"/>
              <a:t/>
            </a:r>
            <a:br>
              <a:rPr lang="en-US" dirty="0" smtClean="0"/>
            </a:br>
            <a:endParaRPr lang="en-US" dirty="0"/>
          </a:p>
        </p:txBody>
      </p:sp>
      <p:sp>
        <p:nvSpPr>
          <p:cNvPr id="3" name="Content Placeholder 2"/>
          <p:cNvSpPr>
            <a:spLocks noGrp="1"/>
          </p:cNvSpPr>
          <p:nvPr>
            <p:ph idx="1"/>
          </p:nvPr>
        </p:nvSpPr>
        <p:spPr>
          <a:xfrm>
            <a:off x="1143000" y="1371600"/>
            <a:ext cx="7772400" cy="5105400"/>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Equipment selection involves not only the acquisition of the equipment (its cost, performance, delivery time, anticipated lifetime…) but also the operation and maintenance of the equipment.</a:t>
            </a:r>
          </a:p>
          <a:p>
            <a:pPr marL="0" indent="0">
              <a:lnSpc>
                <a:spcPct val="150000"/>
              </a:lnSpc>
              <a:buNone/>
            </a:pPr>
            <a:endParaRPr lang="en-US" dirty="0"/>
          </a:p>
        </p:txBody>
      </p:sp>
    </p:spTree>
    <p:extLst>
      <p:ext uri="{BB962C8B-B14F-4D97-AF65-F5344CB8AC3E}">
        <p14:creationId xmlns:p14="http://schemas.microsoft.com/office/powerpoint/2010/main" val="1851713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Operational planning</a:t>
            </a:r>
            <a:r>
              <a:rPr lang="en-US" dirty="0" smtClean="0"/>
              <a:t/>
            </a:r>
            <a:br>
              <a:rPr lang="en-US" dirty="0" smtClean="0"/>
            </a:br>
            <a:endParaRPr lang="en-US" dirty="0"/>
          </a:p>
        </p:txBody>
      </p:sp>
      <p:sp>
        <p:nvSpPr>
          <p:cNvPr id="3" name="Content Placeholder 2"/>
          <p:cNvSpPr>
            <a:spLocks noGrp="1"/>
          </p:cNvSpPr>
          <p:nvPr>
            <p:ph idx="1"/>
          </p:nvPr>
        </p:nvSpPr>
        <p:spPr>
          <a:xfrm>
            <a:off x="1143000" y="1371600"/>
            <a:ext cx="7772400" cy="5105400"/>
          </a:xfrm>
        </p:spPr>
        <p:txBody>
          <a:bodyPr>
            <a:normAutofit/>
          </a:bodyPr>
          <a:lstStyle/>
          <a:p>
            <a:pPr marL="0" indent="0">
              <a:lnSpc>
                <a:spcPct val="150000"/>
              </a:lnSpc>
              <a:buNone/>
            </a:pPr>
            <a:r>
              <a:rPr lang="en-US" dirty="0">
                <a:latin typeface="Times New Roman" panose="02020603050405020304" pitchFamily="18" charset="0"/>
                <a:cs typeface="Times New Roman" panose="02020603050405020304" pitchFamily="18" charset="0"/>
              </a:rPr>
              <a:t>Purchasers need to consider:</a:t>
            </a:r>
          </a:p>
          <a:p>
            <a:pPr lvl="0">
              <a:lnSpc>
                <a:spcPct val="150000"/>
              </a:lnSpc>
            </a:pPr>
            <a:r>
              <a:rPr lang="en-US" dirty="0">
                <a:latin typeface="Times New Roman" panose="02020603050405020304" pitchFamily="18" charset="0"/>
                <a:cs typeface="Times New Roman" panose="02020603050405020304" pitchFamily="18" charset="0"/>
              </a:rPr>
              <a:t>reliability</a:t>
            </a:r>
          </a:p>
          <a:p>
            <a:pPr lvl="0">
              <a:lnSpc>
                <a:spcPct val="150000"/>
              </a:lnSpc>
            </a:pPr>
            <a:r>
              <a:rPr lang="en-US" dirty="0">
                <a:latin typeface="Times New Roman" panose="02020603050405020304" pitchFamily="18" charset="0"/>
                <a:cs typeface="Times New Roman" panose="02020603050405020304" pitchFamily="18" charset="0"/>
              </a:rPr>
              <a:t>skill level of operators (and hence the cost)</a:t>
            </a:r>
          </a:p>
          <a:p>
            <a:pPr lvl="0">
              <a:lnSpc>
                <a:spcPct val="150000"/>
              </a:lnSpc>
            </a:pPr>
            <a:r>
              <a:rPr lang="en-US" dirty="0">
                <a:latin typeface="Times New Roman" panose="02020603050405020304" pitchFamily="18" charset="0"/>
                <a:cs typeface="Times New Roman" panose="02020603050405020304" pitchFamily="18" charset="0"/>
              </a:rPr>
              <a:t> operator training required</a:t>
            </a:r>
          </a:p>
          <a:p>
            <a:pPr lvl="0">
              <a:lnSpc>
                <a:spcPct val="150000"/>
              </a:lnSpc>
            </a:pPr>
            <a:r>
              <a:rPr lang="en-US" dirty="0">
                <a:latin typeface="Times New Roman" panose="02020603050405020304" pitchFamily="18" charset="0"/>
                <a:cs typeface="Times New Roman" panose="02020603050405020304" pitchFamily="18" charset="0"/>
              </a:rPr>
              <a:t>quality of the maintenance manuals</a:t>
            </a:r>
          </a:p>
          <a:p>
            <a:pPr marL="0" lvl="0" indent="0">
              <a:buNone/>
            </a:pPr>
            <a:endParaRPr lang="en-US" dirty="0">
              <a:latin typeface="Times New Roman" panose="02020603050405020304" pitchFamily="18" charset="0"/>
              <a:cs typeface="Times New Roman" panose="02020603050405020304" pitchFamily="18" charset="0"/>
            </a:endParaRPr>
          </a:p>
          <a:p>
            <a:pPr marL="0" indent="0">
              <a:lnSpc>
                <a:spcPct val="150000"/>
              </a:lnSpc>
              <a:buNone/>
            </a:pPr>
            <a:endParaRPr lang="en-US" dirty="0"/>
          </a:p>
        </p:txBody>
      </p:sp>
    </p:spTree>
    <p:extLst>
      <p:ext uri="{BB962C8B-B14F-4D97-AF65-F5344CB8AC3E}">
        <p14:creationId xmlns:p14="http://schemas.microsoft.com/office/powerpoint/2010/main" val="1503052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Operational planning</a:t>
            </a:r>
            <a:r>
              <a:rPr lang="en-US" dirty="0" smtClean="0"/>
              <a:t/>
            </a:r>
            <a:br>
              <a:rPr lang="en-US" dirty="0" smtClean="0"/>
            </a:br>
            <a:endParaRPr lang="en-US" dirty="0"/>
          </a:p>
        </p:txBody>
      </p:sp>
      <p:sp>
        <p:nvSpPr>
          <p:cNvPr id="3" name="Content Placeholder 2"/>
          <p:cNvSpPr>
            <a:spLocks noGrp="1"/>
          </p:cNvSpPr>
          <p:nvPr>
            <p:ph idx="1"/>
          </p:nvPr>
        </p:nvSpPr>
        <p:spPr>
          <a:xfrm>
            <a:off x="1143000" y="1371600"/>
            <a:ext cx="7772400" cy="5257800"/>
          </a:xfrm>
        </p:spPr>
        <p:txBody>
          <a:bodyPr>
            <a:normAutofit lnSpcReduction="10000"/>
          </a:bodyPr>
          <a:lstStyle/>
          <a:p>
            <a:pPr lvl="0">
              <a:lnSpc>
                <a:spcPct val="150000"/>
              </a:lnSpc>
            </a:pPr>
            <a:r>
              <a:rPr lang="en-US" dirty="0" smtClean="0">
                <a:latin typeface="Times New Roman" panose="02020603050405020304" pitchFamily="18" charset="0"/>
                <a:cs typeface="Times New Roman" panose="02020603050405020304" pitchFamily="18" charset="0"/>
              </a:rPr>
              <a:t>routine maintenance procedures and defect reporting procedures</a:t>
            </a:r>
          </a:p>
          <a:p>
            <a:pPr lvl="0">
              <a:lnSpc>
                <a:spcPct val="150000"/>
              </a:lnSpc>
            </a:pPr>
            <a:r>
              <a:rPr lang="en-US" dirty="0" smtClean="0">
                <a:latin typeface="Times New Roman" panose="02020603050405020304" pitchFamily="18" charset="0"/>
                <a:cs typeface="Times New Roman" panose="02020603050405020304" pitchFamily="18" charset="0"/>
              </a:rPr>
              <a:t> repair and workshop requirements</a:t>
            </a:r>
          </a:p>
          <a:p>
            <a:pPr lvl="0">
              <a:lnSpc>
                <a:spcPct val="150000"/>
              </a:lnSpc>
            </a:pPr>
            <a:r>
              <a:rPr lang="en-US" dirty="0" smtClean="0">
                <a:latin typeface="Times New Roman" panose="02020603050405020304" pitchFamily="18" charset="0"/>
                <a:cs typeface="Times New Roman" panose="02020603050405020304" pitchFamily="18" charset="0"/>
              </a:rPr>
              <a:t> spare parts provisioning</a:t>
            </a:r>
          </a:p>
          <a:p>
            <a:pPr lvl="0">
              <a:lnSpc>
                <a:spcPct val="150000"/>
              </a:lnSpc>
            </a:pPr>
            <a:r>
              <a:rPr lang="en-US" dirty="0" smtClean="0">
                <a:latin typeface="Times New Roman" panose="02020603050405020304" pitchFamily="18" charset="0"/>
                <a:cs typeface="Times New Roman" panose="02020603050405020304" pitchFamily="18" charset="0"/>
              </a:rPr>
              <a:t>average repair times</a:t>
            </a:r>
          </a:p>
          <a:p>
            <a:pPr lvl="0">
              <a:lnSpc>
                <a:spcPct val="150000"/>
              </a:lnSpc>
            </a:pPr>
            <a:r>
              <a:rPr lang="en-US" dirty="0" smtClean="0">
                <a:latin typeface="Times New Roman" panose="02020603050405020304" pitchFamily="18" charset="0"/>
                <a:cs typeface="Times New Roman" panose="02020603050405020304" pitchFamily="18" charset="0"/>
              </a:rPr>
              <a:t> equipment replacement plans in the event of failure.</a:t>
            </a:r>
          </a:p>
          <a:p>
            <a:pPr marL="0" indent="0">
              <a:lnSpc>
                <a:spcPct val="150000"/>
              </a:lnSpc>
              <a:buNone/>
            </a:pPr>
            <a:endParaRPr lang="en-US" dirty="0"/>
          </a:p>
        </p:txBody>
      </p:sp>
    </p:spTree>
    <p:extLst>
      <p:ext uri="{BB962C8B-B14F-4D97-AF65-F5344CB8AC3E}">
        <p14:creationId xmlns:p14="http://schemas.microsoft.com/office/powerpoint/2010/main" val="2861843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Operational planning</a:t>
            </a:r>
            <a:r>
              <a:rPr lang="en-US" dirty="0" smtClean="0"/>
              <a:t/>
            </a:r>
            <a:br>
              <a:rPr lang="en-US" dirty="0" smtClean="0"/>
            </a:br>
            <a:endParaRPr lang="en-US" dirty="0"/>
          </a:p>
        </p:txBody>
      </p:sp>
      <p:sp>
        <p:nvSpPr>
          <p:cNvPr id="3" name="Content Placeholder 2"/>
          <p:cNvSpPr>
            <a:spLocks noGrp="1"/>
          </p:cNvSpPr>
          <p:nvPr>
            <p:ph idx="1"/>
          </p:nvPr>
        </p:nvSpPr>
        <p:spPr>
          <a:xfrm>
            <a:off x="1295400" y="1371600"/>
            <a:ext cx="7620000" cy="5257800"/>
          </a:xfrm>
        </p:spPr>
        <p:txBody>
          <a:bodyPr>
            <a:normAutofit/>
          </a:bodyPr>
          <a:lstStyle/>
          <a:p>
            <a:pPr marL="0" indent="0">
              <a:lnSpc>
                <a:spcPct val="150000"/>
              </a:lnSpc>
              <a:buNone/>
            </a:pPr>
            <a:r>
              <a:rPr lang="en-US" dirty="0">
                <a:latin typeface="Times New Roman" panose="02020603050405020304" pitchFamily="18" charset="0"/>
                <a:cs typeface="Times New Roman" panose="02020603050405020304" pitchFamily="18" charset="0"/>
              </a:rPr>
              <a:t>The size of the inventory of spare parts for machinery required at the terminal depends on the location of the terminal. If the terminal is close to an off-site supply of spares, then a smaller and less expensive inventory of spare parts needs to be kept at the site.</a:t>
            </a: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455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Operational planning</a:t>
            </a:r>
            <a:r>
              <a:rPr lang="en-US" dirty="0" smtClean="0"/>
              <a:t/>
            </a:r>
            <a:br>
              <a:rPr lang="en-US" dirty="0" smtClean="0"/>
            </a:br>
            <a:endParaRPr lang="en-US" dirty="0"/>
          </a:p>
        </p:txBody>
      </p:sp>
      <p:sp>
        <p:nvSpPr>
          <p:cNvPr id="3" name="Content Placeholder 2"/>
          <p:cNvSpPr>
            <a:spLocks noGrp="1"/>
          </p:cNvSpPr>
          <p:nvPr>
            <p:ph idx="1"/>
          </p:nvPr>
        </p:nvSpPr>
        <p:spPr>
          <a:xfrm>
            <a:off x="1219200" y="1371600"/>
            <a:ext cx="7696200" cy="5257800"/>
          </a:xfrm>
        </p:spPr>
        <p:txBody>
          <a:bodyPr>
            <a:normAutofit/>
          </a:bodyPr>
          <a:lstStyle/>
          <a:p>
            <a:pPr marL="0" indent="0">
              <a:lnSpc>
                <a:spcPct val="150000"/>
              </a:lnSpc>
              <a:buNone/>
            </a:pPr>
            <a:r>
              <a:rPr lang="en-US" dirty="0">
                <a:latin typeface="Times New Roman" panose="02020603050405020304" pitchFamily="18" charset="0"/>
                <a:cs typeface="Times New Roman" panose="02020603050405020304" pitchFamily="18" charset="0"/>
              </a:rPr>
              <a:t>In locations close to established urban areas, some terminals frequently have routine maintenance and repairs handled by contract off site, or at least have the immediate availability of expert’s specialists if required.</a:t>
            </a: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18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Warehouse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7848600" cy="4953000"/>
          </a:xfrm>
        </p:spPr>
        <p:txBody>
          <a:bodyPr/>
          <a:lstStyle/>
          <a:p>
            <a:pPr>
              <a:lnSpc>
                <a:spcPct val="150000"/>
              </a:lnSpc>
            </a:pPr>
            <a:r>
              <a:rPr lang="en-US" dirty="0">
                <a:latin typeface="Times New Roman" panose="02020603050405020304" pitchFamily="18" charset="0"/>
                <a:cs typeface="Times New Roman" panose="02020603050405020304" pitchFamily="18" charset="0"/>
              </a:rPr>
              <a:t>The type and size of warehouses and transit areas at terminals are dependent on the product, its unit size (average weight/measurement ratio or density of the cargo mix), floor weight restrictions, and the throughput</a:t>
            </a:r>
          </a:p>
        </p:txBody>
      </p:sp>
    </p:spTree>
    <p:extLst>
      <p:ext uri="{BB962C8B-B14F-4D97-AF65-F5344CB8AC3E}">
        <p14:creationId xmlns:p14="http://schemas.microsoft.com/office/powerpoint/2010/main" val="2564609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Warehouse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a:latin typeface="Times New Roman" panose="02020603050405020304" pitchFamily="18" charset="0"/>
                <a:cs typeface="Times New Roman" panose="02020603050405020304" pitchFamily="18" charset="0"/>
              </a:rPr>
              <a:t>the daily received tonnage equated to the proposed shipping tonnage, and the under-roof non-useable space, for example, aisles for mobile machinery. The requirement for the building to be sprinkle red or not affects the buildings’ size, design, and cost.</a:t>
            </a:r>
          </a:p>
          <a:p>
            <a:endParaRPr lang="en-US" dirty="0"/>
          </a:p>
        </p:txBody>
      </p:sp>
    </p:spTree>
    <p:extLst>
      <p:ext uri="{BB962C8B-B14F-4D97-AF65-F5344CB8AC3E}">
        <p14:creationId xmlns:p14="http://schemas.microsoft.com/office/powerpoint/2010/main" val="1337900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Warehouse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43000" y="1600200"/>
            <a:ext cx="7848600" cy="5257800"/>
          </a:xfrm>
        </p:spPr>
        <p:txBody>
          <a:bodyPr>
            <a:normAutofit fontScale="92500" lnSpcReduction="10000"/>
          </a:bodyPr>
          <a:lstStyle/>
          <a:p>
            <a:pPr marL="0" indent="0">
              <a:lnSpc>
                <a:spcPct val="150000"/>
              </a:lnSpc>
              <a:buNone/>
            </a:pPr>
            <a:r>
              <a:rPr lang="en-US" sz="3500" dirty="0">
                <a:latin typeface="Times New Roman" panose="02020603050405020304" pitchFamily="18" charset="0"/>
                <a:cs typeface="Times New Roman" panose="02020603050405020304" pitchFamily="18" charset="0"/>
              </a:rPr>
              <a:t>Other factors that go into building specifications are:</a:t>
            </a:r>
          </a:p>
          <a:p>
            <a:pPr lvl="0">
              <a:lnSpc>
                <a:spcPct val="150000"/>
              </a:lnSpc>
            </a:pPr>
            <a:r>
              <a:rPr lang="en-US" sz="3500" dirty="0">
                <a:latin typeface="Times New Roman" panose="02020603050405020304" pitchFamily="18" charset="0"/>
                <a:cs typeface="Times New Roman" panose="02020603050405020304" pitchFamily="18" charset="0"/>
              </a:rPr>
              <a:t>need for road and rail access</a:t>
            </a:r>
          </a:p>
          <a:p>
            <a:pPr lvl="0">
              <a:lnSpc>
                <a:spcPct val="150000"/>
              </a:lnSpc>
            </a:pPr>
            <a:r>
              <a:rPr lang="en-US" sz="3500" dirty="0">
                <a:latin typeface="Times New Roman" panose="02020603050405020304" pitchFamily="18" charset="0"/>
                <a:cs typeface="Times New Roman" panose="02020603050405020304" pitchFamily="18" charset="0"/>
              </a:rPr>
              <a:t>peak handling requirements for daily landside reception and delivery</a:t>
            </a:r>
          </a:p>
          <a:p>
            <a:pPr lvl="0">
              <a:lnSpc>
                <a:spcPct val="150000"/>
              </a:lnSpc>
            </a:pPr>
            <a:r>
              <a:rPr lang="en-US" sz="3500" dirty="0">
                <a:latin typeface="Times New Roman" panose="02020603050405020304" pitchFamily="18" charset="0"/>
                <a:cs typeface="Times New Roman" panose="02020603050405020304" pitchFamily="18" charset="0"/>
              </a:rPr>
              <a:t>maximum shipment sizes</a:t>
            </a:r>
          </a:p>
          <a:p>
            <a:pPr lvl="0">
              <a:lnSpc>
                <a:spcPct val="150000"/>
              </a:lnSpc>
            </a:pPr>
            <a:r>
              <a:rPr lang="en-US" sz="3500" dirty="0">
                <a:latin typeface="Times New Roman" panose="02020603050405020304" pitchFamily="18" charset="0"/>
                <a:cs typeface="Times New Roman" panose="02020603050405020304" pitchFamily="18" charset="0"/>
              </a:rPr>
              <a:t> peak vessel </a:t>
            </a:r>
            <a:r>
              <a:rPr lang="en-US" sz="3500" dirty="0" smtClean="0">
                <a:latin typeface="Times New Roman" panose="02020603050405020304" pitchFamily="18" charset="0"/>
                <a:cs typeface="Times New Roman" panose="02020603050405020304" pitchFamily="18" charset="0"/>
              </a:rPr>
              <a:t>throughputs</a:t>
            </a:r>
          </a:p>
          <a:p>
            <a:pPr lvl="0">
              <a:lnSpc>
                <a:spcPct val="150000"/>
              </a:lnSpc>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59670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Warehouse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43000" y="1600200"/>
            <a:ext cx="7848600" cy="5029200"/>
          </a:xfrm>
        </p:spPr>
        <p:txBody>
          <a:bodyPr>
            <a:normAutofit lnSpcReduction="10000"/>
          </a:bodyPr>
          <a:lstStyle/>
          <a:p>
            <a:pPr>
              <a:lnSpc>
                <a:spcPct val="150000"/>
              </a:lnSpc>
            </a:pPr>
            <a:r>
              <a:rPr lang="en-US" dirty="0" smtClean="0">
                <a:latin typeface="Times New Roman" panose="02020603050405020304" pitchFamily="18" charset="0"/>
                <a:cs typeface="Times New Roman" panose="02020603050405020304" pitchFamily="18" charset="0"/>
              </a:rPr>
              <a:t>storage </a:t>
            </a:r>
            <a:r>
              <a:rPr lang="en-US" dirty="0">
                <a:latin typeface="Times New Roman" panose="02020603050405020304" pitchFamily="18" charset="0"/>
                <a:cs typeface="Times New Roman" panose="02020603050405020304" pitchFamily="18" charset="0"/>
              </a:rPr>
              <a:t>demands—average and maximum dwell time of cargoes; cargo separation  requirements; cargo storage environmental controls traffic flow; space for roadways, railways, aisles for machinery; mobile equipment turning circles</a:t>
            </a:r>
          </a:p>
          <a:p>
            <a:pPr lvl="0">
              <a:lnSpc>
                <a:spcPct val="150000"/>
              </a:lnSpc>
            </a:pPr>
            <a:r>
              <a:rPr lang="en-US" dirty="0">
                <a:latin typeface="Times New Roman" panose="02020603050405020304" pitchFamily="18" charset="0"/>
                <a:cs typeface="Times New Roman" panose="02020603050405020304" pitchFamily="18" charset="0"/>
              </a:rPr>
              <a:t> need for open spans, free of obstruction.</a:t>
            </a:r>
          </a:p>
          <a:p>
            <a:endParaRPr lang="en-US" dirty="0"/>
          </a:p>
        </p:txBody>
      </p:sp>
    </p:spTree>
    <p:extLst>
      <p:ext uri="{BB962C8B-B14F-4D97-AF65-F5344CB8AC3E}">
        <p14:creationId xmlns:p14="http://schemas.microsoft.com/office/powerpoint/2010/main" val="4070064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219200"/>
            <a:ext cx="7772400" cy="5410200"/>
          </a:xfrm>
        </p:spPr>
        <p:txBody>
          <a:bodyPr>
            <a:normAutofit fontScale="85000" lnSpcReduction="10000"/>
          </a:bodyPr>
          <a:lstStyle/>
          <a:p>
            <a:r>
              <a:rPr lang="en-US" b="1" dirty="0">
                <a:latin typeface="Times New Roman" panose="02020603050405020304" pitchFamily="18" charset="0"/>
                <a:cs typeface="Times New Roman" panose="02020603050405020304" pitchFamily="18" charset="0"/>
              </a:rPr>
              <a:t>OSHA define marine terminal as:</a:t>
            </a:r>
          </a:p>
          <a:p>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Marine terminal</a:t>
            </a:r>
            <a:r>
              <a:rPr lang="en-US" dirty="0">
                <a:latin typeface="Times New Roman" panose="02020603050405020304" pitchFamily="18" charset="0"/>
                <a:cs typeface="Times New Roman" panose="02020603050405020304" pitchFamily="18" charset="0"/>
              </a:rPr>
              <a:t> means wharves, bulkheads, quays, piers, docks and other berthing locations and adjacent storage or adjacent areas and structures associated with the primary movement of cargo or materials from vessel to shore or shore to vessel including structures which are devoted to receiving, handling, holding, consolidating and loading or delivery of waterborne shipments or passengers, including areas devoted to the maintenance of the terminal or equipment. The term does not include production or manufacturing areas nor does the term include storage facilities directly associated with those productions or manufacturing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areas.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9223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Warehouse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43000" y="1600200"/>
            <a:ext cx="7848600" cy="5029200"/>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The type of storage (open or closed) for bulk cargoes similarly would be dependent on the product, its special storage requirements, its chemical composition, and its susceptibility to fire, explosion, spontaneous combustion, and weather</a:t>
            </a:r>
          </a:p>
        </p:txBody>
      </p:sp>
    </p:spTree>
    <p:extLst>
      <p:ext uri="{BB962C8B-B14F-4D97-AF65-F5344CB8AC3E}">
        <p14:creationId xmlns:p14="http://schemas.microsoft.com/office/powerpoint/2010/main" val="779903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Warehouse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43000" y="1600200"/>
            <a:ext cx="7848600" cy="5029200"/>
          </a:xfrm>
        </p:spPr>
        <p:txBody>
          <a:bodyPr>
            <a:normAutofit fontScale="92500" lnSpcReduction="20000"/>
          </a:bodyPr>
          <a:lstStyle/>
          <a:p>
            <a:pPr>
              <a:lnSpc>
                <a:spcPct val="150000"/>
              </a:lnSpc>
            </a:pPr>
            <a:r>
              <a:rPr lang="en-US" dirty="0">
                <a:latin typeface="Times New Roman" panose="02020603050405020304" pitchFamily="18" charset="0"/>
                <a:cs typeface="Times New Roman" panose="02020603050405020304" pitchFamily="18" charset="0"/>
              </a:rPr>
              <a:t>Some shippers indicate their preference as to the form the storage will take, dependent on the type of mobile machinery that might be required to handle their product. Tracked vehicles break up the size of individual granules more easily than wheeled vehicles, and this degradation can have negative commercial repercussions.</a:t>
            </a:r>
          </a:p>
          <a:p>
            <a:endParaRPr lang="en-US" dirty="0"/>
          </a:p>
        </p:txBody>
      </p:sp>
    </p:spTree>
    <p:extLst>
      <p:ext uri="{BB962C8B-B14F-4D97-AF65-F5344CB8AC3E}">
        <p14:creationId xmlns:p14="http://schemas.microsoft.com/office/powerpoint/2010/main" val="11956188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Material </a:t>
            </a:r>
            <a:r>
              <a:rPr lang="en-US" b="1" dirty="0" smtClean="0">
                <a:latin typeface="Times New Roman" panose="02020603050405020304" pitchFamily="18" charset="0"/>
                <a:cs typeface="Times New Roman" panose="02020603050405020304" pitchFamily="18" charset="0"/>
              </a:rPr>
              <a:t>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43000" y="1066800"/>
            <a:ext cx="7645400" cy="5562600"/>
          </a:xfrm>
        </p:spPr>
        <p:txBody>
          <a:bodyPr>
            <a:noAutofit/>
          </a:bodyPr>
          <a:lstStyle/>
          <a:p>
            <a:pPr marL="0" indent="0">
              <a:lnSpc>
                <a:spcPct val="150000"/>
              </a:lnSpc>
              <a:buNone/>
            </a:pPr>
            <a:r>
              <a:rPr lang="en-US" b="1" dirty="0">
                <a:latin typeface="Times New Roman" panose="02020603050405020304" pitchFamily="18" charset="0"/>
                <a:cs typeface="Times New Roman" panose="02020603050405020304" pitchFamily="18" charset="0"/>
              </a:rPr>
              <a:t>Sulphur</a:t>
            </a:r>
          </a:p>
          <a:p>
            <a:pPr>
              <a:lnSpc>
                <a:spcPct val="150000"/>
              </a:lnSpc>
            </a:pPr>
            <a:r>
              <a:rPr lang="en-US" dirty="0">
                <a:latin typeface="Times New Roman" panose="02020603050405020304" pitchFamily="18" charset="0"/>
                <a:cs typeface="Times New Roman" panose="02020603050405020304" pitchFamily="18" charset="0"/>
              </a:rPr>
              <a:t> is explosive and supports fire; consequently, it is stored in outside stockpiles and not in sheds or silos. </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b="1" dirty="0" smtClean="0">
                <a:latin typeface="Times New Roman" panose="02020603050405020304" pitchFamily="18" charset="0"/>
                <a:cs typeface="Times New Roman" panose="02020603050405020304" pitchFamily="18" charset="0"/>
              </a:rPr>
              <a:t>Coal </a:t>
            </a:r>
          </a:p>
          <a:p>
            <a:pPr>
              <a:lnSpc>
                <a:spcPct val="150000"/>
              </a:lnSpc>
            </a:pP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liable to spontaneously combust, and it too is stored in outside stockpiles.</a:t>
            </a:r>
          </a:p>
        </p:txBody>
      </p:sp>
    </p:spTree>
    <p:extLst>
      <p:ext uri="{BB962C8B-B14F-4D97-AF65-F5344CB8AC3E}">
        <p14:creationId xmlns:p14="http://schemas.microsoft.com/office/powerpoint/2010/main" val="9235794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Material </a:t>
            </a:r>
            <a:r>
              <a:rPr lang="en-US" b="1" dirty="0" smtClean="0">
                <a:latin typeface="Times New Roman" panose="02020603050405020304" pitchFamily="18" charset="0"/>
                <a:cs typeface="Times New Roman" panose="02020603050405020304" pitchFamily="18" charset="0"/>
              </a:rPr>
              <a:t>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43000" y="1066800"/>
            <a:ext cx="7645400" cy="5562600"/>
          </a:xfrm>
        </p:spPr>
        <p:txBody>
          <a:bodyPr>
            <a:noAutofit/>
          </a:bodyPr>
          <a:lstStyle/>
          <a:p>
            <a:pPr>
              <a:lnSpc>
                <a:spcPct val="150000"/>
              </a:lnSpc>
            </a:pPr>
            <a:r>
              <a:rPr lang="en-US" dirty="0">
                <a:latin typeface="Times New Roman" panose="02020603050405020304" pitchFamily="18" charset="0"/>
                <a:cs typeface="Times New Roman" panose="02020603050405020304" pitchFamily="18" charset="0"/>
              </a:rPr>
              <a:t>Grain deteriorates in quality when wet, so it is stored in silos. Grain dust is explosive and therefore precautionary systems are supplied in grain elevators to reduce the chances of explosion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573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Material </a:t>
            </a:r>
            <a:r>
              <a:rPr lang="en-US" b="1" dirty="0" smtClean="0">
                <a:latin typeface="Times New Roman" panose="02020603050405020304" pitchFamily="18" charset="0"/>
                <a:cs typeface="Times New Roman" panose="02020603050405020304" pitchFamily="18" charset="0"/>
              </a:rPr>
              <a:t>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066800" y="1066800"/>
            <a:ext cx="7721600" cy="5562600"/>
          </a:xfrm>
        </p:spPr>
        <p:txBody>
          <a:bodyPr>
            <a:noAutofit/>
          </a:bodyPr>
          <a:lstStyle/>
          <a:p>
            <a:pPr>
              <a:lnSpc>
                <a:spcPct val="150000"/>
              </a:lnSpc>
            </a:pPr>
            <a:r>
              <a:rPr lang="en-US" dirty="0" smtClean="0">
                <a:latin typeface="Times New Roman" panose="02020603050405020304" pitchFamily="18" charset="0"/>
                <a:cs typeface="Times New Roman" panose="02020603050405020304" pitchFamily="18" charset="0"/>
              </a:rPr>
              <a:t>Liquid </a:t>
            </a:r>
            <a:r>
              <a:rPr lang="en-US" dirty="0">
                <a:latin typeface="Times New Roman" panose="02020603050405020304" pitchFamily="18" charset="0"/>
                <a:cs typeface="Times New Roman" panose="02020603050405020304" pitchFamily="18" charset="0"/>
              </a:rPr>
              <a:t>chemicals and fuels, most of which are hazardous, are stored in tanks that are designed with built-in precautionary systems—foam systems, ventilation systems, breakaway construction and extensive fire-fighting and spillage control equipment.</a:t>
            </a:r>
          </a:p>
        </p:txBody>
      </p:sp>
    </p:spTree>
    <p:extLst>
      <p:ext uri="{BB962C8B-B14F-4D97-AF65-F5344CB8AC3E}">
        <p14:creationId xmlns:p14="http://schemas.microsoft.com/office/powerpoint/2010/main" val="2089284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Material </a:t>
            </a:r>
            <a:r>
              <a:rPr lang="en-US" b="1" dirty="0" smtClean="0">
                <a:latin typeface="Times New Roman" panose="02020603050405020304" pitchFamily="18" charset="0"/>
                <a:cs typeface="Times New Roman" panose="02020603050405020304" pitchFamily="18" charset="0"/>
              </a:rPr>
              <a:t>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43000" y="1066800"/>
            <a:ext cx="7645400" cy="5257800"/>
          </a:xfrm>
        </p:spPr>
        <p:txBody>
          <a:bodyPr>
            <a:noAutofit/>
          </a:bodyPr>
          <a:lstStyle/>
          <a:p>
            <a:pPr>
              <a:lnSpc>
                <a:spcPct val="150000"/>
              </a:lnSpc>
            </a:pPr>
            <a:r>
              <a:rPr lang="en-US" dirty="0">
                <a:latin typeface="Times New Roman" panose="02020603050405020304" pitchFamily="18" charset="0"/>
                <a:cs typeface="Times New Roman" panose="02020603050405020304" pitchFamily="18" charset="0"/>
              </a:rPr>
              <a:t>The size and construction of container storage areas is dependent on the throughput, rate of receipt, rate of shipment, and calculated storage periods</a:t>
            </a:r>
            <a:r>
              <a:rPr lang="en-US" dirty="0" smtClean="0">
                <a:latin typeface="Times New Roman" panose="02020603050405020304" pitchFamily="18" charset="0"/>
                <a:cs typeface="Times New Roman" panose="02020603050405020304" pitchFamily="18" charset="0"/>
              </a:rPr>
              <a:t>.</a:t>
            </a:r>
          </a:p>
          <a:p>
            <a:pPr marL="0" indent="0">
              <a:lnSpc>
                <a:spcPct val="150000"/>
              </a:lnSpc>
              <a:buNone/>
            </a:pPr>
            <a:endParaRPr lang="en-US" dirty="0">
              <a:latin typeface="Times New Roman" panose="02020603050405020304" pitchFamily="18" charset="0"/>
              <a:cs typeface="Times New Roman" panose="02020603050405020304" pitchFamily="18" charset="0"/>
            </a:endParaRP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061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Material </a:t>
            </a:r>
            <a:r>
              <a:rPr lang="en-US" b="1" dirty="0" smtClean="0">
                <a:latin typeface="Times New Roman" panose="02020603050405020304" pitchFamily="18" charset="0"/>
                <a:cs typeface="Times New Roman" panose="02020603050405020304" pitchFamily="18" charset="0"/>
              </a:rPr>
              <a:t> And Storage Areas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990600" y="1066800"/>
            <a:ext cx="7797800" cy="6934200"/>
          </a:xfrm>
        </p:spPr>
        <p:txBody>
          <a:bodyPr>
            <a:noAutofit/>
          </a:bodyPr>
          <a:lstStyle/>
          <a:p>
            <a:pPr marL="0" indent="0">
              <a:lnSpc>
                <a:spcPct val="150000"/>
              </a:lnSpc>
              <a:buNone/>
            </a:pPr>
            <a:endParaRPr lang="en-US" dirty="0">
              <a:latin typeface="Times New Roman" panose="02020603050405020304" pitchFamily="18" charset="0"/>
              <a:cs typeface="Times New Roman" panose="02020603050405020304" pitchFamily="18" charset="0"/>
            </a:endParaRPr>
          </a:p>
          <a:p>
            <a:pPr>
              <a:lnSpc>
                <a:spcPct val="150000"/>
              </a:lnSpc>
            </a:pPr>
            <a:r>
              <a:rPr lang="en-US" dirty="0">
                <a:latin typeface="Times New Roman" panose="02020603050405020304" pitchFamily="18" charset="0"/>
                <a:cs typeface="Times New Roman" panose="02020603050405020304" pitchFamily="18" charset="0"/>
              </a:rPr>
              <a:t>The purpose of the terminal is to receive, store and ship cargo as a link in the chain of trade, and how well the terminal is designed to do that can have enormous financial consequences.</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0182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Safety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nSpc>
                <a:spcPct val="150000"/>
              </a:lnSpc>
            </a:pPr>
            <a:r>
              <a:rPr lang="en-US" dirty="0" smtClean="0">
                <a:latin typeface="Times New Roman" panose="02020603050405020304" pitchFamily="18" charset="0"/>
                <a:cs typeface="Times New Roman" panose="02020603050405020304" pitchFamily="18" charset="0"/>
              </a:rPr>
              <a:t>Safety </a:t>
            </a:r>
            <a:r>
              <a:rPr lang="en-US" dirty="0">
                <a:latin typeface="Times New Roman" panose="02020603050405020304" pitchFamily="18" charset="0"/>
                <a:cs typeface="Times New Roman" panose="02020603050405020304" pitchFamily="18" charset="0"/>
              </a:rPr>
              <a:t>is an important aspect of the operation of any industrial plant. In most countries, both government authorities and representatives of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are involved in ensuring safety at marine terminals.</a:t>
            </a:r>
          </a:p>
          <a:p>
            <a:endParaRPr lang="en-US" dirty="0"/>
          </a:p>
        </p:txBody>
      </p:sp>
    </p:spTree>
    <p:extLst>
      <p:ext uri="{BB962C8B-B14F-4D97-AF65-F5344CB8AC3E}">
        <p14:creationId xmlns:p14="http://schemas.microsoft.com/office/powerpoint/2010/main" val="3816486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Safety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7848600" cy="4953000"/>
          </a:xfrm>
        </p:spPr>
        <p:txBody>
          <a:bodyPr>
            <a:normAutofit lnSpcReduction="10000"/>
          </a:bodyPr>
          <a:lstStyle/>
          <a:p>
            <a:pPr>
              <a:lnSpc>
                <a:spcPct val="150000"/>
              </a:lnSpc>
            </a:pPr>
            <a:r>
              <a:rPr lang="en-US" dirty="0">
                <a:latin typeface="Times New Roman" panose="02020603050405020304" pitchFamily="18" charset="0"/>
                <a:cs typeface="Times New Roman" panose="02020603050405020304" pitchFamily="18" charset="0"/>
              </a:rPr>
              <a:t>All equipment used has to be operated in a safe manner, provided with valid safety certificates, inspected daily before use, and periodically maintained. Experience has shown that the introduction and strict enforcement of safety codes, guidelines, and procedures can reduce accident frequency.</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005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Safety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7848600" cy="5105400"/>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All marine terminal workers need to be trained in the:</a:t>
            </a:r>
          </a:p>
          <a:p>
            <a:pPr lvl="0"/>
            <a:r>
              <a:rPr lang="en-US" dirty="0">
                <a:latin typeface="Times New Roman" panose="02020603050405020304" pitchFamily="18" charset="0"/>
                <a:cs typeface="Times New Roman" panose="02020603050405020304" pitchFamily="18" charset="0"/>
              </a:rPr>
              <a:t>terminal’s safety regulations</a:t>
            </a:r>
          </a:p>
          <a:p>
            <a:pPr lvl="0"/>
            <a:r>
              <a:rPr lang="en-US" dirty="0">
                <a:latin typeface="Times New Roman" panose="02020603050405020304" pitchFamily="18" charset="0"/>
                <a:cs typeface="Times New Roman" panose="02020603050405020304" pitchFamily="18" charset="0"/>
              </a:rPr>
              <a:t>safe operation of equipment</a:t>
            </a:r>
          </a:p>
          <a:p>
            <a:pPr lvl="0"/>
            <a:r>
              <a:rPr lang="en-US" dirty="0">
                <a:latin typeface="Times New Roman" panose="02020603050405020304" pitchFamily="18" charset="0"/>
                <a:cs typeface="Times New Roman" panose="02020603050405020304" pitchFamily="18" charset="0"/>
              </a:rPr>
              <a:t> handling and the storage of dangerous goods (IMO regulations)</a:t>
            </a:r>
          </a:p>
          <a:p>
            <a:r>
              <a:rPr lang="en-US" dirty="0">
                <a:latin typeface="Times New Roman" panose="02020603050405020304" pitchFamily="18" charset="0"/>
                <a:cs typeface="Times New Roman" panose="02020603050405020304" pitchFamily="18" charset="0"/>
              </a:rPr>
              <a:t> use of protective clothing and personal safety devices</a:t>
            </a:r>
          </a:p>
        </p:txBody>
      </p:sp>
    </p:spTree>
    <p:extLst>
      <p:ext uri="{BB962C8B-B14F-4D97-AF65-F5344CB8AC3E}">
        <p14:creationId xmlns:p14="http://schemas.microsoft.com/office/powerpoint/2010/main" val="83911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600200"/>
            <a:ext cx="7772400" cy="5029200"/>
          </a:xfrm>
        </p:spPr>
        <p:txBody>
          <a:bodyPr>
            <a:normAutofit fontScale="92500"/>
          </a:bodyPr>
          <a:lstStyle/>
          <a:p>
            <a:pPr>
              <a:lnSpc>
                <a:spcPct val="200000"/>
              </a:lnSpc>
            </a:pPr>
            <a:r>
              <a:rPr lang="en-US" dirty="0">
                <a:latin typeface="Times New Roman" panose="02020603050405020304" pitchFamily="18" charset="0"/>
                <a:cs typeface="Times New Roman" panose="02020603050405020304" pitchFamily="18" charset="0"/>
              </a:rPr>
              <a:t>Marine Terminal Operators (MTOs) provide </a:t>
            </a:r>
            <a:r>
              <a:rPr lang="en-US" dirty="0" err="1">
                <a:latin typeface="Times New Roman" panose="02020603050405020304" pitchFamily="18" charset="0"/>
                <a:cs typeface="Times New Roman" panose="02020603050405020304" pitchFamily="18" charset="0"/>
              </a:rPr>
              <a:t>wharfage</a:t>
            </a:r>
            <a:r>
              <a:rPr lang="en-US" dirty="0">
                <a:latin typeface="Times New Roman" panose="02020603050405020304" pitchFamily="18" charset="0"/>
                <a:cs typeface="Times New Roman" panose="02020603050405020304" pitchFamily="18" charset="0"/>
              </a:rPr>
              <a:t>, dock, warehouse, or other marine terminal facilities to ocean common carriers moving cargo in the ocean-borne, foreign commerce of the United States. MTOs include:</a:t>
            </a:r>
          </a:p>
        </p:txBody>
      </p:sp>
    </p:spTree>
    <p:extLst>
      <p:ext uri="{BB962C8B-B14F-4D97-AF65-F5344CB8AC3E}">
        <p14:creationId xmlns:p14="http://schemas.microsoft.com/office/powerpoint/2010/main" val="31970981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Safety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219200"/>
            <a:ext cx="7848600" cy="5638800"/>
          </a:xfrm>
        </p:spPr>
        <p:txBody>
          <a:bodyPr>
            <a:normAutofit fontScale="92500" lnSpcReduction="20000"/>
          </a:bodyPr>
          <a:lstStyle/>
          <a:p>
            <a:pPr>
              <a:lnSpc>
                <a:spcPct val="150000"/>
              </a:lnSpc>
            </a:pPr>
            <a:r>
              <a:rPr lang="en-US" dirty="0">
                <a:latin typeface="Times New Roman" panose="02020603050405020304" pitchFamily="18" charset="0"/>
                <a:cs typeface="Times New Roman" panose="02020603050405020304" pitchFamily="18" charset="0"/>
              </a:rPr>
              <a:t>Required first aid rooms must be provided and their locations carefully planned. Obviously, if the terminal is situated close to an area served by a hospital, then post first aid care is immediately available. However, if the terminal’s location is remote from any hospital, the transportation of injured persons requiring hospital care requires to be planned </a:t>
            </a:r>
            <a:r>
              <a:rPr lang="en-US" dirty="0" smtClean="0">
                <a:latin typeface="Times New Roman" panose="02020603050405020304" pitchFamily="18" charset="0"/>
                <a:cs typeface="Times New Roman" panose="02020603050405020304" pitchFamily="18" charset="0"/>
              </a:rPr>
              <a:t>before hand</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166475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Safety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7848600" cy="4953000"/>
          </a:xfrm>
        </p:spPr>
        <p:txBody>
          <a:bodyPr>
            <a:normAutofit/>
          </a:bodyPr>
          <a:lstStyle/>
          <a:p>
            <a:pPr>
              <a:lnSpc>
                <a:spcPct val="150000"/>
              </a:lnSpc>
            </a:pPr>
            <a:r>
              <a:rPr lang="en-US" dirty="0" smtClean="0">
                <a:latin typeface="Times New Roman" panose="02020603050405020304" pitchFamily="18" charset="0"/>
                <a:cs typeface="Times New Roman" panose="02020603050405020304" pitchFamily="18" charset="0"/>
              </a:rPr>
              <a:t>Ambulances, planes, helicopters, fast powerboats, or whatever is required must be available when needed, and the co-operation of outside agencies, such as police, army, and navy must also be organized in advance.</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44708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Safety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a:lnSpc>
                <a:spcPct val="150000"/>
              </a:lnSpc>
            </a:pPr>
            <a:r>
              <a:rPr lang="en-US" dirty="0" smtClean="0">
                <a:latin typeface="Times New Roman" panose="02020603050405020304" pitchFamily="18" charset="0"/>
                <a:cs typeface="Times New Roman" panose="02020603050405020304" pitchFamily="18" charset="0"/>
              </a:rPr>
              <a:t>Ambulances, planes, helicopters, fast powerboats, or whatever is required must be available when needed, and the co-operation of outside agencies, such as police, army, and navy must also be organized in advance.</a:t>
            </a:r>
          </a:p>
          <a:p>
            <a:endParaRPr lang="en-US" dirty="0"/>
          </a:p>
        </p:txBody>
      </p:sp>
    </p:spTree>
    <p:extLst>
      <p:ext uri="{BB962C8B-B14F-4D97-AF65-F5344CB8AC3E}">
        <p14:creationId xmlns:p14="http://schemas.microsoft.com/office/powerpoint/2010/main" val="18498787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400"/>
            <a:ext cx="7879080" cy="1143000"/>
          </a:xfrm>
        </p:spPr>
        <p:txBody>
          <a:bodyPr>
            <a:normAutofit fontScale="90000"/>
          </a:bodyPr>
          <a:lstStyle/>
          <a:p>
            <a:pPr algn="ctr"/>
            <a:r>
              <a:rPr lang="en-US" b="1" dirty="0" smtClean="0"/>
              <a:t/>
            </a:r>
            <a:br>
              <a:rPr lang="en-US" b="1" dirty="0" smtClean="0"/>
            </a:br>
            <a:r>
              <a:rPr lang="en-US" sz="4900" b="1" dirty="0" smtClean="0">
                <a:effectLst/>
                <a:latin typeface="Times New Roman" panose="02020603050405020304" pitchFamily="18" charset="0"/>
                <a:cs typeface="Times New Roman" panose="02020603050405020304" pitchFamily="18" charset="0"/>
              </a:rPr>
              <a:t>Emergency And Disaster Response</a:t>
            </a:r>
            <a:r>
              <a:rPr lang="en-US" sz="4900" dirty="0" smtClean="0">
                <a:latin typeface="Times New Roman" panose="02020603050405020304" pitchFamily="18" charset="0"/>
                <a:cs typeface="Times New Roman" panose="02020603050405020304" pitchFamily="18" charset="0"/>
              </a:rPr>
              <a:t/>
            </a:r>
            <a:br>
              <a:rPr lang="en-US" sz="4900" dirty="0" smtClean="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143000"/>
            <a:ext cx="8077200" cy="5715000"/>
          </a:xfrm>
        </p:spPr>
        <p:txBody>
          <a:bodyPr>
            <a:noAutofit/>
          </a:bodyPr>
          <a:lstStyle/>
          <a:p>
            <a:pPr>
              <a:lnSpc>
                <a:spcPct val="150000"/>
              </a:lnSpc>
            </a:pPr>
            <a:r>
              <a:rPr lang="en-US" dirty="0">
                <a:latin typeface="Times New Roman" panose="02020603050405020304" pitchFamily="18" charset="0"/>
                <a:cs typeface="Times New Roman" panose="02020603050405020304" pitchFamily="18" charset="0"/>
              </a:rPr>
              <a:t>Similar plans have to be in place for the marine terminal’s response to an emergency or disaster situation at the terminal. Again, if immediate local assistance in the event of fire or disaster is available, then prior arrangements can be made with the relevant local authorities to service the terminal accordingly. </a:t>
            </a:r>
          </a:p>
        </p:txBody>
      </p:sp>
    </p:spTree>
    <p:extLst>
      <p:ext uri="{BB962C8B-B14F-4D97-AF65-F5344CB8AC3E}">
        <p14:creationId xmlns:p14="http://schemas.microsoft.com/office/powerpoint/2010/main" val="37615266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Emergency And Disaster Response</a:t>
            </a:r>
            <a:r>
              <a:rPr lang="en-US" sz="4900" dirty="0" smtClean="0">
                <a:latin typeface="Times New Roman" panose="02020603050405020304" pitchFamily="18" charset="0"/>
                <a:cs typeface="Times New Roman" panose="02020603050405020304" pitchFamily="18" charset="0"/>
              </a:rPr>
              <a:t/>
            </a:r>
            <a:br>
              <a:rPr lang="en-US" sz="4900" dirty="0" smtClean="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447800"/>
            <a:ext cx="7790688" cy="4800600"/>
          </a:xfrm>
        </p:spPr>
        <p:txBody>
          <a:bodyPr>
            <a:normAutofit/>
          </a:bodyPr>
          <a:lstStyle/>
          <a:p>
            <a:pPr>
              <a:lnSpc>
                <a:spcPct val="150000"/>
              </a:lnSpc>
            </a:pPr>
            <a:r>
              <a:rPr lang="en-US" dirty="0" smtClean="0">
                <a:latin typeface="Times New Roman" panose="02020603050405020304" pitchFamily="18" charset="0"/>
                <a:cs typeface="Times New Roman" panose="02020603050405020304" pitchFamily="18" charset="0"/>
              </a:rPr>
              <a:t>However, if the terminal location is remote from such assistance, then terminal personnel, equipped with all necessary equipment, must be prepared to act as “first responders” in the event of an emergency.</a:t>
            </a: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a:p>
            <a:endParaRPr lang="en-US" dirty="0" smtClean="0"/>
          </a:p>
          <a:p>
            <a:endParaRPr lang="en-US" dirty="0"/>
          </a:p>
        </p:txBody>
      </p:sp>
    </p:spTree>
    <p:extLst>
      <p:ext uri="{BB962C8B-B14F-4D97-AF65-F5344CB8AC3E}">
        <p14:creationId xmlns:p14="http://schemas.microsoft.com/office/powerpoint/2010/main" val="445671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Emergency And Disaster Response</a:t>
            </a:r>
            <a:r>
              <a:rPr lang="en-US" sz="4900" dirty="0" smtClean="0">
                <a:latin typeface="Times New Roman" panose="02020603050405020304" pitchFamily="18" charset="0"/>
                <a:cs typeface="Times New Roman" panose="02020603050405020304" pitchFamily="18" charset="0"/>
              </a:rPr>
              <a:t/>
            </a:r>
            <a:br>
              <a:rPr lang="en-US" sz="4900" dirty="0" smtClean="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7924800" cy="4953000"/>
          </a:xfrm>
        </p:spPr>
        <p:txBody>
          <a:bodyPr>
            <a:normAutofit lnSpcReduction="10000"/>
          </a:bodyPr>
          <a:lstStyle/>
          <a:p>
            <a:pPr>
              <a:lnSpc>
                <a:spcPct val="150000"/>
              </a:lnSpc>
            </a:pPr>
            <a:r>
              <a:rPr lang="en-US" dirty="0" smtClean="0">
                <a:latin typeface="Times New Roman" panose="02020603050405020304" pitchFamily="18" charset="0"/>
                <a:cs typeface="Times New Roman" panose="02020603050405020304" pitchFamily="18" charset="0"/>
              </a:rPr>
              <a:t>In remote locations, terminal personnel must be fully trained, and as necessary, union contracts have to be negotiated to allow for this extra requirement. Under some circumstances, fully trained safety and emergency response personnel have to be employed on a fulltime basis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075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Emergency And Disaster Response</a:t>
            </a:r>
            <a:r>
              <a:rPr lang="en-US" sz="4900" dirty="0" smtClean="0">
                <a:latin typeface="Times New Roman" panose="02020603050405020304" pitchFamily="18" charset="0"/>
                <a:cs typeface="Times New Roman" panose="02020603050405020304" pitchFamily="18" charset="0"/>
              </a:rPr>
              <a:t/>
            </a:r>
            <a:br>
              <a:rPr lang="en-US" sz="4900" dirty="0" smtClean="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600200"/>
            <a:ext cx="7772400" cy="5105400"/>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The port authority has to provide</a:t>
            </a:r>
            <a:r>
              <a:rPr lang="en-US" dirty="0">
                <a:latin typeface="Times New Roman" panose="02020603050405020304" pitchFamily="18" charset="0"/>
                <a:cs typeface="Times New Roman" panose="02020603050405020304" pitchFamily="18" charset="0"/>
              </a:rPr>
              <a:t>:</a:t>
            </a:r>
          </a:p>
          <a:p>
            <a:pPr lvl="0"/>
            <a:r>
              <a:rPr lang="en-US" dirty="0">
                <a:latin typeface="Times New Roman" panose="02020603050405020304" pitchFamily="18" charset="0"/>
                <a:cs typeface="Times New Roman" panose="02020603050405020304" pitchFamily="18" charset="0"/>
              </a:rPr>
              <a:t>the necessary infrastructure ( fire hydrants, telephone lines, access routes, fire-fighting equipment, and medical </a:t>
            </a:r>
            <a:r>
              <a:rPr lang="en-US" dirty="0" err="1">
                <a:latin typeface="Times New Roman" panose="02020603050405020304" pitchFamily="18" charset="0"/>
                <a:cs typeface="Times New Roman" panose="02020603050405020304" pitchFamily="18" charset="0"/>
              </a:rPr>
              <a:t>centres</a:t>
            </a:r>
            <a:r>
              <a:rPr lang="en-US" dirty="0">
                <a:latin typeface="Times New Roman" panose="02020603050405020304" pitchFamily="18" charset="0"/>
                <a:cs typeface="Times New Roman" panose="02020603050405020304" pitchFamily="18" charset="0"/>
              </a:rPr>
              <a:t>)</a:t>
            </a:r>
          </a:p>
          <a:p>
            <a:pPr lvl="0"/>
            <a:r>
              <a:rPr lang="en-US" dirty="0">
                <a:latin typeface="Times New Roman" panose="02020603050405020304" pitchFamily="18" charset="0"/>
                <a:cs typeface="Times New Roman" panose="02020603050405020304" pitchFamily="18" charset="0"/>
              </a:rPr>
              <a:t> manpower trained in firefighting, rescue techniques, and first aid, with access to information on dangerous substances</a:t>
            </a:r>
          </a:p>
          <a:p>
            <a:pPr lvl="0"/>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centre</a:t>
            </a:r>
            <a:r>
              <a:rPr lang="en-US" dirty="0">
                <a:latin typeface="Times New Roman" panose="02020603050405020304" pitchFamily="18" charset="0"/>
                <a:cs typeface="Times New Roman" panose="02020603050405020304" pitchFamily="18" charset="0"/>
              </a:rPr>
              <a:t> for the coordination of emergency and disaster handling.</a:t>
            </a:r>
          </a:p>
          <a:p>
            <a:endParaRPr lang="en-US" dirty="0"/>
          </a:p>
        </p:txBody>
      </p:sp>
    </p:spTree>
    <p:extLst>
      <p:ext uri="{BB962C8B-B14F-4D97-AF65-F5344CB8AC3E}">
        <p14:creationId xmlns:p14="http://schemas.microsoft.com/office/powerpoint/2010/main" val="36954016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1600200"/>
            <a:ext cx="7848600" cy="5029200"/>
          </a:xfrm>
        </p:spPr>
        <p:txBody>
          <a:bodyPr>
            <a:normAutofit fontScale="55000" lnSpcReduction="20000"/>
          </a:bodyPr>
          <a:lstStyle/>
          <a:p>
            <a:pPr>
              <a:lnSpc>
                <a:spcPct val="150000"/>
              </a:lnSpc>
            </a:pPr>
            <a:r>
              <a:rPr lang="en-US" sz="4600" dirty="0">
                <a:latin typeface="Times New Roman" panose="02020603050405020304" pitchFamily="18" charset="0"/>
                <a:cs typeface="Times New Roman" panose="02020603050405020304" pitchFamily="18" charset="0"/>
              </a:rPr>
              <a:t>Civil engineering is a major part of terminal planning and design.</a:t>
            </a:r>
          </a:p>
          <a:p>
            <a:pPr>
              <a:lnSpc>
                <a:spcPct val="150000"/>
              </a:lnSpc>
            </a:pPr>
            <a:r>
              <a:rPr lang="en-US" sz="4600" dirty="0">
                <a:latin typeface="Times New Roman" panose="02020603050405020304" pitchFamily="18" charset="0"/>
                <a:cs typeface="Times New Roman" panose="02020603050405020304" pitchFamily="18" charset="0"/>
              </a:rPr>
              <a:t>The first step in design is detailed site surveys. The site surveys will include:</a:t>
            </a:r>
          </a:p>
          <a:p>
            <a:pPr lvl="0">
              <a:lnSpc>
                <a:spcPct val="150000"/>
              </a:lnSpc>
            </a:pPr>
            <a:r>
              <a:rPr lang="en-US" sz="4600" dirty="0">
                <a:latin typeface="Times New Roman" panose="02020603050405020304" pitchFamily="18" charset="0"/>
                <a:cs typeface="Times New Roman" panose="02020603050405020304" pitchFamily="18" charset="0"/>
              </a:rPr>
              <a:t>bathymetric survey. Studies of water depth, bottom profiled obstacles, wrecks…. The results affect the location of berths and the choice of sea-lanes. Most bathymetric surveys are carried out by means of high-resolution side-scan sonar</a:t>
            </a:r>
          </a:p>
          <a:p>
            <a:pPr>
              <a:lnSpc>
                <a:spcPct val="150000"/>
              </a:lnSpc>
            </a:pPr>
            <a:endParaRPr lang="en-US" dirty="0"/>
          </a:p>
        </p:txBody>
      </p:sp>
    </p:spTree>
    <p:extLst>
      <p:ext uri="{BB962C8B-B14F-4D97-AF65-F5344CB8AC3E}">
        <p14:creationId xmlns:p14="http://schemas.microsoft.com/office/powerpoint/2010/main" val="19565191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7848600" cy="4953000"/>
          </a:xfrm>
        </p:spPr>
        <p:txBody>
          <a:bodyPr>
            <a:normAutofit/>
          </a:bodyPr>
          <a:lstStyle/>
          <a:p>
            <a:pPr lvl="0">
              <a:lnSpc>
                <a:spcPct val="150000"/>
              </a:lnSpc>
            </a:pPr>
            <a:r>
              <a:rPr lang="en-US" b="1" dirty="0" smtClean="0">
                <a:latin typeface="Times New Roman" panose="02020603050405020304" pitchFamily="18" charset="0"/>
                <a:cs typeface="Times New Roman" panose="02020603050405020304" pitchFamily="18" charset="0"/>
              </a:rPr>
              <a:t>Topographic </a:t>
            </a:r>
            <a:r>
              <a:rPr lang="en-US" b="1" dirty="0">
                <a:latin typeface="Times New Roman" panose="02020603050405020304" pitchFamily="18" charset="0"/>
                <a:cs typeface="Times New Roman" panose="02020603050405020304" pitchFamily="18" charset="0"/>
              </a:rPr>
              <a:t>survey</a:t>
            </a:r>
            <a:r>
              <a:rPr lang="en-US" dirty="0">
                <a:latin typeface="Times New Roman" panose="02020603050405020304" pitchFamily="18" charset="0"/>
                <a:cs typeface="Times New Roman" panose="02020603050405020304" pitchFamily="18" charset="0"/>
              </a:rPr>
              <a:t>. Studies of coastal topography. Results affect type of port, ease of land access, and extent of usable land. Topographical survey is required in conjunction with a hydrographic survey to establish shore points</a:t>
            </a:r>
          </a:p>
          <a:p>
            <a:endParaRPr lang="en-US" dirty="0"/>
          </a:p>
        </p:txBody>
      </p:sp>
    </p:spTree>
    <p:extLst>
      <p:ext uri="{BB962C8B-B14F-4D97-AF65-F5344CB8AC3E}">
        <p14:creationId xmlns:p14="http://schemas.microsoft.com/office/powerpoint/2010/main" val="38987132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7924800" cy="5029200"/>
          </a:xfrm>
        </p:spPr>
        <p:txBody>
          <a:bodyPr>
            <a:normAutofit fontScale="92500" lnSpcReduction="20000"/>
          </a:bodyPr>
          <a:lstStyle/>
          <a:p>
            <a:pPr lvl="0">
              <a:lnSpc>
                <a:spcPct val="150000"/>
              </a:lnSpc>
            </a:pPr>
            <a:r>
              <a:rPr lang="en-US" b="1" dirty="0" smtClean="0">
                <a:latin typeface="Times New Roman" panose="02020603050405020304" pitchFamily="18" charset="0"/>
                <a:cs typeface="Times New Roman" panose="02020603050405020304" pitchFamily="18" charset="0"/>
              </a:rPr>
              <a:t>meteorological survey</a:t>
            </a:r>
            <a:r>
              <a:rPr lang="en-US" dirty="0" smtClean="0">
                <a:latin typeface="Times New Roman" panose="02020603050405020304" pitchFamily="18" charset="0"/>
                <a:cs typeface="Times New Roman" panose="02020603050405020304" pitchFamily="18" charset="0"/>
              </a:rPr>
              <a:t>. Studies of the dominant winds, rain fall, visibility, precipitation, ice, frequency and severity of storms. Most inhabited regions of the world have weather records. Results affect orientation of approach channels, harbor entrances and berths, breakwater design, ship </a:t>
            </a:r>
            <a:r>
              <a:rPr lang="en-US" dirty="0" err="1" smtClean="0">
                <a:latin typeface="Times New Roman" panose="02020603050405020304" pitchFamily="18" charset="0"/>
                <a:cs typeface="Times New Roman" panose="02020603050405020304" pitchFamily="18" charset="0"/>
              </a:rPr>
              <a:t>manoeuvring</a:t>
            </a:r>
            <a:r>
              <a:rPr lang="en-US" dirty="0" smtClean="0">
                <a:latin typeface="Times New Roman" panose="02020603050405020304" pitchFamily="18" charset="0"/>
                <a:cs typeface="Times New Roman" panose="02020603050405020304" pitchFamily="18" charset="0"/>
              </a:rPr>
              <a:t> areas, </a:t>
            </a:r>
            <a:r>
              <a:rPr lang="en-US" dirty="0" err="1" smtClean="0">
                <a:latin typeface="Times New Roman" panose="02020603050405020304" pitchFamily="18" charset="0"/>
                <a:cs typeface="Times New Roman" panose="02020603050405020304" pitchFamily="18" charset="0"/>
              </a:rPr>
              <a:t>navaids</a:t>
            </a:r>
            <a:r>
              <a:rPr lang="en-US" dirty="0" smtClean="0">
                <a:latin typeface="Times New Roman" panose="02020603050405020304" pitchFamily="18" charset="0"/>
                <a:cs typeface="Times New Roman" panose="02020603050405020304" pitchFamily="18" charset="0"/>
              </a:rPr>
              <a:t>, and productivity</a:t>
            </a:r>
          </a:p>
          <a:p>
            <a:endParaRPr lang="en-US" dirty="0"/>
          </a:p>
        </p:txBody>
      </p:sp>
    </p:spTree>
    <p:extLst>
      <p:ext uri="{BB962C8B-B14F-4D97-AF65-F5344CB8AC3E}">
        <p14:creationId xmlns:p14="http://schemas.microsoft.com/office/powerpoint/2010/main" val="347087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600200"/>
            <a:ext cx="7772400" cy="5029200"/>
          </a:xfrm>
        </p:spPr>
        <p:txBody>
          <a:bodyPr>
            <a:normAutofit lnSpcReduction="10000"/>
          </a:bodyPr>
          <a:lstStyle/>
          <a:p>
            <a:pPr lvl="0">
              <a:lnSpc>
                <a:spcPct val="200000"/>
              </a:lnSpc>
            </a:pPr>
            <a:r>
              <a:rPr lang="en-US" dirty="0">
                <a:latin typeface="Times New Roman" panose="02020603050405020304" pitchFamily="18" charset="0"/>
                <a:cs typeface="Times New Roman" panose="02020603050405020304" pitchFamily="18" charset="0"/>
              </a:rPr>
              <a:t>Public port </a:t>
            </a:r>
            <a:r>
              <a:rPr lang="en-US" dirty="0" smtClean="0">
                <a:latin typeface="Times New Roman" panose="02020603050405020304" pitchFamily="18" charset="0"/>
                <a:cs typeface="Times New Roman" panose="02020603050405020304" pitchFamily="18" charset="0"/>
              </a:rPr>
              <a:t>authorities: </a:t>
            </a:r>
          </a:p>
          <a:p>
            <a:pPr marL="0" lvl="0" indent="0">
              <a:lnSpc>
                <a:spcPct val="200000"/>
              </a:lnSpc>
              <a:buNone/>
            </a:pP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own and maintain the docks and other facilities, and sometimes directly operate the marine terminal that ocean common carriers </a:t>
            </a:r>
            <a:r>
              <a:rPr lang="en-US" dirty="0" smtClean="0">
                <a:latin typeface="Times New Roman" panose="02020603050405020304" pitchFamily="18" charset="0"/>
                <a:cs typeface="Times New Roman" panose="02020603050405020304" pitchFamily="18" charset="0"/>
              </a:rPr>
              <a:t>use.</a:t>
            </a:r>
            <a:endParaRPr lang="en-US" dirty="0">
              <a:latin typeface="Times New Roman" panose="02020603050405020304" pitchFamily="18" charset="0"/>
              <a:cs typeface="Times New Roman" panose="02020603050405020304" pitchFamily="18" charset="0"/>
            </a:endParaRPr>
          </a:p>
          <a:p>
            <a:pPr>
              <a:lnSpc>
                <a:spcPct val="2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6550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600200"/>
            <a:ext cx="7772400" cy="5029200"/>
          </a:xfrm>
        </p:spPr>
        <p:txBody>
          <a:bodyPr>
            <a:normAutofit lnSpcReduction="10000"/>
          </a:bodyPr>
          <a:lstStyle/>
          <a:p>
            <a:pPr marL="0" lvl="0" indent="0">
              <a:buNone/>
            </a:pPr>
            <a:r>
              <a:rPr lang="en-US" sz="3500" b="1" dirty="0" smtClean="0">
                <a:latin typeface="Times New Roman" panose="02020603050405020304" pitchFamily="18" charset="0"/>
                <a:cs typeface="Times New Roman" panose="02020603050405020304" pitchFamily="18" charset="0"/>
              </a:rPr>
              <a:t>Oceanographic </a:t>
            </a:r>
            <a:r>
              <a:rPr lang="en-US" sz="3500" b="1" dirty="0">
                <a:latin typeface="Times New Roman" panose="02020603050405020304" pitchFamily="18" charset="0"/>
                <a:cs typeface="Times New Roman" panose="02020603050405020304" pitchFamily="18" charset="0"/>
              </a:rPr>
              <a:t>survey. Studies: </a:t>
            </a:r>
          </a:p>
          <a:p>
            <a:pPr lvl="0"/>
            <a:r>
              <a:rPr lang="en-US" sz="3500" dirty="0">
                <a:latin typeface="Times New Roman" panose="02020603050405020304" pitchFamily="18" charset="0"/>
                <a:cs typeface="Times New Roman" panose="02020603050405020304" pitchFamily="18" charset="0"/>
              </a:rPr>
              <a:t>offshore wave statistics and local wave patterns</a:t>
            </a:r>
          </a:p>
          <a:p>
            <a:pPr lvl="0"/>
            <a:r>
              <a:rPr lang="en-US" sz="3500" dirty="0">
                <a:latin typeface="Times New Roman" panose="02020603050405020304" pitchFamily="18" charset="0"/>
                <a:cs typeface="Times New Roman" panose="02020603050405020304" pitchFamily="18" charset="0"/>
              </a:rPr>
              <a:t>storm surge amplitudes and frequencies</a:t>
            </a:r>
          </a:p>
          <a:p>
            <a:pPr lvl="0"/>
            <a:r>
              <a:rPr lang="en-US" sz="3500" dirty="0">
                <a:latin typeface="Times New Roman" panose="02020603050405020304" pitchFamily="18" charset="0"/>
                <a:cs typeface="Times New Roman" panose="02020603050405020304" pitchFamily="18" charset="0"/>
              </a:rPr>
              <a:t>coastal, estuarine, and tidal currents</a:t>
            </a:r>
          </a:p>
          <a:p>
            <a:pPr lvl="0"/>
            <a:r>
              <a:rPr lang="en-US" sz="3500" dirty="0">
                <a:latin typeface="Times New Roman" panose="02020603050405020304" pitchFamily="18" charset="0"/>
                <a:cs typeface="Times New Roman" panose="02020603050405020304" pitchFamily="18" charset="0"/>
              </a:rPr>
              <a:t>tidal statistics</a:t>
            </a:r>
          </a:p>
          <a:p>
            <a:pPr lvl="0"/>
            <a:r>
              <a:rPr lang="en-US" sz="3500" dirty="0">
                <a:latin typeface="Times New Roman" panose="02020603050405020304" pitchFamily="18" charset="0"/>
                <a:cs typeface="Times New Roman" panose="02020603050405020304" pitchFamily="18" charset="0"/>
              </a:rPr>
              <a:t>sedimentation</a:t>
            </a:r>
          </a:p>
          <a:p>
            <a:pPr lvl="0"/>
            <a:r>
              <a:rPr lang="en-US" sz="3500" dirty="0">
                <a:latin typeface="Times New Roman" panose="02020603050405020304" pitchFamily="18" charset="0"/>
                <a:cs typeface="Times New Roman" panose="02020603050405020304" pitchFamily="18" charset="0"/>
              </a:rPr>
              <a:t>littoral drift (migration of beach material due to wave action).</a:t>
            </a:r>
          </a:p>
          <a:p>
            <a:endParaRPr lang="en-US" dirty="0"/>
          </a:p>
        </p:txBody>
      </p:sp>
    </p:spTree>
    <p:extLst>
      <p:ext uri="{BB962C8B-B14F-4D97-AF65-F5344CB8AC3E}">
        <p14:creationId xmlns:p14="http://schemas.microsoft.com/office/powerpoint/2010/main" val="18695708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600200"/>
            <a:ext cx="7772400" cy="4953000"/>
          </a:xfrm>
        </p:spPr>
        <p:txBody>
          <a:bodyPr>
            <a:normAutofit fontScale="92500" lnSpcReduction="10000"/>
          </a:bodyPr>
          <a:lstStyle/>
          <a:p>
            <a:pPr marL="0" indent="0">
              <a:buNone/>
            </a:pPr>
            <a:r>
              <a:rPr lang="en-US" sz="3500" b="1" dirty="0">
                <a:latin typeface="Times New Roman" panose="02020603050405020304" pitchFamily="18" charset="0"/>
                <a:cs typeface="Times New Roman" panose="02020603050405020304" pitchFamily="18" charset="0"/>
              </a:rPr>
              <a:t>The results of these studies affect</a:t>
            </a:r>
          </a:p>
          <a:p>
            <a:pPr lvl="0"/>
            <a:r>
              <a:rPr lang="en-US" sz="3500" dirty="0">
                <a:latin typeface="Times New Roman" panose="02020603050405020304" pitchFamily="18" charset="0"/>
                <a:cs typeface="Times New Roman" panose="02020603050405020304" pitchFamily="18" charset="0"/>
              </a:rPr>
              <a:t>breakwater design</a:t>
            </a:r>
          </a:p>
          <a:p>
            <a:pPr lvl="0"/>
            <a:r>
              <a:rPr lang="en-US" sz="3500" dirty="0">
                <a:latin typeface="Times New Roman" panose="02020603050405020304" pitchFamily="18" charset="0"/>
                <a:cs typeface="Times New Roman" panose="02020603050405020304" pitchFamily="18" charset="0"/>
              </a:rPr>
              <a:t>profile of channel and </a:t>
            </a:r>
            <a:r>
              <a:rPr lang="en-US" sz="3500" dirty="0" err="1">
                <a:latin typeface="Times New Roman" panose="02020603050405020304" pitchFamily="18" charset="0"/>
                <a:cs typeface="Times New Roman" panose="02020603050405020304" pitchFamily="18" charset="0"/>
              </a:rPr>
              <a:t>harbour</a:t>
            </a:r>
            <a:r>
              <a:rPr lang="en-US" sz="3500" dirty="0">
                <a:latin typeface="Times New Roman" panose="02020603050405020304" pitchFamily="18" charset="0"/>
                <a:cs typeface="Times New Roman" panose="02020603050405020304" pitchFamily="18" charset="0"/>
              </a:rPr>
              <a:t> bed</a:t>
            </a:r>
          </a:p>
          <a:p>
            <a:pPr lvl="0"/>
            <a:r>
              <a:rPr lang="en-US" sz="3500" dirty="0">
                <a:latin typeface="Times New Roman" panose="02020603050405020304" pitchFamily="18" charset="0"/>
                <a:cs typeface="Times New Roman" panose="02020603050405020304" pitchFamily="18" charset="0"/>
              </a:rPr>
              <a:t>profile of banks, beaches, and </a:t>
            </a:r>
            <a:r>
              <a:rPr lang="en-US" sz="3500" dirty="0" err="1">
                <a:latin typeface="Times New Roman" panose="02020603050405020304" pitchFamily="18" charset="0"/>
                <a:cs typeface="Times New Roman" panose="02020603050405020304" pitchFamily="18" charset="0"/>
              </a:rPr>
              <a:t>harbour</a:t>
            </a:r>
            <a:r>
              <a:rPr lang="en-US" sz="3500" dirty="0">
                <a:latin typeface="Times New Roman" panose="02020603050405020304" pitchFamily="18" charset="0"/>
                <a:cs typeface="Times New Roman" panose="02020603050405020304" pitchFamily="18" charset="0"/>
              </a:rPr>
              <a:t> walls</a:t>
            </a:r>
          </a:p>
          <a:p>
            <a:pPr lvl="0"/>
            <a:r>
              <a:rPr lang="en-US" sz="3500" dirty="0">
                <a:latin typeface="Times New Roman" panose="02020603050405020304" pitchFamily="18" charset="0"/>
                <a:cs typeface="Times New Roman" panose="02020603050405020304" pitchFamily="18" charset="0"/>
              </a:rPr>
              <a:t>orientation of channels, piers, berths</a:t>
            </a:r>
          </a:p>
          <a:p>
            <a:pPr lvl="0"/>
            <a:r>
              <a:rPr lang="en-US" sz="3500" dirty="0">
                <a:latin typeface="Times New Roman" panose="02020603050405020304" pitchFamily="18" charset="0"/>
                <a:cs typeface="Times New Roman" panose="02020603050405020304" pitchFamily="18" charset="0"/>
              </a:rPr>
              <a:t>maintenance dredging</a:t>
            </a:r>
          </a:p>
          <a:p>
            <a:pPr lvl="0"/>
            <a:r>
              <a:rPr lang="en-US" sz="3500" dirty="0">
                <a:latin typeface="Times New Roman" panose="02020603050405020304" pitchFamily="18" charset="0"/>
                <a:cs typeface="Times New Roman" panose="02020603050405020304" pitchFamily="18" charset="0"/>
              </a:rPr>
              <a:t> quay wall design</a:t>
            </a:r>
          </a:p>
          <a:p>
            <a:pPr lvl="0"/>
            <a:r>
              <a:rPr lang="en-US" sz="3500" dirty="0">
                <a:latin typeface="Times New Roman" panose="02020603050405020304" pitchFamily="18" charset="0"/>
                <a:cs typeface="Times New Roman" panose="02020603050405020304" pitchFamily="18" charset="0"/>
              </a:rPr>
              <a:t>requirements for locks and basins</a:t>
            </a:r>
          </a:p>
          <a:p>
            <a:pPr lvl="0"/>
            <a:r>
              <a:rPr lang="en-US" sz="3500" dirty="0">
                <a:latin typeface="Times New Roman" panose="02020603050405020304" pitchFamily="18" charset="0"/>
                <a:cs typeface="Times New Roman" panose="02020603050405020304" pitchFamily="18" charset="0"/>
              </a:rPr>
              <a:t> ship </a:t>
            </a:r>
            <a:r>
              <a:rPr lang="en-US" sz="3500" dirty="0" err="1">
                <a:latin typeface="Times New Roman" panose="02020603050405020304" pitchFamily="18" charset="0"/>
                <a:cs typeface="Times New Roman" panose="02020603050405020304" pitchFamily="18" charset="0"/>
              </a:rPr>
              <a:t>manoeuvring</a:t>
            </a:r>
            <a:r>
              <a:rPr lang="en-US" sz="3500" dirty="0">
                <a:latin typeface="Times New Roman" panose="02020603050405020304" pitchFamily="18" charset="0"/>
                <a:cs typeface="Times New Roman" panose="02020603050405020304" pitchFamily="18" charset="0"/>
              </a:rPr>
              <a:t> requirements</a:t>
            </a:r>
          </a:p>
          <a:p>
            <a:endParaRPr lang="en-US" dirty="0"/>
          </a:p>
        </p:txBody>
      </p:sp>
    </p:spTree>
    <p:extLst>
      <p:ext uri="{BB962C8B-B14F-4D97-AF65-F5344CB8AC3E}">
        <p14:creationId xmlns:p14="http://schemas.microsoft.com/office/powerpoint/2010/main" val="39961324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600200"/>
            <a:ext cx="7467600" cy="4876800"/>
          </a:xfrm>
        </p:spPr>
        <p:txBody>
          <a:bodyPr/>
          <a:lstStyle/>
          <a:p>
            <a:pPr marL="0" lvl="0" indent="0">
              <a:lnSpc>
                <a:spcPct val="150000"/>
              </a:lnSpc>
              <a:buNone/>
            </a:pPr>
            <a:r>
              <a:rPr lang="en-US" b="1" dirty="0">
                <a:latin typeface="Times New Roman" panose="02020603050405020304" pitchFamily="18" charset="0"/>
                <a:cs typeface="Times New Roman" panose="02020603050405020304" pitchFamily="18" charset="0"/>
              </a:rPr>
              <a:t>Geo-technical survey. Studies:</a:t>
            </a:r>
          </a:p>
          <a:p>
            <a:pPr lvl="0">
              <a:lnSpc>
                <a:spcPct val="150000"/>
              </a:lnSpc>
            </a:pPr>
            <a:r>
              <a:rPr lang="en-US" dirty="0">
                <a:latin typeface="Times New Roman" panose="02020603050405020304" pitchFamily="18" charset="0"/>
                <a:cs typeface="Times New Roman" panose="02020603050405020304" pitchFamily="18" charset="0"/>
              </a:rPr>
              <a:t>seismic soundings of subsoil strata</a:t>
            </a:r>
          </a:p>
          <a:p>
            <a:pPr lvl="0">
              <a:lnSpc>
                <a:spcPct val="150000"/>
              </a:lnSpc>
            </a:pPr>
            <a:r>
              <a:rPr lang="en-US" dirty="0">
                <a:latin typeface="Times New Roman" panose="02020603050405020304" pitchFamily="18" charset="0"/>
                <a:cs typeface="Times New Roman" panose="02020603050405020304" pitchFamily="18" charset="0"/>
              </a:rPr>
              <a:t>identification of soil</a:t>
            </a:r>
          </a:p>
          <a:p>
            <a:pPr lvl="0">
              <a:lnSpc>
                <a:spcPct val="150000"/>
              </a:lnSpc>
            </a:pPr>
            <a:r>
              <a:rPr lang="en-US" dirty="0">
                <a:latin typeface="Times New Roman" panose="02020603050405020304" pitchFamily="18" charset="0"/>
                <a:cs typeface="Times New Roman" panose="02020603050405020304" pitchFamily="18" charset="0"/>
              </a:rPr>
              <a:t>engineering properties of rock</a:t>
            </a:r>
          </a:p>
          <a:p>
            <a:pPr lvl="0">
              <a:lnSpc>
                <a:spcPct val="150000"/>
              </a:lnSpc>
            </a:pPr>
            <a:r>
              <a:rPr lang="en-US" dirty="0">
                <a:latin typeface="Times New Roman" panose="02020603050405020304" pitchFamily="18" charset="0"/>
                <a:cs typeface="Times New Roman" panose="02020603050405020304" pitchFamily="18" charset="0"/>
              </a:rPr>
              <a:t>penetrability and shearing strength of soft soils.</a:t>
            </a:r>
          </a:p>
          <a:p>
            <a:pPr>
              <a:lnSpc>
                <a:spcPct val="150000"/>
              </a:lnSpc>
            </a:pPr>
            <a:endParaRPr lang="en-US" dirty="0"/>
          </a:p>
        </p:txBody>
      </p:sp>
    </p:spTree>
    <p:extLst>
      <p:ext uri="{BB962C8B-B14F-4D97-AF65-F5344CB8AC3E}">
        <p14:creationId xmlns:p14="http://schemas.microsoft.com/office/powerpoint/2010/main" val="17298460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The results affect the design of terminal structures and the design and cost of dredging and reclamation </a:t>
            </a:r>
            <a:r>
              <a:rPr lang="en-US" dirty="0" smtClean="0">
                <a:latin typeface="Times New Roman" panose="02020603050405020304" pitchFamily="18" charset="0"/>
                <a:cs typeface="Times New Roman" panose="02020603050405020304" pitchFamily="18" charset="0"/>
              </a:rPr>
              <a:t>programs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7892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447800"/>
            <a:ext cx="7924800" cy="5181600"/>
          </a:xfrm>
        </p:spPr>
        <p:txBody>
          <a:bodyPr>
            <a:normAutofit fontScale="92500"/>
          </a:bodyPr>
          <a:lstStyle/>
          <a:p>
            <a:pPr marL="0" lvl="0" indent="0">
              <a:lnSpc>
                <a:spcPct val="150000"/>
              </a:lnSpc>
              <a:buNone/>
            </a:pPr>
            <a:r>
              <a:rPr lang="en-US" b="1" dirty="0">
                <a:latin typeface="Times New Roman" panose="02020603050405020304" pitchFamily="18" charset="0"/>
                <a:cs typeface="Times New Roman" panose="02020603050405020304" pitchFamily="18" charset="0"/>
              </a:rPr>
              <a:t>A</a:t>
            </a:r>
            <a:r>
              <a:rPr lang="en-US" b="1" dirty="0" smtClean="0">
                <a:latin typeface="Times New Roman" panose="02020603050405020304" pitchFamily="18" charset="0"/>
                <a:cs typeface="Times New Roman" panose="02020603050405020304" pitchFamily="18" charset="0"/>
              </a:rPr>
              <a:t>nalysis of water properties</a:t>
            </a:r>
            <a:r>
              <a:rPr lang="en-US" dirty="0" smtClean="0">
                <a:latin typeface="Times New Roman" panose="02020603050405020304" pitchFamily="18" charset="0"/>
                <a:cs typeface="Times New Roman" panose="02020603050405020304" pitchFamily="18" charset="0"/>
              </a:rPr>
              <a:t>.</a:t>
            </a:r>
          </a:p>
          <a:p>
            <a:pPr lvl="0">
              <a:lnSpc>
                <a:spcPct val="150000"/>
              </a:lnSpc>
            </a:pPr>
            <a:r>
              <a:rPr lang="en-US" dirty="0" smtClean="0">
                <a:latin typeface="Times New Roman" panose="02020603050405020304" pitchFamily="18" charset="0"/>
                <a:cs typeface="Times New Roman" panose="02020603050405020304" pitchFamily="18" charset="0"/>
              </a:rPr>
              <a:t> Studies the physical chemistry of water, including salinity, pollution, and turbidity. The results affect corrosion of structures and provides data for environmental impact studies</a:t>
            </a:r>
          </a:p>
          <a:p>
            <a:pPr marL="0" lvl="0" indent="0">
              <a:lnSpc>
                <a:spcPct val="150000"/>
              </a:lnSpc>
              <a:buNone/>
            </a:pPr>
            <a:r>
              <a:rPr lang="en-US" b="1" dirty="0" smtClean="0">
                <a:latin typeface="Times New Roman" panose="02020603050405020304" pitchFamily="18" charset="0"/>
                <a:cs typeface="Times New Roman" panose="02020603050405020304" pitchFamily="18" charset="0"/>
              </a:rPr>
              <a:t>Environmental Impact Study</a:t>
            </a:r>
            <a:r>
              <a:rPr lang="en-US" dirty="0" smtClean="0">
                <a:latin typeface="Times New Roman" panose="02020603050405020304" pitchFamily="18" charset="0"/>
                <a:cs typeface="Times New Roman" panose="02020603050405020304" pitchFamily="18" charset="0"/>
              </a:rPr>
              <a:t>.</a:t>
            </a:r>
          </a:p>
          <a:p>
            <a:pPr marL="0" lvl="0" indent="0">
              <a:lnSpc>
                <a:spcPct val="150000"/>
              </a:lnSpc>
              <a:buNone/>
            </a:pPr>
            <a:r>
              <a:rPr lang="en-US" dirty="0" smtClean="0">
                <a:latin typeface="Times New Roman" panose="02020603050405020304" pitchFamily="18" charset="0"/>
                <a:cs typeface="Times New Roman" panose="02020603050405020304" pitchFamily="18" charset="0"/>
              </a:rPr>
              <a:t> Studies marine flora and fauna.</a:t>
            </a:r>
          </a:p>
          <a:p>
            <a:endParaRPr lang="en-US" dirty="0" smtClean="0"/>
          </a:p>
          <a:p>
            <a:endParaRPr lang="en-US" dirty="0"/>
          </a:p>
        </p:txBody>
      </p:sp>
    </p:spTree>
    <p:extLst>
      <p:ext uri="{BB962C8B-B14F-4D97-AF65-F5344CB8AC3E}">
        <p14:creationId xmlns:p14="http://schemas.microsoft.com/office/powerpoint/2010/main" val="38969807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latin typeface="Times New Roman" panose="02020603050405020304" pitchFamily="18" charset="0"/>
                <a:cs typeface="Times New Roman" panose="02020603050405020304" pitchFamily="18" charset="0"/>
              </a:rPr>
              <a:t>Civil Engineering Aspects of Terminal Design</a:t>
            </a:r>
            <a:r>
              <a:rPr lang="en-US" sz="4900" dirty="0">
                <a:latin typeface="Times New Roman" panose="02020603050405020304" pitchFamily="18" charset="0"/>
                <a:cs typeface="Times New Roman" panose="02020603050405020304" pitchFamily="18" charset="0"/>
              </a:rPr>
              <a:t/>
            </a: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600200"/>
            <a:ext cx="8763000" cy="5029200"/>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It also studies existing and future land uses. The results estimate the impact on different species, fishing, agriculture, and urban development, leisure activities and historic sites. The study may also recommend terminal design changes aimed at reducing the environmental impact.</a:t>
            </a:r>
          </a:p>
          <a:p>
            <a:endParaRPr lang="en-US" dirty="0"/>
          </a:p>
        </p:txBody>
      </p:sp>
    </p:spTree>
    <p:extLst>
      <p:ext uri="{BB962C8B-B14F-4D97-AF65-F5344CB8AC3E}">
        <p14:creationId xmlns:p14="http://schemas.microsoft.com/office/powerpoint/2010/main" val="23197527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Marine Terminal Unit1</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b="1" dirty="0" smtClean="0">
                <a:latin typeface="Times New Roman" panose="02020603050405020304" pitchFamily="18" charset="0"/>
                <a:cs typeface="Times New Roman" panose="02020603050405020304" pitchFamily="18" charset="0"/>
              </a:rPr>
              <a:t>THE END </a:t>
            </a:r>
          </a:p>
          <a:p>
            <a:pPr algn="ctr"/>
            <a:endParaRPr lang="en-US" b="1" dirty="0" smtClean="0">
              <a:latin typeface="Times New Roman" panose="02020603050405020304" pitchFamily="18" charset="0"/>
              <a:cs typeface="Times New Roman" panose="02020603050405020304" pitchFamily="18" charset="0"/>
            </a:endParaRPr>
          </a:p>
          <a:p>
            <a:pPr algn="ctr"/>
            <a:endParaRPr lang="en-US" b="1" dirty="0">
              <a:latin typeface="Times New Roman" panose="02020603050405020304" pitchFamily="18" charset="0"/>
              <a:cs typeface="Times New Roman" panose="02020603050405020304" pitchFamily="18" charset="0"/>
            </a:endParaRPr>
          </a:p>
          <a:p>
            <a:pPr algn="ctr"/>
            <a:r>
              <a:rPr lang="en-US" b="1" dirty="0" smtClean="0">
                <a:latin typeface="Times New Roman" panose="02020603050405020304" pitchFamily="18" charset="0"/>
                <a:cs typeface="Times New Roman" panose="02020603050405020304" pitchFamily="18" charset="0"/>
              </a:rPr>
              <a:t>ARE THERE </a:t>
            </a:r>
          </a:p>
          <a:p>
            <a:pPr algn="r"/>
            <a:endParaRPr lang="en-US" b="1" dirty="0" smtClean="0">
              <a:latin typeface="Times New Roman" panose="02020603050405020304" pitchFamily="18" charset="0"/>
              <a:cs typeface="Times New Roman" panose="02020603050405020304" pitchFamily="18" charset="0"/>
            </a:endParaRPr>
          </a:p>
          <a:p>
            <a:pPr algn="r"/>
            <a:endParaRPr lang="en-US" b="1" dirty="0">
              <a:latin typeface="Times New Roman" panose="02020603050405020304" pitchFamily="18" charset="0"/>
              <a:cs typeface="Times New Roman" panose="02020603050405020304" pitchFamily="18" charset="0"/>
            </a:endParaRPr>
          </a:p>
          <a:p>
            <a:pPr algn="r"/>
            <a:endParaRPr lang="en-US" b="1" dirty="0" smtClean="0">
              <a:latin typeface="Times New Roman" panose="02020603050405020304" pitchFamily="18" charset="0"/>
              <a:cs typeface="Times New Roman" panose="02020603050405020304" pitchFamily="18" charset="0"/>
            </a:endParaRPr>
          </a:p>
          <a:p>
            <a:pPr algn="r"/>
            <a:r>
              <a:rPr lang="en-US" b="1" dirty="0" smtClean="0">
                <a:latin typeface="Times New Roman" panose="02020603050405020304" pitchFamily="18" charset="0"/>
                <a:cs typeface="Times New Roman" panose="02020603050405020304" pitchFamily="18" charset="0"/>
              </a:rPr>
              <a:t>ANY QUESTION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94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1600200"/>
            <a:ext cx="7772400" cy="5029200"/>
          </a:xfrm>
        </p:spPr>
        <p:txBody>
          <a:bodyPr>
            <a:normAutofit lnSpcReduction="10000"/>
          </a:bodyPr>
          <a:lstStyle/>
          <a:p>
            <a:pPr lvl="0">
              <a:lnSpc>
                <a:spcPct val="200000"/>
              </a:lnSpc>
            </a:pPr>
            <a:r>
              <a:rPr lang="en-US" dirty="0" smtClean="0">
                <a:latin typeface="Times New Roman" panose="02020603050405020304" pitchFamily="18" charset="0"/>
                <a:cs typeface="Times New Roman" panose="02020603050405020304" pitchFamily="18" charset="0"/>
              </a:rPr>
              <a:t>Private </a:t>
            </a:r>
            <a:r>
              <a:rPr lang="en-US" dirty="0">
                <a:latin typeface="Times New Roman" panose="02020603050405020304" pitchFamily="18" charset="0"/>
                <a:cs typeface="Times New Roman" panose="02020603050405020304" pitchFamily="18" charset="0"/>
              </a:rPr>
              <a:t>terminal </a:t>
            </a:r>
            <a:r>
              <a:rPr lang="en-US" dirty="0" smtClean="0">
                <a:latin typeface="Times New Roman" panose="02020603050405020304" pitchFamily="18" charset="0"/>
                <a:cs typeface="Times New Roman" panose="02020603050405020304" pitchFamily="18" charset="0"/>
              </a:rPr>
              <a:t>operators: </a:t>
            </a:r>
          </a:p>
          <a:p>
            <a:pPr marL="0" lvl="0" indent="0">
              <a:lnSpc>
                <a:spcPct val="200000"/>
              </a:lnSpc>
              <a:buNone/>
            </a:pPr>
            <a:r>
              <a:rPr lang="en-US" dirty="0" smtClean="0">
                <a:latin typeface="Times New Roman" panose="02020603050405020304" pitchFamily="18" charset="0"/>
                <a:cs typeface="Times New Roman" panose="02020603050405020304" pitchFamily="18" charset="0"/>
              </a:rPr>
              <a:t> Companies </a:t>
            </a:r>
            <a:r>
              <a:rPr lang="en-US" dirty="0">
                <a:latin typeface="Times New Roman" panose="02020603050405020304" pitchFamily="18" charset="0"/>
                <a:cs typeface="Times New Roman" panose="02020603050405020304" pitchFamily="18" charset="0"/>
              </a:rPr>
              <a:t>that lease terminals from a public port authority (which acts as a landlord) and operate the leased terminals as a private business</a:t>
            </a:r>
          </a:p>
          <a:p>
            <a:pPr>
              <a:lnSpc>
                <a:spcPct val="2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5459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600200"/>
            <a:ext cx="7696200" cy="5029200"/>
          </a:xfrm>
        </p:spPr>
        <p:txBody>
          <a:bodyPr>
            <a:normAutofit/>
          </a:bodyPr>
          <a:lstStyle/>
          <a:p>
            <a:pPr marL="0" indent="0">
              <a:lnSpc>
                <a:spcPct val="150000"/>
              </a:lnSpc>
              <a:buNone/>
            </a:pPr>
            <a:r>
              <a:rPr lang="en-US" b="1" dirty="0" smtClean="0">
                <a:latin typeface="Times New Roman" panose="02020603050405020304" pitchFamily="18" charset="0"/>
                <a:cs typeface="Times New Roman" panose="02020603050405020304" pitchFamily="18" charset="0"/>
              </a:rPr>
              <a:t>Roles</a:t>
            </a:r>
            <a:r>
              <a:rPr lang="en-US" dirty="0" smtClean="0">
                <a:latin typeface="Times New Roman" panose="02020603050405020304" pitchFamily="18" charset="0"/>
                <a:cs typeface="Times New Roman" panose="02020603050405020304" pitchFamily="18" charset="0"/>
              </a:rPr>
              <a:t> of </a:t>
            </a:r>
            <a:r>
              <a:rPr lang="en-US" dirty="0">
                <a:latin typeface="Times New Roman" panose="02020603050405020304" pitchFamily="18" charset="0"/>
                <a:cs typeface="Times New Roman" panose="02020603050405020304" pitchFamily="18" charset="0"/>
              </a:rPr>
              <a:t>a marine terminal are to:</a:t>
            </a:r>
          </a:p>
          <a:p>
            <a:pPr lvl="0">
              <a:lnSpc>
                <a:spcPct val="150000"/>
              </a:lnSpc>
            </a:pPr>
            <a:r>
              <a:rPr lang="en-US" dirty="0">
                <a:latin typeface="Times New Roman" panose="02020603050405020304" pitchFamily="18" charset="0"/>
                <a:cs typeface="Times New Roman" panose="02020603050405020304" pitchFamily="18" charset="0"/>
              </a:rPr>
              <a:t>service a country</a:t>
            </a:r>
          </a:p>
          <a:p>
            <a:pPr lvl="0">
              <a:lnSpc>
                <a:spcPct val="150000"/>
              </a:lnSpc>
            </a:pPr>
            <a:r>
              <a:rPr lang="en-US" dirty="0">
                <a:latin typeface="Times New Roman" panose="02020603050405020304" pitchFamily="18" charset="0"/>
                <a:cs typeface="Times New Roman" panose="02020603050405020304" pitchFamily="18" charset="0"/>
              </a:rPr>
              <a:t>service an urban area</a:t>
            </a:r>
          </a:p>
          <a:p>
            <a:pPr lvl="0">
              <a:lnSpc>
                <a:spcPct val="150000"/>
              </a:lnSpc>
            </a:pPr>
            <a:r>
              <a:rPr lang="en-US" dirty="0">
                <a:latin typeface="Times New Roman" panose="02020603050405020304" pitchFamily="18" charset="0"/>
                <a:cs typeface="Times New Roman" panose="02020603050405020304" pitchFamily="18" charset="0"/>
              </a:rPr>
              <a:t>service a hinterland</a:t>
            </a:r>
          </a:p>
          <a:p>
            <a:pPr lvl="0">
              <a:lnSpc>
                <a:spcPct val="150000"/>
              </a:lnSpc>
            </a:pPr>
            <a:r>
              <a:rPr lang="en-US" dirty="0">
                <a:latin typeface="Times New Roman" panose="02020603050405020304" pitchFamily="18" charset="0"/>
                <a:cs typeface="Times New Roman" panose="02020603050405020304" pitchFamily="18" charset="0"/>
              </a:rPr>
              <a:t>service a specific industrial process</a:t>
            </a:r>
          </a:p>
          <a:p>
            <a:pPr lvl="0">
              <a:lnSpc>
                <a:spcPct val="150000"/>
              </a:lnSpc>
            </a:pPr>
            <a:r>
              <a:rPr lang="en-US" dirty="0">
                <a:latin typeface="Times New Roman" panose="02020603050405020304" pitchFamily="18" charset="0"/>
                <a:cs typeface="Times New Roman" panose="02020603050405020304" pitchFamily="18" charset="0"/>
              </a:rPr>
              <a:t>Be part of a transportation network.</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026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p>
        </p:txBody>
      </p:sp>
      <p:sp>
        <p:nvSpPr>
          <p:cNvPr id="3" name="Content Placeholder 2"/>
          <p:cNvSpPr>
            <a:spLocks noGrp="1"/>
          </p:cNvSpPr>
          <p:nvPr>
            <p:ph idx="1"/>
          </p:nvPr>
        </p:nvSpPr>
        <p:spPr/>
        <p:txBody>
          <a:bodyPr/>
          <a:lstStyle/>
          <a:p>
            <a:pPr>
              <a:lnSpc>
                <a:spcPct val="200000"/>
              </a:lnSpc>
            </a:pPr>
            <a:r>
              <a:rPr lang="en-US" dirty="0">
                <a:latin typeface="Times New Roman" panose="02020603050405020304" pitchFamily="18" charset="0"/>
                <a:cs typeface="Times New Roman" panose="02020603050405020304" pitchFamily="18" charset="0"/>
              </a:rPr>
              <a:t>The term “hinterland” has the general sense of the district behind that lying along the coast or along the shore of a river; the backcountry.</a:t>
            </a:r>
          </a:p>
        </p:txBody>
      </p:sp>
    </p:spTree>
    <p:extLst>
      <p:ext uri="{BB962C8B-B14F-4D97-AF65-F5344CB8AC3E}">
        <p14:creationId xmlns:p14="http://schemas.microsoft.com/office/powerpoint/2010/main" val="2795203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Marine Terminal Operators</a:t>
            </a:r>
            <a:endParaRPr lang="en-US" dirty="0"/>
          </a:p>
        </p:txBody>
      </p:sp>
      <p:sp>
        <p:nvSpPr>
          <p:cNvPr id="3" name="Content Placeholder 2"/>
          <p:cNvSpPr>
            <a:spLocks noGrp="1"/>
          </p:cNvSpPr>
          <p:nvPr>
            <p:ph idx="1"/>
          </p:nvPr>
        </p:nvSpPr>
        <p:spPr>
          <a:xfrm>
            <a:off x="1219200" y="1600200"/>
            <a:ext cx="7696200" cy="5029200"/>
          </a:xfrm>
        </p:spPr>
        <p:txBody>
          <a:bodyPr>
            <a:normAutofit fontScale="92500" lnSpcReduction="20000"/>
          </a:bodyPr>
          <a:lstStyle/>
          <a:p>
            <a:pPr>
              <a:lnSpc>
                <a:spcPct val="200000"/>
              </a:lnSpc>
            </a:pPr>
            <a:r>
              <a:rPr lang="en-US" dirty="0">
                <a:latin typeface="Times New Roman" panose="02020603050405020304" pitchFamily="18" charset="0"/>
                <a:cs typeface="Times New Roman" panose="02020603050405020304" pitchFamily="18" charset="0"/>
              </a:rPr>
              <a:t>The hinterland is the catchment area from which a port draws its trade. This means the area from which it receives goods and commodities to be shipped and to which it sends the goods and commodities that are unloaded from ships.</a:t>
            </a:r>
          </a:p>
        </p:txBody>
      </p:sp>
    </p:spTree>
    <p:extLst>
      <p:ext uri="{BB962C8B-B14F-4D97-AF65-F5344CB8AC3E}">
        <p14:creationId xmlns:p14="http://schemas.microsoft.com/office/powerpoint/2010/main" val="4217935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4394</TotalTime>
  <Words>2353</Words>
  <Application>Microsoft Office PowerPoint</Application>
  <PresentationFormat>On-screen Show (4:3)</PresentationFormat>
  <Paragraphs>200</Paragraphs>
  <Slides>56</Slides>
  <Notes>2</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Solstice</vt:lpstr>
      <vt:lpstr>MARINE TERMINAL  UNIT 1</vt:lpstr>
      <vt:lpstr>MARINE TERMINAL</vt:lpstr>
      <vt:lpstr>MARINE TERMINAL</vt:lpstr>
      <vt:lpstr>Marine Terminal Operators</vt:lpstr>
      <vt:lpstr>Marine Terminal Operators</vt:lpstr>
      <vt:lpstr>Marine Terminal Operators</vt:lpstr>
      <vt:lpstr>Marine Terminal Operators</vt:lpstr>
      <vt:lpstr>Marine Terminal Operators</vt:lpstr>
      <vt:lpstr>Marine Terminal Operators</vt:lpstr>
      <vt:lpstr>Marine Terminal Operators</vt:lpstr>
      <vt:lpstr>Marine Terminal Operators</vt:lpstr>
      <vt:lpstr>Marine Terminal Operators</vt:lpstr>
      <vt:lpstr>Marine Terminal Operators</vt:lpstr>
      <vt:lpstr> Factors Governing Terminal Investment </vt:lpstr>
      <vt:lpstr>Factors Governing Terminal Investment</vt:lpstr>
      <vt:lpstr>Factors Governing Terminal Investment</vt:lpstr>
      <vt:lpstr> Brief History Of Terminal Development </vt:lpstr>
      <vt:lpstr> Brief History Of Terminal Development </vt:lpstr>
      <vt:lpstr> Brief History Of Terminal Development </vt:lpstr>
      <vt:lpstr>Operational planning </vt:lpstr>
      <vt:lpstr>Operational planning </vt:lpstr>
      <vt:lpstr>Operational planning </vt:lpstr>
      <vt:lpstr>Operational planning </vt:lpstr>
      <vt:lpstr>Operational planning </vt:lpstr>
      <vt:lpstr>Operational planning </vt:lpstr>
      <vt:lpstr> Warehouse And Storage Areas </vt:lpstr>
      <vt:lpstr> Warehouse And Storage Areas </vt:lpstr>
      <vt:lpstr> Warehouse And Storage Areas </vt:lpstr>
      <vt:lpstr> Warehouse And Storage Areas </vt:lpstr>
      <vt:lpstr> Warehouse And Storage Areas </vt:lpstr>
      <vt:lpstr> Warehouse And Storage Areas </vt:lpstr>
      <vt:lpstr>Material  And Storage Areas </vt:lpstr>
      <vt:lpstr>Material  And Storage Areas </vt:lpstr>
      <vt:lpstr>Material  And Storage Areas </vt:lpstr>
      <vt:lpstr>Material  And Storage Areas </vt:lpstr>
      <vt:lpstr>Material  And Storage Areas </vt:lpstr>
      <vt:lpstr> Safety </vt:lpstr>
      <vt:lpstr> Safety </vt:lpstr>
      <vt:lpstr> Safety </vt:lpstr>
      <vt:lpstr> Safety </vt:lpstr>
      <vt:lpstr> Safety </vt:lpstr>
      <vt:lpstr>Safety </vt:lpstr>
      <vt:lpstr> Emergency And Disaster Response </vt:lpstr>
      <vt:lpstr> Emergency And Disaster Response </vt:lpstr>
      <vt:lpstr> Emergency And Disaster Response </vt:lpstr>
      <vt:lpstr> Emergency And Disaster Response </vt:lpstr>
      <vt:lpstr> Civil Engineering Aspects of Terminal Design </vt:lpstr>
      <vt:lpstr> Civil Engineering Aspects of Terminal Design </vt:lpstr>
      <vt:lpstr> Civil Engineering Aspects of Terminal Design </vt:lpstr>
      <vt:lpstr> Civil Engineering Aspects of Terminal Design </vt:lpstr>
      <vt:lpstr> Civil Engineering Aspects of Terminal Design </vt:lpstr>
      <vt:lpstr> Civil Engineering Aspects of Terminal Design </vt:lpstr>
      <vt:lpstr> Civil Engineering Aspects of Terminal Design </vt:lpstr>
      <vt:lpstr> Civil Engineering Aspects of Terminal Design </vt:lpstr>
      <vt:lpstr> Civil Engineering Aspects of Terminal Design </vt:lpstr>
      <vt:lpstr>Marine Terminal Unit1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MARRIE TERMINAL  UNIT 1</dc:title>
  <dc:creator>mark butler</dc:creator>
  <cp:lastModifiedBy>mark butler</cp:lastModifiedBy>
  <cp:revision>23</cp:revision>
  <dcterms:created xsi:type="dcterms:W3CDTF">2015-09-08T15:13:20Z</dcterms:created>
  <dcterms:modified xsi:type="dcterms:W3CDTF">2015-09-11T16:27:49Z</dcterms:modified>
</cp:coreProperties>
</file>