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8" r:id="rId3"/>
    <p:sldId id="274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4" r:id="rId12"/>
    <p:sldId id="297" r:id="rId13"/>
    <p:sldId id="305" r:id="rId14"/>
    <p:sldId id="298" r:id="rId15"/>
    <p:sldId id="299" r:id="rId16"/>
    <p:sldId id="300" r:id="rId17"/>
    <p:sldId id="301" r:id="rId18"/>
    <p:sldId id="284" r:id="rId19"/>
    <p:sldId id="285" r:id="rId20"/>
    <p:sldId id="287" r:id="rId21"/>
    <p:sldId id="288" r:id="rId22"/>
    <p:sldId id="278" r:id="rId23"/>
    <p:sldId id="281" r:id="rId24"/>
    <p:sldId id="302" r:id="rId25"/>
    <p:sldId id="30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B1BB-20A5-4677-BB37-0CD38CD3FB96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A1140-38D4-42B3-8B33-72BEA2297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40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F73845-8EB0-475D-8B83-1E49F927E6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F8FA23-B785-4D73-8360-89EB2708A2DE}" type="datetimeFigureOut">
              <a:rPr lang="en-US" smtClean="0"/>
              <a:pPr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D8A4DD-EE72-4E3A-9ED7-C6B2EE68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95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THREE 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ELASTICITY OF DEMAND &amp; SUPPLY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DETERMINANTS OF PRICE ELASTICITY ON DEMAND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of Substitutes: 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more substitutes for a good, the higher the price elasticity of demand; the fewer substitutes for a good, the lower the price elasticity of demand. The more broadly defined the good, the fewer the substitutes; the more narrowly defined the good, the greater the substitutes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0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Necessities Versus Luxuries: 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more that a good is considered a luxury rather than a necessity, the higher the price elasticity of demand.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DETERMINANTS OF PRICE ELASTICITY ON DEMAND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Percentage of One’s Budget Spent on the Good: 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 greater the percentage of one’s budget that goes to purchase a good, the higher the price elasticity of demand;  the smaller the percentage of one’s budget that goes to purchase a good, the lower the elasticity of demand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2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The more time that passes, the higher the price elasticity of demand for the good; the less time that passes, the lower the price elasticity of demand for the good.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INCOME ELASTICITY OF DEMAND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Measures the responsiveness of quantity demanded to changes in income.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Define as the percentage change in quantity demanded of a good divided by the percentage change in income.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Income elasticity of demand is positive (</a:t>
            </a:r>
            <a:r>
              <a:rPr lang="en-US" sz="2800" b="1" dirty="0" err="1">
                <a:solidFill>
                  <a:schemeClr val="tx2"/>
                </a:solidFill>
              </a:rPr>
              <a:t>E</a:t>
            </a:r>
            <a:r>
              <a:rPr lang="en-US" sz="2800" b="1" baseline="-25000" dirty="0" err="1">
                <a:solidFill>
                  <a:schemeClr val="tx2"/>
                </a:solidFill>
              </a:rPr>
              <a:t>y</a:t>
            </a:r>
            <a:r>
              <a:rPr lang="en-US" sz="2800" b="1" dirty="0">
                <a:solidFill>
                  <a:schemeClr val="tx2"/>
                </a:solidFill>
              </a:rPr>
              <a:t> &gt; 0) for a normal good.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The demand for an inferior good decreases as income increases.</a:t>
            </a:r>
          </a:p>
        </p:txBody>
      </p:sp>
    </p:spTree>
    <p:extLst>
      <p:ext uri="{BB962C8B-B14F-4D97-AF65-F5344CB8AC3E}">
        <p14:creationId xmlns:p14="http://schemas.microsoft.com/office/powerpoint/2010/main" xmlns="" val="40103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INCOME ELASTICITY OF DEMAND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If </a:t>
            </a:r>
            <a:r>
              <a:rPr lang="en-US" sz="2800" b="1" dirty="0" err="1">
                <a:solidFill>
                  <a:schemeClr val="tx2"/>
                </a:solidFill>
              </a:rPr>
              <a:t>E</a:t>
            </a:r>
            <a:r>
              <a:rPr lang="en-US" sz="2800" b="1" baseline="-25000" dirty="0" err="1">
                <a:solidFill>
                  <a:schemeClr val="tx2"/>
                </a:solidFill>
              </a:rPr>
              <a:t>y</a:t>
            </a:r>
            <a:r>
              <a:rPr lang="en-US" sz="2800" b="1" dirty="0">
                <a:solidFill>
                  <a:schemeClr val="tx2"/>
                </a:solidFill>
              </a:rPr>
              <a:t> &gt;1, demand is considered to be income elastic.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If </a:t>
            </a:r>
            <a:r>
              <a:rPr lang="en-US" sz="2800" b="1" dirty="0" err="1">
                <a:solidFill>
                  <a:schemeClr val="tx2"/>
                </a:solidFill>
              </a:rPr>
              <a:t>E</a:t>
            </a:r>
            <a:r>
              <a:rPr lang="en-US" sz="2800" b="1" baseline="-25000" dirty="0" err="1">
                <a:solidFill>
                  <a:schemeClr val="tx2"/>
                </a:solidFill>
              </a:rPr>
              <a:t>y</a:t>
            </a:r>
            <a:r>
              <a:rPr lang="en-US" sz="2800" b="1" dirty="0">
                <a:solidFill>
                  <a:schemeClr val="tx2"/>
                </a:solidFill>
              </a:rPr>
              <a:t> &lt;1, demand is considered to be income inelastic.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If </a:t>
            </a:r>
            <a:r>
              <a:rPr lang="en-US" sz="2800" b="1" dirty="0" err="1">
                <a:solidFill>
                  <a:schemeClr val="tx2"/>
                </a:solidFill>
              </a:rPr>
              <a:t>E</a:t>
            </a:r>
            <a:r>
              <a:rPr lang="en-US" sz="2800" b="1" baseline="-25000" dirty="0" err="1">
                <a:solidFill>
                  <a:schemeClr val="tx2"/>
                </a:solidFill>
              </a:rPr>
              <a:t>y</a:t>
            </a:r>
            <a:r>
              <a:rPr lang="en-US" sz="2800" b="1" dirty="0">
                <a:solidFill>
                  <a:schemeClr val="tx2"/>
                </a:solidFill>
              </a:rPr>
              <a:t> =1, demand is considered to be unit elastic.</a:t>
            </a:r>
          </a:p>
        </p:txBody>
      </p:sp>
      <p:pic>
        <p:nvPicPr>
          <p:cNvPr id="29702" name="Picture 6" descr="C:\Program Files\Microsoft Office\Clipart\standard\stddir2\bs0206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2058988"/>
            <a:ext cx="3810000" cy="3959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46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CROSS ELASTICITY OF DEMAND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Measures the responsiveness in the quantity demanded of one good to changes in the price of another good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Defined as the percentage change in the quantity demanded of one good divided by the percentage change in the price of another good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5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concept is often used to determine whether two goods are substitutes or complements and the degree to which one good is a complement to or substitute for another.</a:t>
            </a:r>
          </a:p>
          <a:p>
            <a:endParaRPr lang="en-029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Important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Elasticities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Elasticity of supply</a:t>
            </a:r>
            <a:r>
              <a:rPr lang="en-US" dirty="0">
                <a:solidFill>
                  <a:srgbClr val="FF0000"/>
                </a:solidFill>
              </a:rPr>
              <a:t>: 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measure of the response of quantity of a good supplied to a change in price of that good.  Likely to be positive in output markets.</a:t>
            </a:r>
          </a:p>
        </p:txBody>
      </p:sp>
      <p:graphicFrame>
        <p:nvGraphicFramePr>
          <p:cNvPr id="370692" name="Object 4"/>
          <p:cNvGraphicFramePr>
            <a:graphicFrameLocks noChangeAspect="1"/>
          </p:cNvGraphicFramePr>
          <p:nvPr/>
        </p:nvGraphicFramePr>
        <p:xfrm>
          <a:off x="1314450" y="3352800"/>
          <a:ext cx="6515100" cy="2286000"/>
        </p:xfrm>
        <a:graphic>
          <a:graphicData uri="http://schemas.openxmlformats.org/presentationml/2006/ole">
            <p:oleObj spid="_x0000_s9226" name="Equation" r:id="rId3" imgW="3276600" imgH="4191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238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2FBB-654D-4441-B8D2-EB46180C7772}" type="slidenum">
              <a:rPr lang="en-US"/>
              <a:pPr/>
              <a:t>19</a:t>
            </a:fld>
            <a:r>
              <a:rPr lang="en-US"/>
              <a:t> of 42</a:t>
            </a:r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Important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Elasticities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Elasticity of labor supply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measure of the response of labor supplied to a change in the price of labor.</a:t>
            </a:r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/>
        </p:nvGraphicFramePr>
        <p:xfrm>
          <a:off x="839788" y="3048000"/>
          <a:ext cx="7464425" cy="2133600"/>
        </p:xfrm>
        <a:graphic>
          <a:graphicData uri="http://schemas.openxmlformats.org/presentationml/2006/ole">
            <p:oleObj spid="_x0000_s10249" name="Equation" r:id="rId3" imgW="4102100" imgH="4191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247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IMPLICATION ON SPEED / EASE WITH WHICH BUSINESSES REACT TO CHANGES IN MARKET CONDITION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There is always a gap between changes in the market conditions and the reaction time of business operators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 is inefficient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Technology is one factor that will reduce this gap.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Examples of market change: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Demand, price of products, Taxation etc.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374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Arnold Economics, 6e / Ch. 18 Elasticity</a:t>
            </a:r>
          </a:p>
          <a:p>
            <a:r>
              <a:rPr lang="en-US"/>
              <a:t>©2004 South-Western, a division of Thomson Learning™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35940-B2BD-40E7-B557-452CCBE497F2}" type="slidenum">
              <a:rPr lang="en-US"/>
              <a:pPr/>
              <a:t>20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04800" y="133350"/>
            <a:ext cx="85915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428750" indent="-142875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288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9431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0574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1717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628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86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543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00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0" dirty="0" smtClean="0">
                <a:latin typeface="Verdana" pitchFamily="34" charset="0"/>
              </a:rPr>
              <a:t> </a:t>
            </a:r>
            <a:r>
              <a:rPr lang="en-US" sz="2000" b="1" i="0" dirty="0">
                <a:latin typeface="Verdana" pitchFamily="34" charset="0"/>
              </a:rPr>
              <a:t>	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ELASTICITY OF SUPPLY</a:t>
            </a:r>
            <a:endParaRPr lang="en-US" sz="3200" b="1" i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088" name="Group 8"/>
          <p:cNvGrpSpPr>
            <a:grpSpLocks/>
          </p:cNvGrpSpPr>
          <p:nvPr/>
        </p:nvGrpSpPr>
        <p:grpSpPr bwMode="auto">
          <a:xfrm>
            <a:off x="552450" y="600075"/>
            <a:ext cx="8066088" cy="5665788"/>
            <a:chOff x="928" y="785"/>
            <a:chExt cx="3912" cy="2748"/>
          </a:xfrm>
        </p:grpSpPr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928" y="785"/>
              <a:ext cx="3912" cy="2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086" name="Picture 6" descr="C:\ESWORK\SWPUB\ARNOLD ECON 6e\Art\Ch18\ex 18-0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" y="823"/>
              <a:ext cx="3806" cy="2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39601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Arnold, </a:t>
            </a:r>
            <a:r>
              <a:rPr lang="en-US" dirty="0"/>
              <a:t>a division of Thomson Learning™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304800" y="133350"/>
            <a:ext cx="85915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428750" indent="-142875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288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9431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0574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1717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628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86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543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00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Summary </a:t>
            </a:r>
            <a:r>
              <a:rPr lang="en-US" sz="3200" b="1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Four Elasticity Concepts</a:t>
            </a:r>
          </a:p>
        </p:txBody>
      </p:sp>
      <p:grpSp>
        <p:nvGrpSpPr>
          <p:cNvPr id="175115" name="Group 11"/>
          <p:cNvGrpSpPr>
            <a:grpSpLocks/>
          </p:cNvGrpSpPr>
          <p:nvPr/>
        </p:nvGrpSpPr>
        <p:grpSpPr bwMode="auto">
          <a:xfrm>
            <a:off x="114300" y="625794"/>
            <a:ext cx="8896350" cy="5546406"/>
            <a:chOff x="772" y="1265"/>
            <a:chExt cx="4212" cy="1800"/>
          </a:xfrm>
        </p:grpSpPr>
        <p:sp>
          <p:nvSpPr>
            <p:cNvPr id="175114" name="Rectangle 10"/>
            <p:cNvSpPr>
              <a:spLocks noChangeArrowheads="1"/>
            </p:cNvSpPr>
            <p:nvPr/>
          </p:nvSpPr>
          <p:spPr bwMode="auto">
            <a:xfrm>
              <a:off x="772" y="1265"/>
              <a:ext cx="4212" cy="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5112" name="Picture 8" descr="C:\ESWORK\SWPUB\ARNOLD ECON 6e\Art\Ch18\EX 18-09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" y="1294"/>
              <a:ext cx="4104" cy="17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4284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E72F-4631-4E4D-A828-07F383975A77}" type="slidenum">
              <a:rPr lang="en-US"/>
              <a:pPr/>
              <a:t>22</a:t>
            </a:fld>
            <a:r>
              <a:rPr lang="en-US"/>
              <a:t> of 42</a:t>
            </a:r>
          </a:p>
        </p:txBody>
      </p:sp>
      <p:sp>
        <p:nvSpPr>
          <p:cNvPr id="3266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CALCULATING ELASTICITIES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6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6400800" cy="4573588"/>
          </a:xfrm>
        </p:spPr>
        <p:txBody>
          <a:bodyPr>
            <a:normAutofit/>
          </a:bodyPr>
          <a:lstStyle/>
          <a:p>
            <a:pPr marL="279400" indent="-279400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Calculating percentage changes:</a:t>
            </a:r>
          </a:p>
        </p:txBody>
      </p:sp>
      <p:graphicFrame>
        <p:nvGraphicFramePr>
          <p:cNvPr id="326660" name="Object 4"/>
          <p:cNvGraphicFramePr>
            <a:graphicFrameLocks noChangeAspect="1"/>
          </p:cNvGraphicFramePr>
          <p:nvPr/>
        </p:nvGraphicFramePr>
        <p:xfrm>
          <a:off x="1384300" y="4343400"/>
          <a:ext cx="6692900" cy="1524000"/>
        </p:xfrm>
        <a:graphic>
          <a:graphicData uri="http://schemas.openxmlformats.org/presentationml/2006/ole">
            <p:oleObj spid="_x0000_s6180" name="Equation" r:id="rId3" imgW="3225800" imgH="431800" progId="">
              <p:embed/>
            </p:oleObj>
          </a:graphicData>
        </a:graphic>
      </p:graphicFrame>
      <p:graphicFrame>
        <p:nvGraphicFramePr>
          <p:cNvPr id="326663" name="Object 7"/>
          <p:cNvGraphicFramePr>
            <a:graphicFrameLocks noChangeAspect="1"/>
          </p:cNvGraphicFramePr>
          <p:nvPr/>
        </p:nvGraphicFramePr>
        <p:xfrm>
          <a:off x="1371600" y="2362200"/>
          <a:ext cx="6705600" cy="1435100"/>
        </p:xfrm>
        <a:graphic>
          <a:graphicData uri="http://schemas.openxmlformats.org/presentationml/2006/ole">
            <p:oleObj spid="_x0000_s6181" name="Equation" r:id="rId4" imgW="2324100" imgH="431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0230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497874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CALCULATING ELASTICITIES</a:t>
            </a:r>
            <a:endParaRPr lang="en-US" sz="40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Here is how to interpret two different values of elasticity:</a:t>
            </a:r>
          </a:p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When e = 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0.2……….a 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10% increase in price leads to a 2% decrease in quantity demanded.</a:t>
            </a:r>
          </a:p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When e = 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2.0………. 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 10% increase in price leads to a 20% decrease in quantity demanded.</a:t>
            </a:r>
          </a:p>
        </p:txBody>
      </p:sp>
    </p:spTree>
    <p:extLst>
      <p:ext uri="{BB962C8B-B14F-4D97-AF65-F5344CB8AC3E}">
        <p14:creationId xmlns:p14="http://schemas.microsoft.com/office/powerpoint/2010/main" xmlns="" val="3113040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&amp; A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Tuesday, price and quantity demanded are $7 and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 per unit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respectively.  Ten days later, price and quantity are $6 and 150 units, respectively.  What is the price elasticity of demand between the price of $6 and $7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does a price elasticity of demand of 0.39 mean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 what happens to total revenue as a result of each of the following: price rises and demand is elastic; price falls and demand is inelastic; price rises and demand is unit elastic; price rises and demand is inelastic; price falls and demand is elastic.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5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Why will government raise more tax revenue if it applies a tax to a good with inelastic demand than if it applies the tax to a good with elastic demand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Suppose you learned that the price elasticity of demand for wheat is 0.7 between the current price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$1.50 for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wheat and a price $2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bushel.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would be the new demand for wheat, if the current demand is 100 tons?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97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ELASTICITY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6172200" cy="3198813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Elasticity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a general concept that can be used to quantify the response in one variable when another variable changes.</a:t>
            </a:r>
          </a:p>
        </p:txBody>
      </p:sp>
      <p:graphicFrame>
        <p:nvGraphicFramePr>
          <p:cNvPr id="356356" name="Object 4"/>
          <p:cNvGraphicFramePr>
            <a:graphicFrameLocks noChangeAspect="1"/>
          </p:cNvGraphicFramePr>
          <p:nvPr/>
        </p:nvGraphicFramePr>
        <p:xfrm>
          <a:off x="1562100" y="4572000"/>
          <a:ext cx="6019800" cy="908050"/>
        </p:xfrm>
        <a:graphic>
          <a:graphicData uri="http://schemas.openxmlformats.org/presentationml/2006/ole">
            <p:oleObj spid="_x0000_s3091" name="Equation" r:id="rId3" imgW="2501900" imgH="3937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860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ELASTICITY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DEMAND OR ELASTICITY OF DEMAND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measure of the responsiveness of quantity demanded to changes in price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Measured by dividing the percentage change in the quantity demanded of a good by the percentage change in its price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price elasticity (E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%∆Q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%∆P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2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Economists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compute price elasticity of demand using midpoints as the base values of changes in prices and quantities demanded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=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Q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Point elasticity of demand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P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P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Q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Q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  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u="sng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+ P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Arc  elasticity of demand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P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p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Q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Q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endParaRPr lang="en-US" b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9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 AND INELASTIC DEMAND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Percentage change in quantity demanded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E</a:t>
            </a:r>
            <a:r>
              <a:rPr lang="en-US" b="1" baseline="-25000" dirty="0">
                <a:solidFill>
                  <a:schemeClr val="tx2"/>
                </a:solidFill>
              </a:rPr>
              <a:t>d</a:t>
            </a:r>
            <a:r>
              <a:rPr lang="en-US" b="1" dirty="0">
                <a:solidFill>
                  <a:schemeClr val="tx2"/>
                </a:solidFill>
              </a:rPr>
              <a:t> = -------------------------------------------</a:t>
            </a:r>
          </a:p>
          <a:p>
            <a:pPr algn="ctr"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Percentage change in price</a:t>
            </a:r>
          </a:p>
          <a:p>
            <a:r>
              <a:rPr lang="en-US" b="1" dirty="0">
                <a:solidFill>
                  <a:schemeClr val="tx2"/>
                </a:solidFill>
              </a:rPr>
              <a:t>Elastic Demand (E</a:t>
            </a:r>
            <a:r>
              <a:rPr lang="en-US" b="1" baseline="-25000" dirty="0">
                <a:solidFill>
                  <a:schemeClr val="tx2"/>
                </a:solidFill>
              </a:rPr>
              <a:t>d</a:t>
            </a:r>
            <a:r>
              <a:rPr lang="en-US" b="1" dirty="0">
                <a:solidFill>
                  <a:schemeClr val="tx2"/>
                </a:solidFill>
              </a:rPr>
              <a:t> &gt; 1): the numerator is greater than the denominator, the coefficient is greater than 1 and demand is elastic.</a:t>
            </a:r>
          </a:p>
          <a:p>
            <a:r>
              <a:rPr lang="en-US" b="1" dirty="0">
                <a:solidFill>
                  <a:schemeClr val="tx2"/>
                </a:solidFill>
              </a:rPr>
              <a:t>Inelastic Demand (E</a:t>
            </a:r>
            <a:r>
              <a:rPr lang="en-US" b="1" baseline="-25000" dirty="0">
                <a:solidFill>
                  <a:schemeClr val="tx2"/>
                </a:solidFill>
              </a:rPr>
              <a:t>d</a:t>
            </a:r>
            <a:r>
              <a:rPr lang="en-US" b="1" dirty="0">
                <a:solidFill>
                  <a:schemeClr val="tx2"/>
                </a:solidFill>
              </a:rPr>
              <a:t> &lt; 1): the numerator is less than the denominator , the coefficient is less than 1, and demand is inelastic.</a:t>
            </a:r>
          </a:p>
        </p:txBody>
      </p:sp>
    </p:spTree>
    <p:extLst>
      <p:ext uri="{BB962C8B-B14F-4D97-AF65-F5344CB8AC3E}">
        <p14:creationId xmlns:p14="http://schemas.microsoft.com/office/powerpoint/2010/main" xmlns="" val="33235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PERFECTLY ELASTIC AND PERFECTLY INELASTIC DEMAND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Perfectly Elastic Demand (Ed = ∞) If the quantity demanded is extremely responsive to a change in price.</a:t>
            </a:r>
          </a:p>
          <a:p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Perfectly Inelastic Demand (Ed = 0) If quantity demanded is completely unresponsive to changes in price, demand is perfectly inelastic.  A change in price causes no change in quantity demanded.</a:t>
            </a:r>
          </a:p>
        </p:txBody>
      </p:sp>
    </p:spTree>
    <p:extLst>
      <p:ext uri="{BB962C8B-B14F-4D97-AF65-F5344CB8AC3E}">
        <p14:creationId xmlns:p14="http://schemas.microsoft.com/office/powerpoint/2010/main" xmlns="" val="16963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Elasticity of Demand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270000"/>
            <a:ext cx="7932738" cy="5588000"/>
            <a:chOff x="954" y="791"/>
            <a:chExt cx="3845" cy="2709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954" y="791"/>
              <a:ext cx="3845" cy="27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5" name="Picture 5" descr="D:\ESWORK\SWPUB\Arnold PPT\Art\Art Ch18\arn17456_180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836"/>
              <a:ext cx="3754" cy="2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3722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ELASTICITY OF DEMAND ALONG A STRAIGHT LINE DEMAND CURVE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2286000"/>
            <a:ext cx="8469313" cy="4149725"/>
            <a:chOff x="222" y="800"/>
            <a:chExt cx="5335" cy="2614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22" y="800"/>
              <a:ext cx="5335" cy="26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35" name="Picture 7" descr="D:\ESWORK\SWPUB\Arnold PPT\Art\Art Ch18\Exhibit 4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" y="840"/>
              <a:ext cx="2602" cy="2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536" name="Picture 8" descr="D:\ESWORK\SWPUB\Arnold PPT\Art\Art Ch18\Ch18 EX4 tabl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" y="847"/>
              <a:ext cx="2465" cy="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1101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415</TotalTime>
  <Words>1057</Words>
  <Application>Microsoft Office PowerPoint</Application>
  <PresentationFormat>On-screen Show (4:3)</PresentationFormat>
  <Paragraphs>86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Executive</vt:lpstr>
      <vt:lpstr>Equation</vt:lpstr>
      <vt:lpstr>UNIT THREE  </vt:lpstr>
      <vt:lpstr>IMPLICATION ON SPEED / EASE WITH WHICH BUSINESSES REACT TO CHANGES IN MARKET CONDITION</vt:lpstr>
      <vt:lpstr>ELASTICITY</vt:lpstr>
      <vt:lpstr>PRICE ELASTICITY OF DEMAND OR ELASTICITY OF DEMAND</vt:lpstr>
      <vt:lpstr>Slide 5</vt:lpstr>
      <vt:lpstr>ELASTIC AND INELASTIC DEMAND</vt:lpstr>
      <vt:lpstr>PERFECTLY ELASTIC AND PERFECTLY INELASTIC DEMAND</vt:lpstr>
      <vt:lpstr>Price Elasticity of Demand</vt:lpstr>
      <vt:lpstr>PRICE ELASTICITY OF DEMAND ALONG A STRAIGHT LINE DEMAND CURVE</vt:lpstr>
      <vt:lpstr>DETERMINANTS OF PRICE ELASTICITY ON DEMAND</vt:lpstr>
      <vt:lpstr>Slide 11</vt:lpstr>
      <vt:lpstr>DETERMINANTS OF PRICE ELASTICITY ON DEMAND</vt:lpstr>
      <vt:lpstr>Slide 13</vt:lpstr>
      <vt:lpstr> INCOME ELASTICITY OF DEMAND</vt:lpstr>
      <vt:lpstr>  INCOME ELASTICITY OF DEMAND</vt:lpstr>
      <vt:lpstr>CROSS ELASTICITY OF DEMAND</vt:lpstr>
      <vt:lpstr>Slide 17</vt:lpstr>
      <vt:lpstr>Other Important Elasticities</vt:lpstr>
      <vt:lpstr>Other Important Elasticities</vt:lpstr>
      <vt:lpstr>Slide 20</vt:lpstr>
      <vt:lpstr>Slide 21</vt:lpstr>
      <vt:lpstr>CALCULATING ELASTICITIES</vt:lpstr>
      <vt:lpstr>CALCULATING ELASTICITIES</vt:lpstr>
      <vt:lpstr>Q &amp; A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THREE</dc:title>
  <dc:creator>Angella</dc:creator>
  <cp:lastModifiedBy>kanderson</cp:lastModifiedBy>
  <cp:revision>71</cp:revision>
  <dcterms:created xsi:type="dcterms:W3CDTF">2011-09-28T15:24:34Z</dcterms:created>
  <dcterms:modified xsi:type="dcterms:W3CDTF">2014-09-27T19:02:53Z</dcterms:modified>
</cp:coreProperties>
</file>