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4" r:id="rId5"/>
    <p:sldId id="273" r:id="rId6"/>
    <p:sldId id="272" r:id="rId7"/>
    <p:sldId id="271" r:id="rId8"/>
    <p:sldId id="270" r:id="rId9"/>
    <p:sldId id="269" r:id="rId10"/>
    <p:sldId id="280" r:id="rId11"/>
    <p:sldId id="279" r:id="rId12"/>
    <p:sldId id="278" r:id="rId13"/>
    <p:sldId id="277" r:id="rId14"/>
    <p:sldId id="276" r:id="rId15"/>
    <p:sldId id="268" r:id="rId16"/>
    <p:sldId id="267" r:id="rId17"/>
    <p:sldId id="266" r:id="rId18"/>
    <p:sldId id="265" r:id="rId19"/>
    <p:sldId id="264" r:id="rId20"/>
    <p:sldId id="263" r:id="rId21"/>
    <p:sldId id="262" r:id="rId22"/>
    <p:sldId id="261" r:id="rId23"/>
    <p:sldId id="259" r:id="rId24"/>
    <p:sldId id="260" r:id="rId25"/>
    <p:sldId id="258" r:id="rId26"/>
    <p:sldId id="281" r:id="rId27"/>
    <p:sldId id="284" r:id="rId28"/>
    <p:sldId id="283" r:id="rId29"/>
    <p:sldId id="282" r:id="rId30"/>
    <p:sldId id="285" r:id="rId31"/>
    <p:sldId id="286" r:id="rId32"/>
    <p:sldId id="287" r:id="rId33"/>
    <p:sldId id="295" r:id="rId34"/>
    <p:sldId id="294" r:id="rId35"/>
    <p:sldId id="293" r:id="rId36"/>
    <p:sldId id="292" r:id="rId37"/>
    <p:sldId id="291" r:id="rId38"/>
    <p:sldId id="290" r:id="rId39"/>
    <p:sldId id="289" r:id="rId40"/>
    <p:sldId id="288" r:id="rId41"/>
    <p:sldId id="296" r:id="rId42"/>
    <p:sldId id="305" r:id="rId43"/>
    <p:sldId id="304" r:id="rId44"/>
    <p:sldId id="303" r:id="rId45"/>
    <p:sldId id="302" r:id="rId46"/>
    <p:sldId id="301" r:id="rId47"/>
    <p:sldId id="300" r:id="rId48"/>
    <p:sldId id="298" r:id="rId49"/>
    <p:sldId id="299" r:id="rId50"/>
    <p:sldId id="297" r:id="rId51"/>
    <p:sldId id="308" r:id="rId52"/>
    <p:sldId id="307" r:id="rId53"/>
    <p:sldId id="3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6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0133B-BA3B-4133-8143-A80672FEBFD7}"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228455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0133B-BA3B-4133-8143-A80672FEBFD7}"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326769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0133B-BA3B-4133-8143-A80672FEBFD7}"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79026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0133B-BA3B-4133-8143-A80672FEBFD7}"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348186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0133B-BA3B-4133-8143-A80672FEBFD7}" type="datetimeFigureOut">
              <a:rPr lang="en-US" smtClean="0"/>
              <a:t>9/27/2014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215539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0133B-BA3B-4133-8143-A80672FEBFD7}"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122109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0133B-BA3B-4133-8143-A80672FEBFD7}" type="datetimeFigureOut">
              <a:rPr lang="en-US" smtClean="0"/>
              <a:t>9/27/2014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271098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0133B-BA3B-4133-8143-A80672FEBFD7}" type="datetimeFigureOut">
              <a:rPr lang="en-US" smtClean="0"/>
              <a:t>9/27/2014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126761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0133B-BA3B-4133-8143-A80672FEBFD7}" type="datetimeFigureOut">
              <a:rPr lang="en-US" smtClean="0"/>
              <a:t>9/27/2014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233317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0133B-BA3B-4133-8143-A80672FEBFD7}"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180660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0133B-BA3B-4133-8143-A80672FEBFD7}" type="datetimeFigureOut">
              <a:rPr lang="en-US" smtClean="0"/>
              <a:t>9/27/2014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1A002-476E-4A4F-A09E-FA819598ED7E}" type="slidenum">
              <a:rPr lang="en-US" smtClean="0"/>
              <a:t>‹#›</a:t>
            </a:fld>
            <a:endParaRPr lang="en-US"/>
          </a:p>
        </p:txBody>
      </p:sp>
    </p:spTree>
    <p:extLst>
      <p:ext uri="{BB962C8B-B14F-4D97-AF65-F5344CB8AC3E}">
        <p14:creationId xmlns:p14="http://schemas.microsoft.com/office/powerpoint/2010/main" val="269114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0133B-BA3B-4133-8143-A80672FEBFD7}" type="datetimeFigureOut">
              <a:rPr lang="en-US" smtClean="0"/>
              <a:t>9/27/2014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1A002-476E-4A4F-A09E-FA819598ED7E}" type="slidenum">
              <a:rPr lang="en-US" smtClean="0"/>
              <a:t>‹#›</a:t>
            </a:fld>
            <a:endParaRPr lang="en-US"/>
          </a:p>
        </p:txBody>
      </p:sp>
    </p:spTree>
    <p:extLst>
      <p:ext uri="{BB962C8B-B14F-4D97-AF65-F5344CB8AC3E}">
        <p14:creationId xmlns:p14="http://schemas.microsoft.com/office/powerpoint/2010/main" val="1892565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600199"/>
          </a:xfrm>
        </p:spPr>
        <p:txBody>
          <a:bodyPr>
            <a:normAutofit fontScale="90000"/>
          </a:bodyPr>
          <a:lstStyle/>
          <a:p>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r>
              <a:rPr lang="en-US" sz="4900" dirty="0" smtClean="0">
                <a:latin typeface="Times New Roman" panose="02020603050405020304" pitchFamily="18" charset="0"/>
                <a:cs typeface="Times New Roman" panose="02020603050405020304" pitchFamily="18" charset="0"/>
              </a:rPr>
              <a:t>DRY-BULK MINERAL COMMODITY GROUPS</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By </a:t>
            </a:r>
          </a:p>
          <a:p>
            <a:r>
              <a:rPr lang="en-US" dirty="0" smtClean="0"/>
              <a:t>Mark Butler</a:t>
            </a:r>
            <a:endParaRPr lang="en-US" dirty="0"/>
          </a:p>
        </p:txBody>
      </p:sp>
    </p:spTree>
    <p:extLst>
      <p:ext uri="{BB962C8B-B14F-4D97-AF65-F5344CB8AC3E}">
        <p14:creationId xmlns:p14="http://schemas.microsoft.com/office/powerpoint/2010/main" val="303064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p:txBody>
          <a:bodyPr/>
          <a:lstStyle/>
          <a:p>
            <a:r>
              <a:rPr lang="en-US" b="1" dirty="0"/>
              <a:t>Gas coal </a:t>
            </a:r>
            <a:endParaRPr lang="en-US" b="1" dirty="0" smtClean="0"/>
          </a:p>
          <a:p>
            <a:r>
              <a:rPr lang="en-US" dirty="0" smtClean="0"/>
              <a:t>Also </a:t>
            </a:r>
            <a:r>
              <a:rPr lang="en-US" dirty="0"/>
              <a:t>called </a:t>
            </a:r>
            <a:r>
              <a:rPr lang="en-US" i="1" dirty="0"/>
              <a:t>thermal coal; </a:t>
            </a:r>
            <a:r>
              <a:rPr lang="en-US" dirty="0"/>
              <a:t>this is used for energy production at power stations.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962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52875"/>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30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p:txBody>
          <a:bodyPr/>
          <a:lstStyle/>
          <a:p>
            <a:r>
              <a:rPr lang="en-US" b="1" dirty="0"/>
              <a:t>Coking coal </a:t>
            </a:r>
            <a:endParaRPr lang="en-US" b="1" dirty="0" smtClean="0"/>
          </a:p>
          <a:p>
            <a:r>
              <a:rPr lang="en-US" dirty="0" smtClean="0"/>
              <a:t>This </a:t>
            </a:r>
            <a:r>
              <a:rPr lang="en-US" dirty="0"/>
              <a:t>coal is used in steel production furnaces.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0"/>
            <a:ext cx="4800600" cy="249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69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p:txBody>
          <a:bodyPr/>
          <a:lstStyle/>
          <a:p>
            <a:r>
              <a:rPr lang="en-US" b="1" dirty="0"/>
              <a:t>Cannel </a:t>
            </a:r>
            <a:r>
              <a:rPr lang="en-US" b="1" dirty="0" smtClean="0"/>
              <a:t>coal</a:t>
            </a:r>
          </a:p>
          <a:p>
            <a:pPr>
              <a:lnSpc>
                <a:spcPct val="150000"/>
              </a:lnSpc>
            </a:pPr>
            <a:r>
              <a:rPr lang="en-US" dirty="0" smtClean="0"/>
              <a:t>a </a:t>
            </a:r>
            <a:r>
              <a:rPr lang="en-US" dirty="0"/>
              <a:t>bituminous coal which is hard and dull (77– 80% carbon), used for making gas.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4648200"/>
            <a:ext cx="20955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007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p:txBody>
          <a:bodyPr/>
          <a:lstStyle/>
          <a:p>
            <a:r>
              <a:rPr lang="en-US" b="1" dirty="0"/>
              <a:t>Lean coals</a:t>
            </a:r>
            <a:r>
              <a:rPr lang="en-US" dirty="0"/>
              <a:t> are hard and glossy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51054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01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p:txBody>
          <a:bodyPr/>
          <a:lstStyle/>
          <a:p>
            <a:r>
              <a:rPr lang="en-US" dirty="0"/>
              <a:t> </a:t>
            </a:r>
            <a:r>
              <a:rPr lang="en-US" b="1" dirty="0"/>
              <a:t>Fat coals</a:t>
            </a:r>
            <a:r>
              <a:rPr lang="en-US" dirty="0"/>
              <a:t> </a:t>
            </a:r>
            <a:endParaRPr lang="en-US" dirty="0" smtClean="0"/>
          </a:p>
          <a:p>
            <a:pPr marL="0" indent="0">
              <a:buNone/>
            </a:pPr>
            <a:r>
              <a:rPr lang="en-US" dirty="0"/>
              <a:t>A</a:t>
            </a:r>
            <a:r>
              <a:rPr lang="en-US" dirty="0" smtClean="0"/>
              <a:t>re </a:t>
            </a:r>
            <a:r>
              <a:rPr lang="en-US" dirty="0"/>
              <a:t>soft and are used for coke and in foundries.</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352800"/>
            <a:ext cx="4272701"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617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a:xfrm>
            <a:off x="228600" y="1295400"/>
            <a:ext cx="8763000" cy="5334000"/>
          </a:xfrm>
        </p:spPr>
        <p:txBody>
          <a:bodyPr>
            <a:normAutofit fontScale="92500" lnSpcReduction="20000"/>
          </a:bodyPr>
          <a:lstStyle/>
          <a:p>
            <a:pPr>
              <a:lnSpc>
                <a:spcPct val="150000"/>
              </a:lnSpc>
            </a:pPr>
            <a:r>
              <a:rPr lang="en-US" dirty="0">
                <a:latin typeface="Times New Roman" panose="02020603050405020304" pitchFamily="18" charset="0"/>
                <a:cs typeface="Times New Roman" panose="02020603050405020304" pitchFamily="18" charset="0"/>
              </a:rPr>
              <a:t>Coal is also classified by the dimensions of the pieces as follows:</a:t>
            </a:r>
          </a:p>
          <a:p>
            <a:pPr lvl="0">
              <a:lnSpc>
                <a:spcPct val="150000"/>
              </a:lnSpc>
            </a:pPr>
            <a:r>
              <a:rPr lang="en-US" i="1" dirty="0">
                <a:latin typeface="Times New Roman" panose="02020603050405020304" pitchFamily="18" charset="0"/>
                <a:cs typeface="Times New Roman" panose="02020603050405020304" pitchFamily="18" charset="0"/>
              </a:rPr>
              <a:t>fine </a:t>
            </a:r>
            <a:r>
              <a:rPr lang="en-US" dirty="0">
                <a:latin typeface="Times New Roman" panose="02020603050405020304" pitchFamily="18" charset="0"/>
                <a:cs typeface="Times New Roman" panose="02020603050405020304" pitchFamily="18" charset="0"/>
              </a:rPr>
              <a:t>coal: up to 4 mm diameter</a:t>
            </a:r>
          </a:p>
          <a:p>
            <a:pPr lvl="0">
              <a:lnSpc>
                <a:spcPct val="150000"/>
              </a:lnSpc>
            </a:pP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slack</a:t>
            </a:r>
            <a:r>
              <a:rPr lang="en-US" dirty="0">
                <a:latin typeface="Times New Roman" panose="02020603050405020304" pitchFamily="18" charset="0"/>
                <a:cs typeface="Times New Roman" panose="02020603050405020304" pitchFamily="18" charset="0"/>
              </a:rPr>
              <a:t>: from 5 to 9 mm</a:t>
            </a:r>
          </a:p>
          <a:p>
            <a:pPr lvl="0">
              <a:lnSpc>
                <a:spcPct val="150000"/>
              </a:lnSpc>
            </a:pP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nuts</a:t>
            </a:r>
            <a:r>
              <a:rPr lang="en-US" dirty="0">
                <a:latin typeface="Times New Roman" panose="02020603050405020304" pitchFamily="18" charset="0"/>
                <a:cs typeface="Times New Roman" panose="02020603050405020304" pitchFamily="18" charset="0"/>
              </a:rPr>
              <a:t>: from 10 to 80 mm.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number from 5 to 1 indicates the relative diameter:</a:t>
            </a:r>
          </a:p>
          <a:p>
            <a:pPr>
              <a:lnSpc>
                <a:spcPct val="150000"/>
              </a:lnSpc>
            </a:pPr>
            <a:r>
              <a:rPr lang="en-US" i="1" dirty="0" smtClean="0">
                <a:latin typeface="Times New Roman" panose="02020603050405020304" pitchFamily="18" charset="0"/>
                <a:cs typeface="Times New Roman" panose="02020603050405020304" pitchFamily="18" charset="0"/>
              </a:rPr>
              <a:t>nuts </a:t>
            </a:r>
            <a:r>
              <a:rPr lang="en-US" i="1" dirty="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are the smallest</a:t>
            </a:r>
          </a:p>
          <a:p>
            <a:pPr>
              <a:lnSpc>
                <a:spcPct val="150000"/>
              </a:lnSpc>
            </a:pPr>
            <a:r>
              <a:rPr lang="en-US" i="1" dirty="0" smtClean="0">
                <a:latin typeface="Times New Roman" panose="02020603050405020304" pitchFamily="18" charset="0"/>
                <a:cs typeface="Times New Roman" panose="02020603050405020304" pitchFamily="18" charset="0"/>
              </a:rPr>
              <a:t>nuts </a:t>
            </a:r>
            <a:r>
              <a:rPr lang="en-US" i="1"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are the biggest</a:t>
            </a:r>
          </a:p>
        </p:txBody>
      </p:sp>
    </p:spTree>
    <p:extLst>
      <p:ext uri="{BB962C8B-B14F-4D97-AF65-F5344CB8AC3E}">
        <p14:creationId xmlns:p14="http://schemas.microsoft.com/office/powerpoint/2010/main" val="2274386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p:txBody>
          <a:bodyPr/>
          <a:lstStyle/>
          <a:p>
            <a:pPr>
              <a:lnSpc>
                <a:spcPct val="150000"/>
              </a:lnSpc>
            </a:pPr>
            <a:r>
              <a:rPr lang="en-US" dirty="0"/>
              <a:t>Briquettes are made from a mixture of fine coal and coal-dust mixed with tar. The coal-dust of lean coal mixed with binding agents produces egg-shaped coal (</a:t>
            </a:r>
            <a:r>
              <a:rPr lang="en-US" dirty="0" err="1"/>
              <a:t>ovoids</a:t>
            </a:r>
            <a:r>
              <a:rPr lang="en-US" dirty="0"/>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205" y="4634645"/>
            <a:ext cx="2466975" cy="161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416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COKE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Coke is coal with the gas taken out</a:t>
            </a:r>
            <a:r>
              <a:rPr lang="en-US" dirty="0" smtClean="0"/>
              <a:t>.</a:t>
            </a:r>
          </a:p>
          <a:p>
            <a:r>
              <a:rPr lang="en-US" dirty="0" smtClean="0"/>
              <a:t>Coke, known as petroleum coke (</a:t>
            </a:r>
            <a:r>
              <a:rPr lang="en-US" dirty="0" err="1" smtClean="0"/>
              <a:t>petcoke</a:t>
            </a:r>
            <a:r>
              <a:rPr lang="en-US" dirty="0" smtClean="0"/>
              <a:t>), is also produced by the carbonization of crude oil</a:t>
            </a:r>
          </a:p>
          <a:p>
            <a:r>
              <a:rPr lang="en-US" dirty="0" smtClean="0"/>
              <a:t> </a:t>
            </a:r>
            <a:r>
              <a:rPr lang="en-US" dirty="0"/>
              <a:t>This happens during strong heating in a closed furnace, without air, so without combustion. </a:t>
            </a:r>
            <a:endParaRPr lang="en-US" dirty="0" smtClean="0"/>
          </a:p>
          <a:p>
            <a:r>
              <a:rPr lang="en-US" dirty="0" smtClean="0"/>
              <a:t>This </a:t>
            </a:r>
            <a:r>
              <a:rPr lang="en-US" dirty="0"/>
              <a:t>process is called </a:t>
            </a:r>
            <a:r>
              <a:rPr lang="en-US" dirty="0" smtClean="0"/>
              <a:t>carbonization..</a:t>
            </a:r>
            <a:endParaRPr lang="en-US" dirty="0"/>
          </a:p>
          <a:p>
            <a:endParaRPr lang="en-US" dirty="0"/>
          </a:p>
        </p:txBody>
      </p:sp>
    </p:spTree>
    <p:extLst>
      <p:ext uri="{BB962C8B-B14F-4D97-AF65-F5344CB8AC3E}">
        <p14:creationId xmlns:p14="http://schemas.microsoft.com/office/powerpoint/2010/main" val="3575841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LOADING AND DISCHARGING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600200"/>
            <a:ext cx="8763000" cy="5029200"/>
          </a:xfrm>
        </p:spPr>
        <p:txBody>
          <a:bodyPr>
            <a:normAutofit lnSpcReduction="10000"/>
          </a:bodyPr>
          <a:lstStyle/>
          <a:p>
            <a:pPr>
              <a:lnSpc>
                <a:spcPct val="150000"/>
              </a:lnSpc>
            </a:pPr>
            <a:r>
              <a:rPr lang="en-US" dirty="0">
                <a:latin typeface="Times New Roman" panose="02020603050405020304" pitchFamily="18" charset="0"/>
                <a:cs typeface="Times New Roman" panose="02020603050405020304" pitchFamily="18" charset="0"/>
              </a:rPr>
              <a:t>During loading and discharging care has to be taken not to dump coal from a great height. This causes breakage of the coal. If this results in much breakage, than there is a chance of gas formation in the cargo of coal. At the same time, the possibility of heating exists. Breakage also causes a decrease in quality.</a:t>
            </a:r>
          </a:p>
          <a:p>
            <a:pPr>
              <a:lnSpc>
                <a:spcPct val="150000"/>
              </a:lnSpc>
            </a:pPr>
            <a:endParaRPr lang="en-US" dirty="0"/>
          </a:p>
        </p:txBody>
      </p:sp>
    </p:spTree>
    <p:extLst>
      <p:ext uri="{BB962C8B-B14F-4D97-AF65-F5344CB8AC3E}">
        <p14:creationId xmlns:p14="http://schemas.microsoft.com/office/powerpoint/2010/main" val="1131726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latin typeface="Times New Roman" panose="02020603050405020304" pitchFamily="18" charset="0"/>
                <a:cs typeface="Times New Roman" panose="02020603050405020304" pitchFamily="18" charset="0"/>
              </a:rPr>
              <a:t>COAL VS COKE </a:t>
            </a: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Coal and coke are common fuels used for household and industrial combustion purposes. Both are present in the natural environment. However, coke is produced by man for the excessive usage</a:t>
            </a:r>
          </a:p>
        </p:txBody>
      </p:sp>
    </p:spTree>
    <p:extLst>
      <p:ext uri="{BB962C8B-B14F-4D97-AF65-F5344CB8AC3E}">
        <p14:creationId xmlns:p14="http://schemas.microsoft.com/office/powerpoint/2010/main" val="468941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900" b="1" dirty="0" smtClean="0">
                <a:latin typeface="Times New Roman" panose="02020603050405020304" pitchFamily="18" charset="0"/>
                <a:cs typeface="Times New Roman" panose="02020603050405020304" pitchFamily="18" charset="0"/>
              </a:rPr>
              <a:t>BULK-CARGO FACILITIES</a:t>
            </a:r>
            <a:br>
              <a:rPr lang="en-US" sz="4900" b="1" dirty="0" smtClean="0">
                <a:latin typeface="Times New Roman" panose="02020603050405020304" pitchFamily="18" charset="0"/>
                <a:cs typeface="Times New Roman" panose="02020603050405020304" pitchFamily="18" charset="0"/>
              </a:rPr>
            </a:br>
            <a:endParaRPr lang="en-US" sz="49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371600"/>
            <a:ext cx="8839200" cy="5257800"/>
          </a:xfrm>
        </p:spPr>
        <p:txBody>
          <a:bodyPr>
            <a:normAutofit/>
          </a:bodyPr>
          <a:lstStyle/>
          <a:p>
            <a:r>
              <a:rPr lang="en-US" dirty="0" smtClean="0">
                <a:latin typeface="Times New Roman" panose="02020603050405020304" pitchFamily="18" charset="0"/>
                <a:cs typeface="Times New Roman" panose="02020603050405020304" pitchFamily="18" charset="0"/>
              </a:rPr>
              <a:t>Bulk-cargo facilities include:</a:t>
            </a:r>
          </a:p>
          <a:p>
            <a:pPr>
              <a:lnSpc>
                <a:spcPct val="150000"/>
              </a:lnSpc>
            </a:pPr>
            <a:r>
              <a:rPr lang="en-US" dirty="0" smtClean="0"/>
              <a:t> </a:t>
            </a:r>
            <a:r>
              <a:rPr lang="en-US" dirty="0">
                <a:latin typeface="Times New Roman" panose="02020603050405020304" pitchFamily="18" charset="0"/>
                <a:cs typeface="Times New Roman" panose="02020603050405020304" pitchFamily="18" charset="0"/>
              </a:rPr>
              <a:t>dry-bulk terminals for handling such products as metal ores (copper, iron, antimony, tin, manganese, aluminum ore, bauxite), coal, coke, cement clinkers, and dry chemical products, such as soda ash, salt, sugar, alumina silica, </a:t>
            </a:r>
            <a:r>
              <a:rPr lang="en-US" dirty="0" err="1">
                <a:latin typeface="Times New Roman" panose="02020603050405020304" pitchFamily="18" charset="0"/>
                <a:cs typeface="Times New Roman" panose="02020603050405020304" pitchFamily="18" charset="0"/>
              </a:rPr>
              <a:t>sulphur</a:t>
            </a:r>
            <a:r>
              <a:rPr lang="en-US" dirty="0">
                <a:latin typeface="Times New Roman" panose="02020603050405020304" pitchFamily="18" charset="0"/>
                <a:cs typeface="Times New Roman" panose="02020603050405020304" pitchFamily="18" charset="0"/>
              </a:rPr>
              <a:t>, and chemical fertilizers</a:t>
            </a:r>
          </a:p>
        </p:txBody>
      </p:sp>
    </p:spTree>
    <p:extLst>
      <p:ext uri="{BB962C8B-B14F-4D97-AF65-F5344CB8AC3E}">
        <p14:creationId xmlns:p14="http://schemas.microsoft.com/office/powerpoint/2010/main" val="577361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 VS COKE</a:t>
            </a:r>
            <a:endParaRPr lang="en-US" dirty="0"/>
          </a:p>
        </p:txBody>
      </p:sp>
      <p:sp>
        <p:nvSpPr>
          <p:cNvPr id="3" name="Content Placeholder 2"/>
          <p:cNvSpPr>
            <a:spLocks noGrp="1"/>
          </p:cNvSpPr>
          <p:nvPr>
            <p:ph idx="1"/>
          </p:nvPr>
        </p:nvSpPr>
        <p:spPr>
          <a:xfrm>
            <a:off x="228600" y="1295400"/>
            <a:ext cx="8763000" cy="5410200"/>
          </a:xfrm>
        </p:spPr>
        <p:txBody>
          <a:bodyPr>
            <a:normAutofit fontScale="92500" lnSpcReduction="20000"/>
          </a:bodyPr>
          <a:lstStyle/>
          <a:p>
            <a:pPr>
              <a:lnSpc>
                <a:spcPct val="150000"/>
              </a:lnSpc>
            </a:pPr>
            <a:r>
              <a:rPr lang="en-US" b="1" dirty="0" smtClean="0">
                <a:latin typeface="Times New Roman" panose="02020603050405020304" pitchFamily="18" charset="0"/>
                <a:cs typeface="Times New Roman" panose="02020603050405020304" pitchFamily="18" charset="0"/>
              </a:rPr>
              <a:t>Coal</a:t>
            </a:r>
          </a:p>
          <a:p>
            <a:pPr>
              <a:lnSpc>
                <a:spcPct val="150000"/>
              </a:lnSpc>
            </a:pPr>
            <a:r>
              <a:rPr lang="en-US" dirty="0" smtClean="0">
                <a:latin typeface="Times New Roman" panose="02020603050405020304" pitchFamily="18" charset="0"/>
                <a:cs typeface="Times New Roman" panose="02020603050405020304" pitchFamily="18" charset="0"/>
              </a:rPr>
              <a:t>Coal </a:t>
            </a:r>
            <a:r>
              <a:rPr lang="en-US" dirty="0">
                <a:latin typeface="Times New Roman" panose="02020603050405020304" pitchFamily="18" charset="0"/>
                <a:cs typeface="Times New Roman" panose="02020603050405020304" pitchFamily="18" charset="0"/>
              </a:rPr>
              <a:t>is a fossil fuel similar to natural gas and oil, which is in a solid rock form</a:t>
            </a:r>
            <a:r>
              <a:rPr lang="en-US" dirty="0" smtClean="0">
                <a:latin typeface="Times New Roman" panose="02020603050405020304" pitchFamily="18" charset="0"/>
                <a:cs typeface="Times New Roman" panose="02020603050405020304" pitchFamily="18" charset="0"/>
              </a:rPr>
              <a:t>.</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Coal is formed by accumulating plant debris in swamps.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process takes thousands of years</a:t>
            </a:r>
            <a:r>
              <a:rPr lang="en-US" dirty="0" smtClean="0">
                <a:latin typeface="Times New Roman" panose="02020603050405020304" pitchFamily="18" charset="0"/>
                <a:cs typeface="Times New Roman" panose="02020603050405020304" pitchFamily="18" charset="0"/>
              </a:rPr>
              <a:t>.</a:t>
            </a:r>
          </a:p>
          <a:p>
            <a:pPr>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When plant materials collect on swamps, they degrade very slowly.</a:t>
            </a:r>
          </a:p>
        </p:txBody>
      </p:sp>
    </p:spTree>
    <p:extLst>
      <p:ext uri="{BB962C8B-B14F-4D97-AF65-F5344CB8AC3E}">
        <p14:creationId xmlns:p14="http://schemas.microsoft.com/office/powerpoint/2010/main" val="1188742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 VS COKE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lnSpc>
                <a:spcPct val="150000"/>
              </a:lnSpc>
            </a:pPr>
            <a:r>
              <a:rPr lang="en-US" dirty="0">
                <a:latin typeface="Times New Roman" panose="02020603050405020304" pitchFamily="18" charset="0"/>
                <a:cs typeface="Times New Roman" panose="02020603050405020304" pitchFamily="18" charset="0"/>
              </a:rPr>
              <a:t>Main economic usage of coal is to produce electricity.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burning coal, heat is obtained and then this heat energy is used to produce steam.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Finally</a:t>
            </a:r>
            <a:r>
              <a:rPr lang="en-US" dirty="0">
                <a:latin typeface="Times New Roman" panose="02020603050405020304" pitchFamily="18" charset="0"/>
                <a:cs typeface="Times New Roman" panose="02020603050405020304" pitchFamily="18" charset="0"/>
              </a:rPr>
              <a:t>, electricity is produced by running a steam generator.</a:t>
            </a:r>
          </a:p>
        </p:txBody>
      </p:sp>
    </p:spTree>
    <p:extLst>
      <p:ext uri="{BB962C8B-B14F-4D97-AF65-F5344CB8AC3E}">
        <p14:creationId xmlns:p14="http://schemas.microsoft.com/office/powerpoint/2010/main" val="2369379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 VS COKE</a:t>
            </a:r>
            <a:endParaRPr lang="en-US" dirty="0"/>
          </a:p>
        </p:txBody>
      </p:sp>
      <p:sp>
        <p:nvSpPr>
          <p:cNvPr id="3" name="Content Placeholder 2"/>
          <p:cNvSpPr>
            <a:spLocks noGrp="1"/>
          </p:cNvSpPr>
          <p:nvPr>
            <p:ph idx="1"/>
          </p:nvPr>
        </p:nvSpPr>
        <p:spPr>
          <a:xfrm>
            <a:off x="152400" y="1600200"/>
            <a:ext cx="8839200" cy="5105400"/>
          </a:xfrm>
        </p:spPr>
        <p:txBody>
          <a:bodyPr>
            <a:normAutofit/>
          </a:bodyPr>
          <a:lstStyle/>
          <a:p>
            <a:r>
              <a:rPr lang="en-US" b="1" dirty="0">
                <a:latin typeface="Times New Roman" panose="02020603050405020304" pitchFamily="18" charset="0"/>
                <a:cs typeface="Times New Roman" panose="02020603050405020304" pitchFamily="18" charset="0"/>
              </a:rPr>
              <a:t>Coke</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Coke is a naturally found carbonaceous solid, but it can be made by man too. Man-made coke is used commonly.</a:t>
            </a:r>
          </a:p>
          <a:p>
            <a:pPr>
              <a:lnSpc>
                <a:spcPct val="150000"/>
              </a:lnSpc>
            </a:pPr>
            <a:r>
              <a:rPr lang="en-US" dirty="0">
                <a:latin typeface="Times New Roman" panose="02020603050405020304" pitchFamily="18" charset="0"/>
                <a:cs typeface="Times New Roman" panose="02020603050405020304" pitchFamily="18" charset="0"/>
              </a:rPr>
              <a:t>Coke has a hard, porous structure, and it is grey in color. It is produced from bituminous coal.</a:t>
            </a:r>
          </a:p>
        </p:txBody>
      </p:sp>
    </p:spTree>
    <p:extLst>
      <p:ext uri="{BB962C8B-B14F-4D97-AF65-F5344CB8AC3E}">
        <p14:creationId xmlns:p14="http://schemas.microsoft.com/office/powerpoint/2010/main" val="1851513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 VS COKE</a:t>
            </a:r>
            <a:endParaRPr lang="en-US" dirty="0"/>
          </a:p>
        </p:txBody>
      </p:sp>
      <p:sp>
        <p:nvSpPr>
          <p:cNvPr id="3" name="Content Placeholder 2"/>
          <p:cNvSpPr>
            <a:spLocks noGrp="1"/>
          </p:cNvSpPr>
          <p:nvPr>
            <p:ph idx="1"/>
          </p:nvPr>
        </p:nvSpPr>
        <p:spPr>
          <a:xfrm>
            <a:off x="304800" y="1600200"/>
            <a:ext cx="8610600" cy="4953000"/>
          </a:xfrm>
        </p:spPr>
        <p:txBody>
          <a:bodyPr>
            <a:normAutofit/>
          </a:bodyPr>
          <a:lstStyle/>
          <a:p>
            <a:pPr>
              <a:lnSpc>
                <a:spcPct val="150000"/>
              </a:lnSpc>
            </a:pPr>
            <a:r>
              <a:rPr lang="en-US" dirty="0">
                <a:latin typeface="Times New Roman" panose="02020603050405020304" pitchFamily="18" charset="0"/>
                <a:cs typeface="Times New Roman" panose="02020603050405020304" pitchFamily="18" charset="0"/>
              </a:rPr>
              <a:t>Coal is baked in an airless furnace at a very high temperature (above 2000 degrees Celsius) to remove water, gas and coal-tar, and at the end of the coking process, it contains zero amount of water. However, later small amount of water can be absorbed by the porous structure.</a:t>
            </a:r>
          </a:p>
          <a:p>
            <a:endParaRPr lang="en-US" dirty="0"/>
          </a:p>
        </p:txBody>
      </p:sp>
    </p:spTree>
    <p:extLst>
      <p:ext uri="{BB962C8B-B14F-4D97-AF65-F5344CB8AC3E}">
        <p14:creationId xmlns:p14="http://schemas.microsoft.com/office/powerpoint/2010/main" val="2054953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 VS COKE</a:t>
            </a:r>
            <a:endParaRPr lang="en-US" dirty="0"/>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Coke is useful as a fuel in stoves and furnaces. It burns with no smoke; therefore, better as a fuel than bituminous coal itself. Coke is also used as a reducing agent in smelting iron ore</a:t>
            </a:r>
            <a:r>
              <a:rPr lang="en-US" dirty="0"/>
              <a:t>.</a:t>
            </a:r>
          </a:p>
          <a:p>
            <a:endParaRPr lang="en-US" dirty="0"/>
          </a:p>
        </p:txBody>
      </p:sp>
    </p:spTree>
    <p:extLst>
      <p:ext uri="{BB962C8B-B14F-4D97-AF65-F5344CB8AC3E}">
        <p14:creationId xmlns:p14="http://schemas.microsoft.com/office/powerpoint/2010/main" val="2370633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610600" cy="5029200"/>
          </a:xfrm>
        </p:spPr>
        <p:txBody>
          <a:bodyPr>
            <a:normAutofit lnSpcReduction="10000"/>
          </a:bodyPr>
          <a:lstStyle/>
          <a:p>
            <a:pPr>
              <a:lnSpc>
                <a:spcPct val="150000"/>
              </a:lnSpc>
            </a:pPr>
            <a:r>
              <a:rPr lang="en-US" dirty="0">
                <a:latin typeface="Times New Roman" panose="02020603050405020304" pitchFamily="18" charset="0"/>
                <a:cs typeface="Times New Roman" panose="02020603050405020304" pitchFamily="18" charset="0"/>
              </a:rPr>
              <a:t>An ore is a naturally occurring material containing one or more extractable, economically valuable minerals.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term also refers to the minerals thus extracted. Most often the term refers to material containing metallic elements, such as iron ore or copper ore.</a:t>
            </a:r>
          </a:p>
          <a:p>
            <a:endParaRPr lang="en-US" dirty="0"/>
          </a:p>
        </p:txBody>
      </p:sp>
    </p:spTree>
    <p:extLst>
      <p:ext uri="{BB962C8B-B14F-4D97-AF65-F5344CB8AC3E}">
        <p14:creationId xmlns:p14="http://schemas.microsoft.com/office/powerpoint/2010/main" val="94109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ORE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Ores are an important bulk good. Each mineral, out of which can be won a metal in an economic way is called an ore. Ores are extracted underground as well as at the surface of the earth (strip mining).</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702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ORE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610600" cy="5257800"/>
          </a:xfrm>
        </p:spPr>
        <p:txBody>
          <a:bodyPr>
            <a:normAutofit/>
          </a:bodyPr>
          <a:lstStyle/>
          <a:p>
            <a:r>
              <a:rPr lang="en-US" b="1" dirty="0"/>
              <a:t>Iron Ore</a:t>
            </a:r>
            <a:endParaRPr lang="en-US" dirty="0"/>
          </a:p>
          <a:p>
            <a:pPr>
              <a:lnSpc>
                <a:spcPct val="150000"/>
              </a:lnSpc>
            </a:pPr>
            <a:r>
              <a:rPr lang="en-US" dirty="0">
                <a:latin typeface="Times New Roman" panose="02020603050405020304" pitchFamily="18" charset="0"/>
                <a:cs typeface="Times New Roman" panose="02020603050405020304" pitchFamily="18" charset="0"/>
              </a:rPr>
              <a:t>Iron (Fe) is one of the most abundant rock-forming elements, constituting about 5% of the Earth's crust. It is the fourth most abundant element after oxygen, silicon and aluminums, and after aluminum, the most abundant and widely distributed metal. </a:t>
            </a:r>
          </a:p>
        </p:txBody>
      </p:sp>
    </p:spTree>
    <p:extLst>
      <p:ext uri="{BB962C8B-B14F-4D97-AF65-F5344CB8AC3E}">
        <p14:creationId xmlns:p14="http://schemas.microsoft.com/office/powerpoint/2010/main" val="3320999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ORE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95400"/>
            <a:ext cx="8839200" cy="5257800"/>
          </a:xfrm>
        </p:spPr>
        <p:txBody>
          <a:bodyPr>
            <a:normAutofit fontScale="85000" lnSpcReduction="10000"/>
          </a:bodyPr>
          <a:lstStyle/>
          <a:p>
            <a:pPr>
              <a:lnSpc>
                <a:spcPct val="160000"/>
              </a:lnSpc>
            </a:pPr>
            <a:r>
              <a:rPr lang="en-US" dirty="0">
                <a:latin typeface="Times New Roman" panose="02020603050405020304" pitchFamily="18" charset="0"/>
                <a:cs typeface="Times New Roman" panose="02020603050405020304" pitchFamily="18" charset="0"/>
              </a:rPr>
              <a:t>Iron ores are rocks from which metallic iron can be economically extracted. These rocks are usually found in the form of hematite (Fe</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or magnetite (Fe</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About 98% of world iron ore production is used to make iron in the form of steel.</a:t>
            </a:r>
          </a:p>
          <a:p>
            <a:pPr>
              <a:lnSpc>
                <a:spcPct val="160000"/>
              </a:lnSpc>
            </a:pPr>
            <a:r>
              <a:rPr lang="en-US" dirty="0">
                <a:latin typeface="Times New Roman" panose="02020603050405020304" pitchFamily="18" charset="0"/>
                <a:cs typeface="Times New Roman" panose="02020603050405020304" pitchFamily="18" charset="0"/>
              </a:rPr>
              <a:t>Iron ore is a mineral block which may be found underground. It is the most common mineral which may be used to make tools and armor.</a:t>
            </a:r>
          </a:p>
        </p:txBody>
      </p:sp>
    </p:spTree>
    <p:extLst>
      <p:ext uri="{BB962C8B-B14F-4D97-AF65-F5344CB8AC3E}">
        <p14:creationId xmlns:p14="http://schemas.microsoft.com/office/powerpoint/2010/main" val="4046525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ORE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Iron ore is the most important dry-bulk commodity in international sea-borne trade. Iron ore includes ores such as magnetite, hematite, limonite, siderite, and roasted iron pyrites. </a:t>
            </a:r>
          </a:p>
        </p:txBody>
      </p:sp>
    </p:spTree>
    <p:extLst>
      <p:ext uri="{BB962C8B-B14F-4D97-AF65-F5344CB8AC3E}">
        <p14:creationId xmlns:p14="http://schemas.microsoft.com/office/powerpoint/2010/main" val="3049911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DRY-BULK CARGO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Dry-bulk cargo is customary divided into two </a:t>
            </a:r>
            <a:r>
              <a:rPr lang="en-US" dirty="0" smtClean="0">
                <a:latin typeface="Times New Roman" panose="02020603050405020304" pitchFamily="18" charset="0"/>
                <a:cs typeface="Times New Roman" panose="02020603050405020304" pitchFamily="18" charset="0"/>
              </a:rPr>
              <a:t>groups.</a:t>
            </a:r>
          </a:p>
          <a:p>
            <a:pPr>
              <a:lnSpc>
                <a:spcPct val="150000"/>
              </a:lnSpc>
            </a:pPr>
            <a:r>
              <a:rPr lang="en-US" dirty="0">
                <a:latin typeface="Times New Roman" panose="02020603050405020304" pitchFamily="18" charset="0"/>
                <a:cs typeface="Times New Roman" panose="02020603050405020304" pitchFamily="18" charset="0"/>
              </a:rPr>
              <a:t>major bulk </a:t>
            </a:r>
            <a:r>
              <a:rPr lang="en-US" dirty="0" smtClean="0">
                <a:latin typeface="Times New Roman" panose="02020603050405020304" pitchFamily="18" charset="0"/>
                <a:cs typeface="Times New Roman" panose="02020603050405020304" pitchFamily="18" charset="0"/>
              </a:rPr>
              <a:t>cargoes</a:t>
            </a:r>
          </a:p>
          <a:p>
            <a:pPr>
              <a:lnSpc>
                <a:spcPct val="150000"/>
              </a:lnSpc>
            </a:pPr>
            <a:r>
              <a:rPr lang="en-US" dirty="0">
                <a:latin typeface="Times New Roman" panose="02020603050405020304" pitchFamily="18" charset="0"/>
                <a:cs typeface="Times New Roman" panose="02020603050405020304" pitchFamily="18" charset="0"/>
              </a:rPr>
              <a:t>minor-bulk cargoes</a:t>
            </a:r>
          </a:p>
        </p:txBody>
      </p:sp>
    </p:spTree>
    <p:extLst>
      <p:ext uri="{BB962C8B-B14F-4D97-AF65-F5344CB8AC3E}">
        <p14:creationId xmlns:p14="http://schemas.microsoft.com/office/powerpoint/2010/main" val="16377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ORE</a:t>
            </a:r>
            <a:endParaRPr lang="en-US" dirty="0"/>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The ore shipped has a stowage factor, which varies between 0.30 and 0.80 cubic meters per ton. Iron ore is always transported in bulk and in full shiploads. </a:t>
            </a:r>
          </a:p>
        </p:txBody>
      </p:sp>
    </p:spTree>
    <p:extLst>
      <p:ext uri="{BB962C8B-B14F-4D97-AF65-F5344CB8AC3E}">
        <p14:creationId xmlns:p14="http://schemas.microsoft.com/office/powerpoint/2010/main" val="2828559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ORE</a:t>
            </a:r>
            <a:endParaRPr lang="en-US" dirty="0"/>
          </a:p>
        </p:txBody>
      </p:sp>
      <p:sp>
        <p:nvSpPr>
          <p:cNvPr id="3" name="Content Placeholder 2"/>
          <p:cNvSpPr>
            <a:spLocks noGrp="1"/>
          </p:cNvSpPr>
          <p:nvPr>
            <p:ph idx="1"/>
          </p:nvPr>
        </p:nvSpPr>
        <p:spPr/>
        <p:txBody>
          <a:bodyPr/>
          <a:lstStyle/>
          <a:p>
            <a:pPr>
              <a:lnSpc>
                <a:spcPct val="150000"/>
              </a:lnSpc>
            </a:pPr>
            <a:r>
              <a:rPr lang="en-US" dirty="0"/>
              <a:t>Several types of ore are distinguished, iron ore with a red </a:t>
            </a:r>
            <a:r>
              <a:rPr lang="en-US" dirty="0" err="1"/>
              <a:t>colour</a:t>
            </a:r>
            <a:r>
              <a:rPr lang="en-US" dirty="0"/>
              <a:t> is richest in iron, and iron ore with a grey-black </a:t>
            </a:r>
            <a:r>
              <a:rPr lang="en-US" dirty="0" err="1"/>
              <a:t>colour</a:t>
            </a:r>
            <a:r>
              <a:rPr lang="en-US" dirty="0"/>
              <a:t> the poorest.</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708" y="4191000"/>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908" y="4191000"/>
            <a:ext cx="34194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917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PITCH</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686800" cy="4953000"/>
          </a:xfrm>
        </p:spPr>
        <p:txBody>
          <a:bodyPr>
            <a:normAutofit lnSpcReduction="10000"/>
          </a:bodyPr>
          <a:lstStyle/>
          <a:p>
            <a:pPr>
              <a:lnSpc>
                <a:spcPct val="150000"/>
              </a:lnSpc>
            </a:pPr>
            <a:r>
              <a:rPr lang="en-US" dirty="0" smtClean="0">
                <a:latin typeface="Times New Roman" panose="02020603050405020304" pitchFamily="18" charset="0"/>
                <a:cs typeface="Times New Roman" panose="02020603050405020304" pitchFamily="18" charset="0"/>
              </a:rPr>
              <a:t>Pitch </a:t>
            </a:r>
            <a:r>
              <a:rPr lang="en-US" dirty="0">
                <a:latin typeface="Times New Roman" panose="02020603050405020304" pitchFamily="18" charset="0"/>
                <a:cs typeface="Times New Roman" panose="02020603050405020304" pitchFamily="18" charset="0"/>
              </a:rPr>
              <a:t>is a name for any of a number of viscoelastic, solid polymers. Pitch can be made from petroleum products or plants. Petroleum-derived pitch is also called bitumen or asphalt. Pitch produced from plants is also known as resin. Some products made from plant resin are also known as rosin.</a:t>
            </a:r>
          </a:p>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
            <a:ext cx="37814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24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latin typeface="Times New Roman" panose="02020603050405020304" pitchFamily="18" charset="0"/>
                <a:cs typeface="Times New Roman" panose="02020603050405020304" pitchFamily="18" charset="0"/>
              </a:rPr>
              <a:t>Chrome Ore </a:t>
            </a: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50000"/>
              </a:lnSpc>
            </a:pPr>
            <a:r>
              <a:rPr lang="en-US" dirty="0" smtClean="0">
                <a:latin typeface="Times New Roman" panose="02020603050405020304" pitchFamily="18" charset="0"/>
                <a:cs typeface="Times New Roman" panose="02020603050405020304" pitchFamily="18" charset="0"/>
              </a:rPr>
              <a:t>Unprocessed chrome ore may contain only a few percent of chrome. It is also shipped as a concentrate, when the grade of chrome may be up to 50%. Chrome ore is the main ingredient in the production of </a:t>
            </a:r>
            <a:r>
              <a:rPr lang="en-US" dirty="0" err="1" smtClean="0">
                <a:latin typeface="Times New Roman" panose="02020603050405020304" pitchFamily="18" charset="0"/>
                <a:cs typeface="Times New Roman" panose="02020603050405020304" pitchFamily="18" charset="0"/>
              </a:rPr>
              <a:t>ferro</a:t>
            </a:r>
            <a:r>
              <a:rPr lang="en-US" dirty="0" smtClean="0">
                <a:latin typeface="Times New Roman" panose="02020603050405020304" pitchFamily="18" charset="0"/>
                <a:cs typeface="Times New Roman" panose="02020603050405020304" pitchFamily="18" charset="0"/>
              </a:rPr>
              <a:t>-chrome and it is used for protective coatings</a:t>
            </a:r>
            <a:endParaRPr lang="en-US" dirty="0">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257800"/>
            <a:ext cx="25050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142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BAUXITE</a:t>
            </a:r>
            <a:br>
              <a:rPr lang="en-US" b="1" dirty="0" smtClean="0"/>
            </a:br>
            <a:endParaRPr lang="en-US" b="1" dirty="0"/>
          </a:p>
        </p:txBody>
      </p:sp>
      <p:sp>
        <p:nvSpPr>
          <p:cNvPr id="3" name="Content Placeholder 2"/>
          <p:cNvSpPr>
            <a:spLocks noGrp="1"/>
          </p:cNvSpPr>
          <p:nvPr>
            <p:ph idx="1"/>
          </p:nvPr>
        </p:nvSpPr>
        <p:spPr/>
        <p:txBody>
          <a:bodyPr/>
          <a:lstStyle/>
          <a:p>
            <a:pPr>
              <a:lnSpc>
                <a:spcPct val="150000"/>
              </a:lnSpc>
            </a:pPr>
            <a:r>
              <a:rPr lang="en-US" dirty="0" smtClean="0">
                <a:latin typeface="Times New Roman" panose="02020603050405020304" pitchFamily="18" charset="0"/>
                <a:cs typeface="Times New Roman" panose="02020603050405020304" pitchFamily="18" charset="0"/>
              </a:rPr>
              <a:t>Bauxite </a:t>
            </a:r>
            <a:r>
              <a:rPr lang="en-US" dirty="0">
                <a:latin typeface="Times New Roman" panose="02020603050405020304" pitchFamily="18" charset="0"/>
                <a:cs typeface="Times New Roman" panose="02020603050405020304" pitchFamily="18" charset="0"/>
              </a:rPr>
              <a:t>ore when processed into alumina is the basic raw material for the production of aluminum (</a:t>
            </a:r>
            <a:r>
              <a:rPr lang="en-US" dirty="0" err="1">
                <a:latin typeface="Times New Roman" panose="02020603050405020304" pitchFamily="18" charset="0"/>
                <a:cs typeface="Times New Roman" panose="02020603050405020304" pitchFamily="18" charset="0"/>
              </a:rPr>
              <a:t>aluminium</a:t>
            </a:r>
            <a:r>
              <a:rPr lang="en-US" dirty="0">
                <a:latin typeface="Times New Roman" panose="02020603050405020304" pitchFamily="18" charset="0"/>
                <a:cs typeface="Times New Roman" panose="02020603050405020304" pitchFamily="18" charset="0"/>
              </a:rPr>
              <a:t>). Some 4 or 5 </a:t>
            </a:r>
            <a:r>
              <a:rPr lang="en-US" dirty="0" err="1">
                <a:latin typeface="Times New Roman" panose="02020603050405020304" pitchFamily="18" charset="0"/>
                <a:cs typeface="Times New Roman" panose="02020603050405020304" pitchFamily="18" charset="0"/>
              </a:rPr>
              <a:t>tonnes</a:t>
            </a:r>
            <a:r>
              <a:rPr lang="en-US" dirty="0">
                <a:latin typeface="Times New Roman" panose="02020603050405020304" pitchFamily="18" charset="0"/>
                <a:cs typeface="Times New Roman" panose="02020603050405020304" pitchFamily="18" charset="0"/>
              </a:rPr>
              <a:t> of bauxite produces 2 </a:t>
            </a:r>
            <a:r>
              <a:rPr lang="en-US" dirty="0" err="1">
                <a:latin typeface="Times New Roman" panose="02020603050405020304" pitchFamily="18" charset="0"/>
                <a:cs typeface="Times New Roman" panose="02020603050405020304" pitchFamily="18" charset="0"/>
              </a:rPr>
              <a:t>tonnes</a:t>
            </a:r>
            <a:r>
              <a:rPr lang="en-US" dirty="0">
                <a:latin typeface="Times New Roman" panose="02020603050405020304" pitchFamily="18" charset="0"/>
                <a:cs typeface="Times New Roman" panose="02020603050405020304" pitchFamily="18" charset="0"/>
              </a:rPr>
              <a:t> of alumina, which produces 1 </a:t>
            </a:r>
            <a:r>
              <a:rPr lang="en-US" dirty="0" err="1">
                <a:latin typeface="Times New Roman" panose="02020603050405020304" pitchFamily="18" charset="0"/>
                <a:cs typeface="Times New Roman" panose="02020603050405020304" pitchFamily="18" charset="0"/>
              </a:rPr>
              <a:t>tonne</a:t>
            </a:r>
            <a:r>
              <a:rPr lang="en-US" dirty="0">
                <a:latin typeface="Times New Roman" panose="02020603050405020304" pitchFamily="18" charset="0"/>
                <a:cs typeface="Times New Roman" panose="02020603050405020304" pitchFamily="18" charset="0"/>
              </a:rPr>
              <a:t> of aluminum.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648200"/>
            <a:ext cx="2971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919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BAUXITE</a:t>
            </a:r>
            <a:br>
              <a:rPr lang="en-US" b="1" dirty="0" smtClean="0"/>
            </a:br>
            <a:endParaRPr lang="en-US" dirty="0"/>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The ore consists of rocks that have been weathered in a tropical climate with alternating dry and wet seasons. The name of bauxite originates from Les Beaux in France.</a:t>
            </a:r>
          </a:p>
          <a:p>
            <a:pPr>
              <a:lnSpc>
                <a:spcPct val="150000"/>
              </a:lnSpc>
            </a:pPr>
            <a:endParaRPr lang="en-US" dirty="0">
              <a:latin typeface="Times New Roman" panose="02020603050405020304" pitchFamily="18" charset="0"/>
              <a:cs typeface="Times New Roman" panose="02020603050405020304"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648200"/>
            <a:ext cx="2819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551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BAUXITE</a:t>
            </a:r>
            <a:br>
              <a:rPr lang="en-US" b="1" dirty="0" smtClean="0"/>
            </a:br>
            <a:endParaRPr lang="en-US" dirty="0"/>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The integrated structure of the world’s aluminum industry results in many terminals being owned and operated by industry. These commodities, particularly alumina, are dusty and require precautions against plant and area pollution.</a:t>
            </a:r>
          </a:p>
        </p:txBody>
      </p:sp>
    </p:spTree>
    <p:extLst>
      <p:ext uri="{BB962C8B-B14F-4D97-AF65-F5344CB8AC3E}">
        <p14:creationId xmlns:p14="http://schemas.microsoft.com/office/powerpoint/2010/main" val="2213638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latin typeface="Times New Roman" panose="02020603050405020304" pitchFamily="18" charset="0"/>
                <a:cs typeface="Times New Roman" panose="02020603050405020304" pitchFamily="18" charset="0"/>
              </a:rPr>
              <a:t>MANGANESE ORE</a:t>
            </a: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95400"/>
            <a:ext cx="9144000" cy="5562600"/>
          </a:xfrm>
        </p:spPr>
        <p:txBody>
          <a:bodyPr>
            <a:normAutofit/>
          </a:bodyPr>
          <a:lstStyle/>
          <a:p>
            <a:pPr>
              <a:lnSpc>
                <a:spcPct val="150000"/>
              </a:lnSpc>
            </a:pPr>
            <a:r>
              <a:rPr lang="en-US" dirty="0" smtClean="0">
                <a:latin typeface="Times New Roman" panose="02020603050405020304" pitchFamily="18" charset="0"/>
                <a:cs typeface="Times New Roman" panose="02020603050405020304" pitchFamily="18" charset="0"/>
              </a:rPr>
              <a:t>Manganese </a:t>
            </a:r>
            <a:r>
              <a:rPr lang="en-US" dirty="0">
                <a:latin typeface="Times New Roman" panose="02020603050405020304" pitchFamily="18" charset="0"/>
                <a:cs typeface="Times New Roman" panose="02020603050405020304" pitchFamily="18" charset="0"/>
              </a:rPr>
              <a:t>is a high-grade type of metal. In pure form, it looks like iron, but it is harder.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ore contents amounts more than 30% of manganese, than it is called </a:t>
            </a:r>
            <a:r>
              <a:rPr lang="en-US" i="1" dirty="0">
                <a:latin typeface="Times New Roman" panose="02020603050405020304" pitchFamily="18" charset="0"/>
                <a:cs typeface="Times New Roman" panose="02020603050405020304" pitchFamily="18" charset="0"/>
              </a:rPr>
              <a:t>manganese ore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grade lies between 12% and 30% than it is called </a:t>
            </a:r>
            <a:r>
              <a:rPr lang="en-US" i="1" dirty="0">
                <a:latin typeface="Times New Roman" panose="02020603050405020304" pitchFamily="18" charset="0"/>
                <a:cs typeface="Times New Roman" panose="02020603050405020304" pitchFamily="18" charset="0"/>
              </a:rPr>
              <a:t>manganese iron ore</a:t>
            </a:r>
            <a:r>
              <a:rPr lang="en-US" dirty="0" smtClean="0">
                <a:latin typeface="Times New Roman" panose="02020603050405020304" pitchFamily="18" charset="0"/>
                <a:cs typeface="Times New Roman" panose="02020603050405020304" pitchFamily="18" charset="0"/>
              </a:rPr>
              <a:t>.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5257800"/>
            <a:ext cx="23622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9972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MANGANESE ORE</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latin typeface="Times New Roman" panose="02020603050405020304" pitchFamily="18" charset="0"/>
                <a:cs typeface="Times New Roman" panose="02020603050405020304" pitchFamily="18" charset="0"/>
              </a:rPr>
              <a:t>When the percentage is lower than 12% than it is called </a:t>
            </a:r>
            <a:r>
              <a:rPr lang="en-US" i="1" dirty="0" err="1" smtClean="0">
                <a:latin typeface="Times New Roman" panose="02020603050405020304" pitchFamily="18" charset="0"/>
                <a:cs typeface="Times New Roman" panose="02020603050405020304" pitchFamily="18" charset="0"/>
              </a:rPr>
              <a:t>manganiferous</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ironore</a:t>
            </a:r>
            <a:r>
              <a:rPr lang="en-US" dirty="0" smtClean="0">
                <a:latin typeface="Times New Roman" panose="02020603050405020304" pitchFamily="18" charset="0"/>
                <a:cs typeface="Times New Roman" panose="02020603050405020304" pitchFamily="18" charset="0"/>
              </a:rPr>
              <a:t>.</a:t>
            </a:r>
          </a:p>
          <a:p>
            <a:pPr>
              <a:lnSpc>
                <a:spcPct val="150000"/>
              </a:lnSpc>
            </a:pPr>
            <a:r>
              <a:rPr lang="en-US" dirty="0" smtClean="0">
                <a:latin typeface="Times New Roman" panose="02020603050405020304" pitchFamily="18" charset="0"/>
                <a:cs typeface="Times New Roman" panose="02020603050405020304" pitchFamily="18" charset="0"/>
              </a:rPr>
              <a:t>Manganese </a:t>
            </a:r>
            <a:r>
              <a:rPr lang="en-US" dirty="0">
                <a:latin typeface="Times New Roman" panose="02020603050405020304" pitchFamily="18" charset="0"/>
                <a:cs typeface="Times New Roman" panose="02020603050405020304" pitchFamily="18" charset="0"/>
              </a:rPr>
              <a:t>is used in the steel industry. It raises the toughness, the hardness, and the </a:t>
            </a:r>
            <a:r>
              <a:rPr lang="en-US" dirty="0" err="1">
                <a:latin typeface="Times New Roman" panose="02020603050405020304" pitchFamily="18" charset="0"/>
                <a:cs typeface="Times New Roman" panose="02020603050405020304" pitchFamily="18" charset="0"/>
              </a:rPr>
              <a:t>weldability</a:t>
            </a:r>
            <a:r>
              <a:rPr lang="en-US" dirty="0">
                <a:latin typeface="Times New Roman" panose="02020603050405020304" pitchFamily="18" charset="0"/>
                <a:cs typeface="Times New Roman" panose="02020603050405020304" pitchFamily="18" charset="0"/>
              </a:rPr>
              <a:t> of steel.</a:t>
            </a:r>
          </a:p>
          <a:p>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724400"/>
            <a:ext cx="2844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66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latin typeface="Times New Roman" panose="02020603050405020304" pitchFamily="18" charset="0"/>
                <a:cs typeface="Times New Roman" panose="02020603050405020304" pitchFamily="18" charset="0"/>
              </a:rPr>
              <a:t>Zinc Ore</a:t>
            </a: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95400"/>
            <a:ext cx="8839200" cy="5334000"/>
          </a:xfrm>
        </p:spPr>
        <p:txBody>
          <a:bodyPr>
            <a:normAutofit lnSpcReduction="10000"/>
          </a:bodyPr>
          <a:lstStyle/>
          <a:p>
            <a:pPr>
              <a:lnSpc>
                <a:spcPct val="150000"/>
              </a:lnSpc>
            </a:pPr>
            <a:r>
              <a:rPr lang="en-US" dirty="0" smtClean="0">
                <a:latin typeface="Times New Roman" panose="02020603050405020304" pitchFamily="18" charset="0"/>
                <a:cs typeface="Times New Roman" panose="02020603050405020304" pitchFamily="18" charset="0"/>
              </a:rPr>
              <a:t>Zinc </a:t>
            </a:r>
            <a:r>
              <a:rPr lang="en-US" dirty="0">
                <a:latin typeface="Times New Roman" panose="02020603050405020304" pitchFamily="18" charset="0"/>
                <a:cs typeface="Times New Roman" panose="02020603050405020304" pitchFamily="18" charset="0"/>
              </a:rPr>
              <a:t>ore, also called zinc blend, is a raw material for zinc.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rather easy to separate from the ore. It is one of the cheapest metals.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grade of zinc may be 50%. It is mostly shipped in concentrated form. Zinc is often used for alloys,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979" y="0"/>
            <a:ext cx="24669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482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DRY-BULK CARGO</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major bulk cargoes in order of tonnage shipped are:</a:t>
            </a:r>
          </a:p>
          <a:p>
            <a:pPr lvl="0"/>
            <a:r>
              <a:rPr lang="en-US" dirty="0" smtClean="0">
                <a:latin typeface="Times New Roman" panose="02020603050405020304" pitchFamily="18" charset="0"/>
                <a:cs typeface="Times New Roman" panose="02020603050405020304" pitchFamily="18" charset="0"/>
              </a:rPr>
              <a:t>Coal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Coke</a:t>
            </a:r>
            <a:endParaRPr lang="en-US"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Iron Ore</a:t>
            </a:r>
          </a:p>
          <a:p>
            <a:pPr lvl="0"/>
            <a:r>
              <a:rPr lang="en-US" dirty="0" smtClean="0">
                <a:latin typeface="Times New Roman" panose="02020603050405020304" pitchFamily="18" charset="0"/>
                <a:cs typeface="Times New Roman" panose="02020603050405020304" pitchFamily="18" charset="0"/>
              </a:rPr>
              <a:t>Grain and Oil Seeds</a:t>
            </a:r>
          </a:p>
          <a:p>
            <a:pPr lvl="0"/>
            <a:r>
              <a:rPr lang="en-US" dirty="0" smtClean="0">
                <a:latin typeface="Times New Roman" panose="02020603050405020304" pitchFamily="18" charset="0"/>
                <a:cs typeface="Times New Roman" panose="02020603050405020304" pitchFamily="18" charset="0"/>
              </a:rPr>
              <a:t>Bauxite and Alumina</a:t>
            </a:r>
          </a:p>
          <a:p>
            <a:r>
              <a:rPr lang="en-US" dirty="0" smtClean="0">
                <a:latin typeface="Times New Roman" panose="02020603050405020304" pitchFamily="18" charset="0"/>
                <a:cs typeface="Times New Roman" panose="02020603050405020304" pitchFamily="18" charset="0"/>
              </a:rPr>
              <a:t>Phosphates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70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latin typeface="Times New Roman" panose="02020603050405020304" pitchFamily="18" charset="0"/>
                <a:cs typeface="Times New Roman" panose="02020603050405020304" pitchFamily="18" charset="0"/>
              </a:rPr>
              <a:t>COPPER ORE</a:t>
            </a: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458200" cy="4800600"/>
          </a:xfrm>
        </p:spPr>
        <p:txBody>
          <a:bodyPr/>
          <a:lstStyle/>
          <a:p>
            <a:pPr>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copper grade varies between 1% and 7%. It is shipped as concentrate. The characteristic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is red. Copper alloys include brass (yellow copper), which is an alloy of copper and zinc, and bronze, which is an alloy of copper and tin</a:t>
            </a:r>
            <a:r>
              <a:rPr lang="en-US" dirty="0"/>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0"/>
            <a:ext cx="22669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778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latin typeface="Times New Roman" panose="02020603050405020304" pitchFamily="18" charset="0"/>
                <a:cs typeface="Times New Roman" panose="02020603050405020304" pitchFamily="18" charset="0"/>
              </a:rPr>
              <a:t>TIN ORE</a:t>
            </a: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50000"/>
              </a:lnSpc>
            </a:pPr>
            <a:r>
              <a:rPr lang="en-US" dirty="0" smtClean="0">
                <a:latin typeface="Times New Roman" panose="02020603050405020304" pitchFamily="18" charset="0"/>
                <a:cs typeface="Times New Roman" panose="02020603050405020304" pitchFamily="18" charset="0"/>
              </a:rPr>
              <a:t>Tin </a:t>
            </a:r>
            <a:r>
              <a:rPr lang="en-US" dirty="0">
                <a:latin typeface="Times New Roman" panose="02020603050405020304" pitchFamily="18" charset="0"/>
                <a:cs typeface="Times New Roman" panose="02020603050405020304" pitchFamily="18" charset="0"/>
              </a:rPr>
              <a:t>is a white glossy metal, which is found in granite. It is used for solder, tinfoil, and various </a:t>
            </a:r>
            <a:r>
              <a:rPr lang="en-US" dirty="0" smtClean="0">
                <a:latin typeface="Times New Roman" panose="02020603050405020304" pitchFamily="18" charset="0"/>
                <a:cs typeface="Times New Roman" panose="02020603050405020304" pitchFamily="18" charset="0"/>
              </a:rPr>
              <a:t>alloys</a:t>
            </a:r>
            <a:endParaRPr lang="en-US" dirty="0">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886200"/>
            <a:ext cx="3505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81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latin typeface="Times New Roman" panose="02020603050405020304" pitchFamily="18" charset="0"/>
                <a:cs typeface="Times New Roman" panose="02020603050405020304" pitchFamily="18" charset="0"/>
              </a:rPr>
              <a:t>Iron and Steel Scrap </a:t>
            </a: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50000"/>
              </a:lnSpc>
            </a:pPr>
            <a:r>
              <a:rPr lang="en-US" dirty="0" smtClean="0"/>
              <a:t>Scrap </a:t>
            </a:r>
            <a:r>
              <a:rPr lang="en-US" dirty="0"/>
              <a:t>consists of cut pieces of rail, beams, plates, and other waste </a:t>
            </a:r>
            <a:r>
              <a:rPr lang="en-US" dirty="0" smtClean="0"/>
              <a:t>of </a:t>
            </a:r>
            <a:r>
              <a:rPr lang="en-US" dirty="0"/>
              <a:t>steel factories</a:t>
            </a:r>
            <a:r>
              <a:rPr lang="en-US" dirty="0" smtClean="0"/>
              <a:t>.</a:t>
            </a:r>
          </a:p>
          <a:p>
            <a:pPr>
              <a:lnSpc>
                <a:spcPct val="150000"/>
              </a:lnSpc>
            </a:pPr>
            <a:r>
              <a:rPr lang="en-US" dirty="0"/>
              <a:t>The big producers of this scrap are the railway, shipbuilding, and breakers' yards.</a:t>
            </a:r>
          </a:p>
        </p:txBody>
      </p:sp>
    </p:spTree>
    <p:extLst>
      <p:ext uri="{BB962C8B-B14F-4D97-AF65-F5344CB8AC3E}">
        <p14:creationId xmlns:p14="http://schemas.microsoft.com/office/powerpoint/2010/main" val="2757701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Pig Iron</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150000"/>
              </a:lnSpc>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crude iron, which is extracted from blast furnaces. The crude iron exists in many variations, depending of the other chemical materials, which it contains</a:t>
            </a:r>
            <a:r>
              <a:rPr lang="en-US" dirty="0"/>
              <a:t>.</a:t>
            </a:r>
          </a:p>
          <a:p>
            <a:endParaRPr lang="en-US" dirty="0"/>
          </a:p>
        </p:txBody>
      </p:sp>
    </p:spTree>
    <p:extLst>
      <p:ext uri="{BB962C8B-B14F-4D97-AF65-F5344CB8AC3E}">
        <p14:creationId xmlns:p14="http://schemas.microsoft.com/office/powerpoint/2010/main" val="281566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a:p>
          <a:p>
            <a:pPr>
              <a:lnSpc>
                <a:spcPct val="150000"/>
              </a:lnSpc>
            </a:pPr>
            <a:r>
              <a:rPr lang="en-US" dirty="0"/>
              <a:t>The manufacture of Portland cement was started under </a:t>
            </a:r>
            <a:r>
              <a:rPr lang="en-US" dirty="0" err="1"/>
              <a:t>licence</a:t>
            </a:r>
            <a:r>
              <a:rPr lang="en-US" dirty="0"/>
              <a:t> granted in 1949. </a:t>
            </a:r>
            <a:endParaRPr lang="en-US" dirty="0" smtClean="0"/>
          </a:p>
          <a:p>
            <a:pPr>
              <a:lnSpc>
                <a:spcPct val="150000"/>
              </a:lnSpc>
            </a:pPr>
            <a:r>
              <a:rPr lang="en-US" dirty="0" smtClean="0"/>
              <a:t>Limestone</a:t>
            </a:r>
            <a:r>
              <a:rPr lang="en-US" dirty="0"/>
              <a:t>, the major raw </a:t>
            </a:r>
            <a:r>
              <a:rPr lang="en-US" dirty="0" smtClean="0"/>
              <a:t>material.</a:t>
            </a:r>
          </a:p>
          <a:p>
            <a:pPr>
              <a:lnSpc>
                <a:spcPct val="150000"/>
              </a:lnSpc>
            </a:pPr>
            <a:r>
              <a:rPr lang="en-US" dirty="0"/>
              <a:t>There are two basic methods of transporting cement by sea. In bags or in bulk.</a:t>
            </a:r>
          </a:p>
        </p:txBody>
      </p:sp>
    </p:spTree>
    <p:extLst>
      <p:ext uri="{BB962C8B-B14F-4D97-AF65-F5344CB8AC3E}">
        <p14:creationId xmlns:p14="http://schemas.microsoft.com/office/powerpoint/2010/main" val="3367531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Terminal Design and Layout</a:t>
            </a:r>
            <a:endParaRPr lang="en-US" dirty="0"/>
          </a:p>
        </p:txBody>
      </p:sp>
      <p:sp>
        <p:nvSpPr>
          <p:cNvPr id="3" name="Content Placeholder 2"/>
          <p:cNvSpPr>
            <a:spLocks noGrp="1"/>
          </p:cNvSpPr>
          <p:nvPr>
            <p:ph idx="1"/>
          </p:nvPr>
        </p:nvSpPr>
        <p:spPr>
          <a:xfrm>
            <a:off x="228600" y="1600200"/>
            <a:ext cx="8610600" cy="5105400"/>
          </a:xfrm>
        </p:spPr>
        <p:txBody>
          <a:bodyPr>
            <a:normAutofit lnSpcReduction="10000"/>
          </a:bodyPr>
          <a:lstStyle/>
          <a:p>
            <a:pPr>
              <a:lnSpc>
                <a:spcPct val="150000"/>
              </a:lnSpc>
            </a:pPr>
            <a:r>
              <a:rPr lang="en-US" dirty="0" smtClean="0">
                <a:effectLst/>
                <a:latin typeface="Times New Roman"/>
                <a:ea typeface="Calibri"/>
              </a:rPr>
              <a:t>Radical differences exist between the character of dry-bulk cargo terminals, especially those designed to handle mineral ores, and the average all-purpose commercial port.</a:t>
            </a:r>
          </a:p>
          <a:p>
            <a:pPr>
              <a:lnSpc>
                <a:spcPct val="150000"/>
              </a:lnSpc>
            </a:pPr>
            <a:r>
              <a:rPr lang="en-US" dirty="0" smtClean="0">
                <a:effectLst/>
                <a:latin typeface="Times New Roman"/>
                <a:ea typeface="Calibri"/>
              </a:rPr>
              <a:t>The requirements with respect to location, depth of water, type of infrastructure, layout, equipment, storage facilities.</a:t>
            </a:r>
            <a:endParaRPr lang="en-US" dirty="0"/>
          </a:p>
        </p:txBody>
      </p:sp>
    </p:spTree>
    <p:extLst>
      <p:ext uri="{BB962C8B-B14F-4D97-AF65-F5344CB8AC3E}">
        <p14:creationId xmlns:p14="http://schemas.microsoft.com/office/powerpoint/2010/main" val="1854048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382000" cy="5029200"/>
          </a:xfrm>
        </p:spPr>
        <p:txBody>
          <a:bodyPr>
            <a:normAutofit lnSpcReduction="10000"/>
          </a:bodyPr>
          <a:lstStyle/>
          <a:p>
            <a:pPr>
              <a:lnSpc>
                <a:spcPct val="150000"/>
              </a:lnSpc>
            </a:pPr>
            <a:r>
              <a:rPr lang="en-US" dirty="0" smtClean="0">
                <a:effectLst/>
                <a:latin typeface="Times New Roman"/>
                <a:ea typeface="Calibri"/>
              </a:rPr>
              <a:t>Unlike in a general cargo port, a terminal used for the exporting of mineral ores does not need to be located close to the main </a:t>
            </a:r>
            <a:r>
              <a:rPr lang="en-US" dirty="0" err="1" smtClean="0">
                <a:effectLst/>
                <a:latin typeface="Times New Roman"/>
                <a:ea typeface="Calibri"/>
              </a:rPr>
              <a:t>centres</a:t>
            </a:r>
            <a:r>
              <a:rPr lang="en-US" dirty="0" smtClean="0">
                <a:effectLst/>
                <a:latin typeface="Times New Roman"/>
                <a:ea typeface="Calibri"/>
              </a:rPr>
              <a:t> of commercial and industrial activity.</a:t>
            </a:r>
          </a:p>
          <a:p>
            <a:pPr>
              <a:lnSpc>
                <a:spcPct val="150000"/>
              </a:lnSpc>
            </a:pPr>
            <a:r>
              <a:rPr lang="en-US" dirty="0" smtClean="0">
                <a:effectLst/>
                <a:latin typeface="Times New Roman"/>
                <a:ea typeface="Calibri"/>
              </a:rPr>
              <a:t>Bulk carriers require huge stocks of ore at the terminal and therefore extensive storage facilities are required</a:t>
            </a:r>
            <a:endParaRPr lang="en-US" dirty="0"/>
          </a:p>
        </p:txBody>
      </p:sp>
    </p:spTree>
    <p:extLst>
      <p:ext uri="{BB962C8B-B14F-4D97-AF65-F5344CB8AC3E}">
        <p14:creationId xmlns:p14="http://schemas.microsoft.com/office/powerpoint/2010/main" val="344428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763000" cy="5105400"/>
          </a:xfrm>
        </p:spPr>
        <p:txBody>
          <a:bodyPr>
            <a:normAutofit fontScale="92500"/>
          </a:bodyPr>
          <a:lstStyle/>
          <a:p>
            <a:pPr>
              <a:lnSpc>
                <a:spcPct val="150000"/>
              </a:lnSpc>
            </a:pPr>
            <a:r>
              <a:rPr lang="en-US" dirty="0" smtClean="0">
                <a:effectLst/>
                <a:latin typeface="Times New Roman"/>
                <a:ea typeface="Calibri"/>
              </a:rPr>
              <a:t>To achieve the required speeds of loading, a network of belt conveyors is needed, linking powerful reclaimers to ship loaders.</a:t>
            </a:r>
          </a:p>
          <a:p>
            <a:pPr>
              <a:lnSpc>
                <a:spcPct val="150000"/>
              </a:lnSpc>
            </a:pPr>
            <a:r>
              <a:rPr lang="en-US" dirty="0" smtClean="0">
                <a:effectLst/>
                <a:latin typeface="Times New Roman"/>
                <a:ea typeface="Calibri"/>
              </a:rPr>
              <a:t>The storage area on land requires the proper equipment for unloading vehicles from the mines, for stacking the ores on the stockpiles, and for reclaiming ore for delivery by belt conveyor to the ship-loader.</a:t>
            </a:r>
            <a:endParaRPr lang="en-US" dirty="0"/>
          </a:p>
        </p:txBody>
      </p:sp>
    </p:spTree>
    <p:extLst>
      <p:ext uri="{BB962C8B-B14F-4D97-AF65-F5344CB8AC3E}">
        <p14:creationId xmlns:p14="http://schemas.microsoft.com/office/powerpoint/2010/main" val="187253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342900">
              <a:spcBef>
                <a:spcPts val="0"/>
              </a:spcBef>
              <a:spcAft>
                <a:spcPts val="1000"/>
              </a:spcAft>
            </a:pPr>
            <a:r>
              <a:rPr lang="en-US" b="1" dirty="0" smtClean="0">
                <a:effectLst/>
                <a:latin typeface="Times New Roman"/>
                <a:ea typeface="Calibri"/>
                <a:cs typeface="Times New Roman"/>
              </a:rPr>
              <a:t/>
            </a:r>
            <a:br>
              <a:rPr lang="en-US" b="1" dirty="0" smtClean="0">
                <a:effectLst/>
                <a:latin typeface="Times New Roman"/>
                <a:ea typeface="Calibri"/>
                <a:cs typeface="Times New Roman"/>
              </a:rPr>
            </a:br>
            <a:r>
              <a:rPr lang="en-US" b="1" dirty="0" smtClean="0">
                <a:effectLst/>
                <a:latin typeface="Times New Roman"/>
                <a:ea typeface="Calibri"/>
                <a:cs typeface="Times New Roman"/>
              </a:rPr>
              <a:t>Safety and Security in Dry-Bulk Terminals</a:t>
            </a:r>
            <a:r>
              <a:rPr lang="en-US" sz="4000" dirty="0">
                <a:ea typeface="Calibri"/>
                <a:cs typeface="Times New Roman"/>
              </a:rPr>
              <a:t/>
            </a:r>
            <a:br>
              <a:rPr lang="en-US" sz="4000" dirty="0">
                <a:ea typeface="Calibri"/>
                <a:cs typeface="Times New Roman"/>
              </a:rPr>
            </a:br>
            <a:endParaRPr lang="en-US" dirty="0"/>
          </a:p>
        </p:txBody>
      </p:sp>
      <p:sp>
        <p:nvSpPr>
          <p:cNvPr id="3" name="Content Placeholder 2"/>
          <p:cNvSpPr>
            <a:spLocks noGrp="1"/>
          </p:cNvSpPr>
          <p:nvPr>
            <p:ph idx="1"/>
          </p:nvPr>
        </p:nvSpPr>
        <p:spPr>
          <a:xfrm>
            <a:off x="152400" y="1600200"/>
            <a:ext cx="8839200" cy="5029200"/>
          </a:xfrm>
        </p:spPr>
        <p:txBody>
          <a:bodyPr>
            <a:normAutofit fontScale="92500"/>
          </a:bodyPr>
          <a:lstStyle/>
          <a:p>
            <a:pPr>
              <a:lnSpc>
                <a:spcPct val="150000"/>
              </a:lnSpc>
            </a:pPr>
            <a:r>
              <a:rPr lang="en-US" dirty="0" smtClean="0">
                <a:effectLst/>
                <a:latin typeface="Times New Roman"/>
                <a:ea typeface="Calibri"/>
              </a:rPr>
              <a:t>Before anyone enters a dry-bulk terminal, they have to be acquainted with safety rules and regulations, because of the many risks</a:t>
            </a:r>
          </a:p>
          <a:p>
            <a:pPr marL="0" marR="0" indent="342900">
              <a:lnSpc>
                <a:spcPct val="150000"/>
              </a:lnSpc>
              <a:spcBef>
                <a:spcPts val="0"/>
              </a:spcBef>
              <a:spcAft>
                <a:spcPts val="1000"/>
              </a:spcAft>
            </a:pPr>
            <a:r>
              <a:rPr lang="en-US" dirty="0" smtClean="0">
                <a:effectLst/>
                <a:latin typeface="Times New Roman"/>
                <a:ea typeface="Calibri"/>
                <a:cs typeface="Times New Roman"/>
              </a:rPr>
              <a:t>When cargo is hoisted, pieces of ore or coal may 	</a:t>
            </a:r>
          </a:p>
          <a:p>
            <a:pPr marL="0" marR="0" indent="352425">
              <a:lnSpc>
                <a:spcPct val="150000"/>
              </a:lnSpc>
              <a:spcBef>
                <a:spcPts val="0"/>
              </a:spcBef>
              <a:spcAft>
                <a:spcPts val="1000"/>
              </a:spcAft>
              <a:buNone/>
            </a:pPr>
            <a:r>
              <a:rPr lang="en-US" dirty="0" smtClean="0">
                <a:effectLst/>
                <a:latin typeface="Times New Roman"/>
                <a:ea typeface="Calibri"/>
                <a:cs typeface="Times New Roman"/>
              </a:rPr>
              <a:t>fall from the grab, so never walk underneath a hoisted 	grab.</a:t>
            </a:r>
            <a:endParaRPr lang="en-US" sz="2800" dirty="0">
              <a:ea typeface="Calibri"/>
              <a:cs typeface="Times New Roman"/>
            </a:endParaRPr>
          </a:p>
          <a:p>
            <a:endParaRPr lang="en-US" dirty="0"/>
          </a:p>
        </p:txBody>
      </p:sp>
    </p:spTree>
    <p:extLst>
      <p:ext uri="{BB962C8B-B14F-4D97-AF65-F5344CB8AC3E}">
        <p14:creationId xmlns:p14="http://schemas.microsoft.com/office/powerpoint/2010/main" val="4128222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latin typeface="Times New Roman"/>
                <a:ea typeface="Calibri"/>
                <a:cs typeface="Times New Roman"/>
              </a:rPr>
              <a:t>Personnel safety equipment</a:t>
            </a:r>
            <a:r>
              <a:rPr lang="en-US" sz="4000" dirty="0" smtClean="0">
                <a:ea typeface="Calibri"/>
                <a:cs typeface="Times New Roman"/>
              </a:rPr>
              <a:t/>
            </a:r>
            <a:br>
              <a:rPr lang="en-US" sz="4000" dirty="0" smtClean="0">
                <a:ea typeface="Calibri"/>
                <a:cs typeface="Times New Roman"/>
              </a:rPr>
            </a:br>
            <a:endParaRPr lang="en-US" dirty="0"/>
          </a:p>
        </p:txBody>
      </p:sp>
      <p:sp>
        <p:nvSpPr>
          <p:cNvPr id="3" name="Content Placeholder 2"/>
          <p:cNvSpPr>
            <a:spLocks noGrp="1"/>
          </p:cNvSpPr>
          <p:nvPr>
            <p:ph idx="1"/>
          </p:nvPr>
        </p:nvSpPr>
        <p:spPr>
          <a:xfrm>
            <a:off x="0" y="1600200"/>
            <a:ext cx="8991600" cy="5029200"/>
          </a:xfrm>
        </p:spPr>
        <p:txBody>
          <a:bodyPr>
            <a:normAutofit/>
          </a:bodyPr>
          <a:lstStyle/>
          <a:p>
            <a:pPr lvl="0">
              <a:lnSpc>
                <a:spcPct val="150000"/>
              </a:lnSpc>
              <a:spcBef>
                <a:spcPts val="0"/>
              </a:spcBef>
              <a:buFont typeface="Wingdings"/>
              <a:buChar char=""/>
            </a:pPr>
            <a:r>
              <a:rPr lang="en-US" dirty="0" smtClean="0">
                <a:effectLst/>
                <a:latin typeface="Times New Roman"/>
                <a:ea typeface="Calibri"/>
                <a:cs typeface="Times New Roman"/>
              </a:rPr>
              <a:t>safety helmets (hard-hat protection) </a:t>
            </a:r>
            <a:endParaRPr lang="en-US" sz="2800" dirty="0">
              <a:ea typeface="Calibri"/>
              <a:cs typeface="Times New Roman"/>
            </a:endParaRPr>
          </a:p>
          <a:p>
            <a:pPr lvl="0">
              <a:lnSpc>
                <a:spcPct val="150000"/>
              </a:lnSpc>
              <a:spcBef>
                <a:spcPts val="0"/>
              </a:spcBef>
              <a:buFont typeface="Wingdings"/>
              <a:buChar char=""/>
            </a:pPr>
            <a:r>
              <a:rPr lang="en-US" dirty="0" smtClean="0">
                <a:effectLst/>
                <a:latin typeface="Times New Roman"/>
                <a:ea typeface="Calibri"/>
                <a:cs typeface="Times New Roman"/>
              </a:rPr>
              <a:t> safety shoes and boots</a:t>
            </a:r>
            <a:endParaRPr lang="en-US" sz="2800" dirty="0">
              <a:ea typeface="Calibri"/>
              <a:cs typeface="Times New Roman"/>
            </a:endParaRPr>
          </a:p>
          <a:p>
            <a:pPr lvl="0">
              <a:lnSpc>
                <a:spcPct val="150000"/>
              </a:lnSpc>
              <a:spcBef>
                <a:spcPts val="0"/>
              </a:spcBef>
              <a:buFont typeface="Wingdings"/>
              <a:buChar char=""/>
            </a:pPr>
            <a:r>
              <a:rPr lang="en-US" dirty="0" smtClean="0">
                <a:effectLst/>
                <a:latin typeface="Times New Roman"/>
                <a:ea typeface="Calibri"/>
                <a:cs typeface="Times New Roman"/>
              </a:rPr>
              <a:t> Gloves</a:t>
            </a:r>
            <a:endParaRPr lang="en-US" sz="2800" dirty="0">
              <a:ea typeface="Calibri"/>
              <a:cs typeface="Times New Roman"/>
            </a:endParaRPr>
          </a:p>
          <a:p>
            <a:pPr lvl="0">
              <a:lnSpc>
                <a:spcPct val="150000"/>
              </a:lnSpc>
              <a:spcBef>
                <a:spcPts val="0"/>
              </a:spcBef>
              <a:buFont typeface="Wingdings"/>
              <a:buChar char=""/>
            </a:pPr>
            <a:r>
              <a:rPr lang="en-US" dirty="0" smtClean="0">
                <a:effectLst/>
                <a:latin typeface="Times New Roman"/>
                <a:ea typeface="Calibri"/>
                <a:cs typeface="Times New Roman"/>
              </a:rPr>
              <a:t> bright-</a:t>
            </a:r>
            <a:r>
              <a:rPr lang="en-US" dirty="0" err="1" smtClean="0">
                <a:effectLst/>
                <a:latin typeface="Times New Roman"/>
                <a:ea typeface="Calibri"/>
                <a:cs typeface="Times New Roman"/>
              </a:rPr>
              <a:t>coloured</a:t>
            </a:r>
            <a:r>
              <a:rPr lang="en-US" dirty="0" smtClean="0">
                <a:effectLst/>
                <a:latin typeface="Times New Roman"/>
                <a:ea typeface="Calibri"/>
                <a:cs typeface="Times New Roman"/>
              </a:rPr>
              <a:t> clothes and/or reflective tape</a:t>
            </a:r>
            <a:endParaRPr lang="en-US" sz="2800" dirty="0">
              <a:ea typeface="Calibri"/>
              <a:cs typeface="Times New Roman"/>
            </a:endParaRPr>
          </a:p>
          <a:p>
            <a:endParaRPr lang="en-US" dirty="0"/>
          </a:p>
        </p:txBody>
      </p:sp>
    </p:spTree>
    <p:extLst>
      <p:ext uri="{BB962C8B-B14F-4D97-AF65-F5344CB8AC3E}">
        <p14:creationId xmlns:p14="http://schemas.microsoft.com/office/powerpoint/2010/main" val="769382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latin typeface="Times New Roman" panose="02020603050405020304" pitchFamily="18" charset="0"/>
                <a:cs typeface="Times New Roman" panose="02020603050405020304" pitchFamily="18" charset="0"/>
              </a:rPr>
              <a:t>COAL</a:t>
            </a:r>
            <a:r>
              <a:rPr lang="en-US" sz="4900" dirty="0" smtClean="0">
                <a:latin typeface="Times New Roman" panose="02020603050405020304" pitchFamily="18" charset="0"/>
                <a:cs typeface="Times New Roman" panose="02020603050405020304" pitchFamily="18" charset="0"/>
              </a:rPr>
              <a:t/>
            </a:r>
            <a:br>
              <a:rPr lang="en-US" sz="4900" dirty="0" smtClean="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nSpc>
                <a:spcPct val="150000"/>
              </a:lnSpc>
            </a:pPr>
            <a:r>
              <a:rPr lang="en-US" dirty="0">
                <a:latin typeface="Times New Roman" panose="02020603050405020304" pitchFamily="18" charset="0"/>
                <a:cs typeface="Times New Roman" panose="02020603050405020304" pitchFamily="18" charset="0"/>
              </a:rPr>
              <a:t>Coal has a stowage factor that varies between 1.00 and 1.40 cubic meters per </a:t>
            </a:r>
            <a:r>
              <a:rPr lang="en-US" dirty="0" err="1" smtClean="0">
                <a:latin typeface="Times New Roman" panose="02020603050405020304" pitchFamily="18" charset="0"/>
                <a:cs typeface="Times New Roman" panose="02020603050405020304" pitchFamily="18" charset="0"/>
              </a:rPr>
              <a:t>tonne</a:t>
            </a:r>
            <a:r>
              <a:rPr lang="en-US" dirty="0" smtClean="0">
                <a:latin typeface="Times New Roman" panose="02020603050405020304" pitchFamily="18" charset="0"/>
                <a:cs typeface="Times New Roman" panose="02020603050405020304" pitchFamily="18" charset="0"/>
              </a:rPr>
              <a:t>.</a:t>
            </a:r>
          </a:p>
          <a:p>
            <a:pPr marL="0" indent="0">
              <a:lnSpc>
                <a:spcPct val="150000"/>
              </a:lnSpc>
              <a:buNone/>
            </a:pP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All types of coal, even anthracite, are subject to spontaneous combustion caused by heating of the coal as it absorbs oxygen from the air. </a:t>
            </a:r>
          </a:p>
        </p:txBody>
      </p:sp>
    </p:spTree>
    <p:extLst>
      <p:ext uri="{BB962C8B-B14F-4D97-AF65-F5344CB8AC3E}">
        <p14:creationId xmlns:p14="http://schemas.microsoft.com/office/powerpoint/2010/main" val="30495933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nSpc>
                <a:spcPct val="150000"/>
              </a:lnSpc>
              <a:spcBef>
                <a:spcPts val="0"/>
              </a:spcBef>
              <a:buFont typeface="Wingdings"/>
              <a:buChar char=""/>
            </a:pPr>
            <a:r>
              <a:rPr lang="en-US" dirty="0">
                <a:solidFill>
                  <a:prstClr val="black"/>
                </a:solidFill>
                <a:latin typeface="Times New Roman" panose="02020603050405020304" pitchFamily="18" charset="0"/>
                <a:ea typeface="Calibri"/>
                <a:cs typeface="Times New Roman" panose="02020603050405020304" pitchFamily="18" charset="0"/>
              </a:rPr>
              <a:t>masks to protect against dust</a:t>
            </a:r>
          </a:p>
          <a:p>
            <a:pPr lvl="0">
              <a:lnSpc>
                <a:spcPct val="150000"/>
              </a:lnSpc>
              <a:spcBef>
                <a:spcPts val="0"/>
              </a:spcBef>
              <a:buFont typeface="Wingdings"/>
              <a:buChar char=""/>
            </a:pPr>
            <a:r>
              <a:rPr lang="en-US" dirty="0">
                <a:solidFill>
                  <a:prstClr val="black"/>
                </a:solidFill>
                <a:latin typeface="Times New Roman" panose="02020603050405020304" pitchFamily="18" charset="0"/>
                <a:ea typeface="Calibri"/>
                <a:cs typeface="Times New Roman" panose="02020603050405020304" pitchFamily="18" charset="0"/>
              </a:rPr>
              <a:t>goggles</a:t>
            </a:r>
          </a:p>
          <a:p>
            <a:pPr lvl="0">
              <a:lnSpc>
                <a:spcPct val="150000"/>
              </a:lnSpc>
              <a:spcBef>
                <a:spcPts val="0"/>
              </a:spcBef>
              <a:spcAft>
                <a:spcPts val="1000"/>
              </a:spcAft>
              <a:buFont typeface="Wingdings"/>
              <a:buChar char=""/>
            </a:pPr>
            <a:r>
              <a:rPr lang="en-US" dirty="0">
                <a:solidFill>
                  <a:prstClr val="black"/>
                </a:solidFill>
                <a:latin typeface="Times New Roman" panose="02020603050405020304" pitchFamily="18" charset="0"/>
                <a:ea typeface="Calibri"/>
                <a:cs typeface="Times New Roman" panose="02020603050405020304" pitchFamily="18" charset="0"/>
              </a:rPr>
              <a:t>skin protection—ointment or talcum powder, especially when handling pitch and pitch coal.</a:t>
            </a:r>
          </a:p>
          <a:p>
            <a:endParaRPr lang="en-US" dirty="0"/>
          </a:p>
        </p:txBody>
      </p:sp>
    </p:spTree>
    <p:extLst>
      <p:ext uri="{BB962C8B-B14F-4D97-AF65-F5344CB8AC3E}">
        <p14:creationId xmlns:p14="http://schemas.microsoft.com/office/powerpoint/2010/main" val="2744550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latin typeface="Times New Roman"/>
                <a:ea typeface="Calibri"/>
                <a:cs typeface="Times New Roman"/>
              </a:rPr>
              <a:t/>
            </a:r>
            <a:br>
              <a:rPr lang="en-US" b="1" dirty="0" smtClean="0">
                <a:effectLst/>
                <a:latin typeface="Times New Roman"/>
                <a:ea typeface="Calibri"/>
                <a:cs typeface="Times New Roman"/>
              </a:rPr>
            </a:br>
            <a:r>
              <a:rPr lang="en-US" sz="4900" b="1" smtClean="0">
                <a:effectLst/>
                <a:latin typeface="Times New Roman"/>
                <a:ea typeface="Calibri"/>
                <a:cs typeface="Times New Roman"/>
              </a:rPr>
              <a:t>Danger Notices</a:t>
            </a:r>
            <a:r>
              <a:rPr lang="en-US" sz="4900" dirty="0" smtClean="0">
                <a:ea typeface="Calibri"/>
                <a:cs typeface="Times New Roman"/>
              </a:rPr>
              <a:t/>
            </a:r>
            <a:br>
              <a:rPr lang="en-US" sz="4900" dirty="0" smtClean="0">
                <a:ea typeface="Calibri"/>
                <a:cs typeface="Times New Roman"/>
              </a:rPr>
            </a:br>
            <a:endParaRPr lang="en-US" sz="4900" dirty="0"/>
          </a:p>
        </p:txBody>
      </p:sp>
      <p:sp>
        <p:nvSpPr>
          <p:cNvPr id="3" name="Content Placeholder 2"/>
          <p:cNvSpPr>
            <a:spLocks noGrp="1"/>
          </p:cNvSpPr>
          <p:nvPr>
            <p:ph idx="1"/>
          </p:nvPr>
        </p:nvSpPr>
        <p:spPr/>
        <p:txBody>
          <a:bodyPr>
            <a:normAutofit fontScale="70000" lnSpcReduction="20000"/>
          </a:bodyPr>
          <a:lstStyle/>
          <a:p>
            <a:pPr lvl="0">
              <a:lnSpc>
                <a:spcPct val="150000"/>
              </a:lnSpc>
              <a:spcBef>
                <a:spcPts val="0"/>
              </a:spcBef>
              <a:buFont typeface="Wingdings"/>
              <a:buChar char=""/>
            </a:pPr>
            <a:r>
              <a:rPr lang="en-US" dirty="0" smtClean="0">
                <a:effectLst/>
                <a:latin typeface="Times New Roman"/>
                <a:ea typeface="Calibri"/>
                <a:cs typeface="Times New Roman"/>
              </a:rPr>
              <a:t>observe notices indicating where to walk</a:t>
            </a:r>
            <a:endParaRPr lang="en-US" sz="2800" dirty="0">
              <a:ea typeface="Calibri"/>
              <a:cs typeface="Times New Roman"/>
            </a:endParaRPr>
          </a:p>
          <a:p>
            <a:pPr lvl="0">
              <a:lnSpc>
                <a:spcPct val="150000"/>
              </a:lnSpc>
              <a:spcBef>
                <a:spcPts val="0"/>
              </a:spcBef>
              <a:buFont typeface="Wingdings"/>
              <a:buChar char=""/>
            </a:pPr>
            <a:r>
              <a:rPr lang="en-US" dirty="0" smtClean="0">
                <a:effectLst/>
                <a:latin typeface="Times New Roman"/>
                <a:ea typeface="Calibri"/>
                <a:cs typeface="Times New Roman"/>
              </a:rPr>
              <a:t> know where the safety lines are that stop the conveyor belts</a:t>
            </a:r>
            <a:endParaRPr lang="en-US" sz="2800" dirty="0">
              <a:ea typeface="Calibri"/>
              <a:cs typeface="Times New Roman"/>
            </a:endParaRPr>
          </a:p>
          <a:p>
            <a:pPr lvl="0">
              <a:lnSpc>
                <a:spcPct val="150000"/>
              </a:lnSpc>
              <a:spcBef>
                <a:spcPts val="0"/>
              </a:spcBef>
              <a:buFont typeface="Wingdings"/>
              <a:buChar char=""/>
            </a:pPr>
            <a:r>
              <a:rPr lang="en-US" dirty="0" smtClean="0">
                <a:effectLst/>
                <a:latin typeface="Times New Roman"/>
                <a:ea typeface="Calibri"/>
                <a:cs typeface="Times New Roman"/>
              </a:rPr>
              <a:t> heed warning signals, either as sound, light signals, or messages sent by port phone or intercom especially to persons working with big machines like bulldozers and big cranes</a:t>
            </a:r>
            <a:endParaRPr lang="en-US" sz="2800" dirty="0">
              <a:ea typeface="Calibri"/>
              <a:cs typeface="Times New Roman"/>
            </a:endParaRPr>
          </a:p>
          <a:p>
            <a:pPr lvl="0">
              <a:lnSpc>
                <a:spcPct val="150000"/>
              </a:lnSpc>
              <a:spcBef>
                <a:spcPts val="0"/>
              </a:spcBef>
              <a:buFont typeface="Wingdings"/>
              <a:buChar char=""/>
            </a:pPr>
            <a:r>
              <a:rPr lang="en-US" dirty="0" smtClean="0">
                <a:effectLst/>
                <a:latin typeface="Times New Roman"/>
                <a:ea typeface="Calibri"/>
                <a:cs typeface="Times New Roman"/>
              </a:rPr>
              <a:t> if you intend to work in the vicinity of heavy equipment, report to the operator</a:t>
            </a:r>
            <a:endParaRPr lang="en-US" sz="2800" dirty="0">
              <a:ea typeface="Calibri"/>
              <a:cs typeface="Times New Roman"/>
            </a:endParaRPr>
          </a:p>
          <a:p>
            <a:pPr lvl="0">
              <a:lnSpc>
                <a:spcPct val="150000"/>
              </a:lnSpc>
              <a:spcBef>
                <a:spcPts val="0"/>
              </a:spcBef>
              <a:buFont typeface="Wingdings"/>
              <a:buChar char=""/>
            </a:pPr>
            <a:r>
              <a:rPr lang="en-US" dirty="0" smtClean="0">
                <a:effectLst/>
                <a:latin typeface="Times New Roman"/>
                <a:ea typeface="Calibri"/>
                <a:cs typeface="Times New Roman"/>
              </a:rPr>
              <a:t> know the locations of first aid stations</a:t>
            </a:r>
            <a:endParaRPr lang="en-US" sz="2800" dirty="0">
              <a:ea typeface="Calibri"/>
              <a:cs typeface="Times New Roman"/>
            </a:endParaRPr>
          </a:p>
        </p:txBody>
      </p:sp>
    </p:spTree>
    <p:extLst>
      <p:ext uri="{BB962C8B-B14F-4D97-AF65-F5344CB8AC3E}">
        <p14:creationId xmlns:p14="http://schemas.microsoft.com/office/powerpoint/2010/main" val="4038928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lvl="0">
              <a:lnSpc>
                <a:spcPct val="150000"/>
              </a:lnSpc>
              <a:spcBef>
                <a:spcPts val="0"/>
              </a:spcBef>
              <a:buFont typeface="Wingdings"/>
              <a:buChar char=""/>
            </a:pPr>
            <a:r>
              <a:rPr lang="en-US" dirty="0">
                <a:solidFill>
                  <a:prstClr val="black"/>
                </a:solidFill>
                <a:latin typeface="Times New Roman" panose="02020603050405020304" pitchFamily="18" charset="0"/>
                <a:ea typeface="Calibri"/>
                <a:cs typeface="Times New Roman" panose="02020603050405020304" pitchFamily="18" charset="0"/>
              </a:rPr>
              <a:t>look out for shunting of railway cars when working with grabs into a railway car. Do not walk close, because side doors may be pushed open by the grab, or falling overflow</a:t>
            </a:r>
          </a:p>
          <a:p>
            <a:pPr lvl="0">
              <a:lnSpc>
                <a:spcPct val="150000"/>
              </a:lnSpc>
              <a:spcBef>
                <a:spcPts val="0"/>
              </a:spcBef>
              <a:buFont typeface="Wingdings"/>
              <a:buChar char=""/>
            </a:pPr>
            <a:r>
              <a:rPr lang="en-US" dirty="0">
                <a:solidFill>
                  <a:prstClr val="black"/>
                </a:solidFill>
                <a:latin typeface="Times New Roman" panose="02020603050405020304" pitchFamily="18" charset="0"/>
                <a:ea typeface="Calibri"/>
                <a:cs typeface="Times New Roman" panose="02020603050405020304" pitchFamily="18" charset="0"/>
              </a:rPr>
              <a:t>never come too close to big-wheeled machines because pieces of ore may be flung out of the tire profile be careful not to slip. Slippery areas may be created by rain or damp weather conditions; by cargoes like china clay; and on places where dust precipitates. In addition, when ballast water is pumped out of the ship alongside the terminal and the water is pumped by accident on to the terminal</a:t>
            </a:r>
          </a:p>
          <a:p>
            <a:pPr lvl="0">
              <a:lnSpc>
                <a:spcPct val="150000"/>
              </a:lnSpc>
              <a:spcBef>
                <a:spcPts val="0"/>
              </a:spcBef>
              <a:spcAft>
                <a:spcPts val="1000"/>
              </a:spcAft>
              <a:buFont typeface="Wingdings"/>
              <a:buChar char=""/>
            </a:pPr>
            <a:r>
              <a:rPr lang="en-US" dirty="0">
                <a:solidFill>
                  <a:prstClr val="black"/>
                </a:solidFill>
                <a:latin typeface="Times New Roman" panose="02020603050405020304" pitchFamily="18" charset="0"/>
                <a:ea typeface="Calibri"/>
                <a:cs typeface="Times New Roman" panose="02020603050405020304" pitchFamily="18" charset="0"/>
              </a:rPr>
              <a:t> be aware that ship’s hawsers and mooring lines may break with very dangerous consequences</a:t>
            </a:r>
            <a:r>
              <a:rPr lang="en-US" sz="1300" dirty="0">
                <a:solidFill>
                  <a:prstClr val="black"/>
                </a:solidFill>
                <a:latin typeface="Times New Roman"/>
                <a:ea typeface="Calibri"/>
                <a:cs typeface="Times New Roman"/>
              </a:rPr>
              <a:t>.</a:t>
            </a:r>
            <a:endParaRPr lang="en-US" sz="1100" dirty="0">
              <a:solidFill>
                <a:prstClr val="black"/>
              </a:solidFill>
              <a:ea typeface="Calibri"/>
              <a:cs typeface="Times New Roman"/>
            </a:endParaRPr>
          </a:p>
        </p:txBody>
      </p:sp>
    </p:spTree>
    <p:extLst>
      <p:ext uri="{BB962C8B-B14F-4D97-AF65-F5344CB8AC3E}">
        <p14:creationId xmlns:p14="http://schemas.microsoft.com/office/powerpoint/2010/main" val="4198544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7703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a:xfrm>
            <a:off x="228600" y="1600200"/>
            <a:ext cx="8686800" cy="5029200"/>
          </a:xfrm>
        </p:spPr>
        <p:txBody>
          <a:bodyPr/>
          <a:lstStyle/>
          <a:p>
            <a:pPr>
              <a:lnSpc>
                <a:spcPct val="150000"/>
              </a:lnSpc>
            </a:pPr>
            <a:r>
              <a:rPr lang="en-US" dirty="0">
                <a:latin typeface="Times New Roman" panose="02020603050405020304" pitchFamily="18" charset="0"/>
                <a:cs typeface="Times New Roman" panose="02020603050405020304" pitchFamily="18" charset="0"/>
              </a:rPr>
              <a:t>Coal is a mineral that can be used as solid fuel and as a raw material for coke, gas manufacturing, briquettes, and tar. Coal is an important supplier of energy. Unsorted coal, which comes directly from the mines, is called </a:t>
            </a:r>
            <a:r>
              <a:rPr lang="en-US" i="1" dirty="0" err="1">
                <a:latin typeface="Times New Roman" panose="02020603050405020304" pitchFamily="18" charset="0"/>
                <a:cs typeface="Times New Roman" panose="02020603050405020304" pitchFamily="18" charset="0"/>
              </a:rPr>
              <a:t>forder</a:t>
            </a:r>
            <a:r>
              <a:rPr lang="en-US" i="1" dirty="0">
                <a:latin typeface="Times New Roman" panose="02020603050405020304" pitchFamily="18" charset="0"/>
                <a:cs typeface="Times New Roman" panose="02020603050405020304" pitchFamily="18" charset="0"/>
              </a:rPr>
              <a:t> coal</a:t>
            </a:r>
            <a:r>
              <a:rPr lang="en-US" dirty="0">
                <a:latin typeface="Times New Roman" panose="02020603050405020304" pitchFamily="18" charset="0"/>
                <a:cs typeface="Times New Roman" panose="02020603050405020304" pitchFamily="18" charset="0"/>
              </a:rPr>
              <a:t>. It is mixed with much stone</a:t>
            </a:r>
            <a:r>
              <a:rPr lang="en-US" dirty="0"/>
              <a:t>.</a:t>
            </a:r>
          </a:p>
          <a:p>
            <a:pPr>
              <a:lnSpc>
                <a:spcPct val="150000"/>
              </a:lnSpc>
            </a:pPr>
            <a:endParaRPr lang="en-US" dirty="0"/>
          </a:p>
        </p:txBody>
      </p:sp>
    </p:spTree>
    <p:extLst>
      <p:ext uri="{BB962C8B-B14F-4D97-AF65-F5344CB8AC3E}">
        <p14:creationId xmlns:p14="http://schemas.microsoft.com/office/powerpoint/2010/main" val="1273906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p:txBody>
          <a:bodyPr/>
          <a:lstStyle/>
          <a:p>
            <a:r>
              <a:rPr lang="en-US" dirty="0" smtClean="0"/>
              <a:t>The </a:t>
            </a:r>
            <a:r>
              <a:rPr lang="en-US" dirty="0"/>
              <a:t>following types of coal are </a:t>
            </a:r>
            <a:r>
              <a:rPr lang="en-US" dirty="0" smtClean="0"/>
              <a:t>distinguished:</a:t>
            </a:r>
          </a:p>
          <a:p>
            <a:r>
              <a:rPr lang="en-US" b="1" dirty="0" smtClean="0"/>
              <a:t>Anthracite</a:t>
            </a:r>
          </a:p>
          <a:p>
            <a:pPr marL="0" indent="0">
              <a:buNone/>
            </a:pPr>
            <a:r>
              <a:rPr lang="en-US" b="1" dirty="0" smtClean="0"/>
              <a:t> </a:t>
            </a:r>
            <a:r>
              <a:rPr lang="en-US" dirty="0"/>
              <a:t>This shiny coal is the hardest and oldest and is very rich in carbon</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10000"/>
            <a:ext cx="32289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26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p:txBody>
          <a:bodyPr/>
          <a:lstStyle/>
          <a:p>
            <a:r>
              <a:rPr lang="en-US" b="1" dirty="0" smtClean="0"/>
              <a:t>Bituminous</a:t>
            </a:r>
          </a:p>
          <a:p>
            <a:pPr marL="0" indent="0">
              <a:lnSpc>
                <a:spcPct val="150000"/>
              </a:lnSpc>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next oldest is bituminous coal (sometimes called </a:t>
            </a:r>
            <a:r>
              <a:rPr lang="en-US" i="1" dirty="0">
                <a:latin typeface="Times New Roman" panose="02020603050405020304" pitchFamily="18" charset="0"/>
                <a:cs typeface="Times New Roman" panose="02020603050405020304" pitchFamily="18" charset="0"/>
              </a:rPr>
              <a:t>fat coal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is softer and dull</a:t>
            </a:r>
            <a:r>
              <a:rPr lang="en-US" dirty="0" smtClean="0">
                <a:latin typeface="Times New Roman" panose="02020603050405020304" pitchFamily="18" charset="0"/>
                <a:cs typeface="Times New Roman" panose="02020603050405020304" pitchFamily="18" charset="0"/>
              </a:rPr>
              <a:t>.</a:t>
            </a: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0"/>
            <a:ext cx="34290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27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COAL</a:t>
            </a:r>
            <a:endParaRPr lang="en-US" dirty="0"/>
          </a:p>
        </p:txBody>
      </p:sp>
      <p:sp>
        <p:nvSpPr>
          <p:cNvPr id="3" name="Content Placeholder 2"/>
          <p:cNvSpPr>
            <a:spLocks noGrp="1"/>
          </p:cNvSpPr>
          <p:nvPr>
            <p:ph idx="1"/>
          </p:nvPr>
        </p:nvSpPr>
        <p:spPr/>
        <p:txBody>
          <a:bodyPr/>
          <a:lstStyle/>
          <a:p>
            <a:r>
              <a:rPr lang="en-US" b="1" dirty="0"/>
              <a:t>Lignite (brown) </a:t>
            </a:r>
            <a:endParaRPr lang="en-US" b="1" dirty="0" smtClean="0"/>
          </a:p>
          <a:p>
            <a:pPr marL="0" indent="0">
              <a:lnSpc>
                <a:spcPct val="150000"/>
              </a:lnSpc>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youngest coal is very soft—somewhere between peat and bituminous coal.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276725"/>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92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2139</Words>
  <Application>Microsoft Office PowerPoint</Application>
  <PresentationFormat>On-screen Show (4:3)</PresentationFormat>
  <Paragraphs>163</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 DRY-BULK MINERAL COMMODITY GROUPS </vt:lpstr>
      <vt:lpstr> BULK-CARGO FACILITIES </vt:lpstr>
      <vt:lpstr>DRY-BULK CARGO</vt:lpstr>
      <vt:lpstr>DRY-BULK CARGO</vt:lpstr>
      <vt:lpstr> COAL </vt:lpstr>
      <vt:lpstr>COAL</vt:lpstr>
      <vt:lpstr>COAL</vt:lpstr>
      <vt:lpstr>COAL</vt:lpstr>
      <vt:lpstr>COAL</vt:lpstr>
      <vt:lpstr>COAL</vt:lpstr>
      <vt:lpstr>COAL</vt:lpstr>
      <vt:lpstr>COAL</vt:lpstr>
      <vt:lpstr>COAL</vt:lpstr>
      <vt:lpstr>COAL</vt:lpstr>
      <vt:lpstr>COAL</vt:lpstr>
      <vt:lpstr>COAL</vt:lpstr>
      <vt:lpstr>COKE</vt:lpstr>
      <vt:lpstr>LOADING AND DISCHARGING</vt:lpstr>
      <vt:lpstr> COAL VS COKE  </vt:lpstr>
      <vt:lpstr>COAL VS COKE</vt:lpstr>
      <vt:lpstr>COAL VS COKE</vt:lpstr>
      <vt:lpstr>COAL VS COKE</vt:lpstr>
      <vt:lpstr>COAL VS COKE</vt:lpstr>
      <vt:lpstr>COAL VS COKE</vt:lpstr>
      <vt:lpstr>ORE</vt:lpstr>
      <vt:lpstr>ORE</vt:lpstr>
      <vt:lpstr>ORE</vt:lpstr>
      <vt:lpstr>ORE</vt:lpstr>
      <vt:lpstr>ORE</vt:lpstr>
      <vt:lpstr>ORE</vt:lpstr>
      <vt:lpstr>ORE</vt:lpstr>
      <vt:lpstr> PITCH </vt:lpstr>
      <vt:lpstr> Chrome Ore  </vt:lpstr>
      <vt:lpstr> BAUXITE </vt:lpstr>
      <vt:lpstr> BAUXITE </vt:lpstr>
      <vt:lpstr> BAUXITE </vt:lpstr>
      <vt:lpstr> MANGANESE ORE </vt:lpstr>
      <vt:lpstr>MANGANESE ORE</vt:lpstr>
      <vt:lpstr> Zinc Ore </vt:lpstr>
      <vt:lpstr> COPPER ORE </vt:lpstr>
      <vt:lpstr> TIN ORE </vt:lpstr>
      <vt:lpstr> Iron and Steel Scrap  </vt:lpstr>
      <vt:lpstr> Pig Iron </vt:lpstr>
      <vt:lpstr>Cement</vt:lpstr>
      <vt:lpstr>Terminal Design and Layout</vt:lpstr>
      <vt:lpstr>PowerPoint Presentation</vt:lpstr>
      <vt:lpstr>PowerPoint Presentation</vt:lpstr>
      <vt:lpstr> Safety and Security in Dry-Bulk Terminals </vt:lpstr>
      <vt:lpstr>Personnel safety equipment </vt:lpstr>
      <vt:lpstr>PowerPoint Presentation</vt:lpstr>
      <vt:lpstr> Danger Notices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DRY-BULK MINERAL COMMODITY GROUPS</dc:title>
  <dc:creator>mark butler</dc:creator>
  <cp:lastModifiedBy>mark butler</cp:lastModifiedBy>
  <cp:revision>23</cp:revision>
  <dcterms:created xsi:type="dcterms:W3CDTF">2014-09-23T23:25:53Z</dcterms:created>
  <dcterms:modified xsi:type="dcterms:W3CDTF">2014-09-27T15:38:24Z</dcterms:modified>
</cp:coreProperties>
</file>