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6" r:id="rId29"/>
    <p:sldId id="283" r:id="rId30"/>
    <p:sldId id="284" r:id="rId31"/>
    <p:sldId id="285" r:id="rId32"/>
    <p:sldId id="287" r:id="rId33"/>
    <p:sldId id="288" r:id="rId34"/>
    <p:sldId id="289" r:id="rId35"/>
    <p:sldId id="290" r:id="rId36"/>
    <p:sldId id="291" r:id="rId37"/>
    <p:sldId id="293" r:id="rId38"/>
    <p:sldId id="292" r:id="rId39"/>
    <p:sldId id="296" r:id="rId40"/>
    <p:sldId id="294" r:id="rId41"/>
    <p:sldId id="295" r:id="rId42"/>
    <p:sldId id="297" r:id="rId43"/>
    <p:sldId id="298" r:id="rId44"/>
    <p:sldId id="300"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9D2FD1-FCFC-42A5-878D-1172E1B3754E}" type="datetimeFigureOut">
              <a:rPr lang="en-US" smtClean="0"/>
              <a:t>6/20/2014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5EEFAF-7C35-4803-88C5-523A87242B79}"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DE2D45-DFD8-469F-96F2-55847A7810D9}" type="datetime1">
              <a:rPr lang="en-US" smtClean="0"/>
              <a:t>6/20/2014</a:t>
            </a:fld>
            <a:endParaRPr lang="en-US" dirty="0"/>
          </a:p>
        </p:txBody>
      </p:sp>
      <p:sp>
        <p:nvSpPr>
          <p:cNvPr id="19" name="Footer Placeholder 18"/>
          <p:cNvSpPr>
            <a:spLocks noGrp="1"/>
          </p:cNvSpPr>
          <p:nvPr>
            <p:ph type="ftr" sz="quarter" idx="11"/>
          </p:nvPr>
        </p:nvSpPr>
        <p:spPr/>
        <p:txBody>
          <a:bodyPr/>
          <a:lstStyle/>
          <a:p>
            <a:r>
              <a:rPr lang="en-US" dirty="0" smtClean="0"/>
              <a:t>Presented by : Radcliffe Spence</a:t>
            </a:r>
            <a:endParaRPr lang="en-US" dirty="0"/>
          </a:p>
        </p:txBody>
      </p:sp>
      <p:sp>
        <p:nvSpPr>
          <p:cNvPr id="27" name="Slide Number Placeholder 26"/>
          <p:cNvSpPr>
            <a:spLocks noGrp="1"/>
          </p:cNvSpPr>
          <p:nvPr>
            <p:ph type="sldNum" sz="quarter" idx="12"/>
          </p:nvPr>
        </p:nvSpPr>
        <p:spPr/>
        <p:txBody>
          <a:bodyPr/>
          <a:lstStyle/>
          <a:p>
            <a:fld id="{0BAFBE44-B988-455E-B082-E30B9951C211}"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ABE342-A17C-496B-97E3-4B02F9903BCA}"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080193-05FF-4BE4-B033-9971EADE5ABE}"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B55A7E-496E-43E3-9E31-9372BF13A29B}"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20A1B6-C260-4AF1-943D-4B0CE40A9880}" type="datetime1">
              <a:rPr lang="en-US" smtClean="0"/>
              <a:t>6/20/2014</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
        <p:nvSpPr>
          <p:cNvPr id="7" name="Slide Number Placeholder 6"/>
          <p:cNvSpPr>
            <a:spLocks noGrp="1"/>
          </p:cNvSpPr>
          <p:nvPr>
            <p:ph type="sldNum" sz="quarter" idx="12"/>
          </p:nvPr>
        </p:nvSpPr>
        <p:spPr/>
        <p:txBody>
          <a:bodyPr/>
          <a:lstStyle/>
          <a:p>
            <a:fld id="{0BAFBE44-B988-455E-B082-E30B9951C21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934902-3E7F-4D5A-8758-5B4B50E88C08}" type="datetime1">
              <a:rPr lang="en-US" smtClean="0"/>
              <a:t>6/20/2014</a:t>
            </a:fld>
            <a:endParaRPr lang="en-US" dirty="0"/>
          </a:p>
        </p:txBody>
      </p:sp>
      <p:sp>
        <p:nvSpPr>
          <p:cNvPr id="8" name="Footer Placeholder 7"/>
          <p:cNvSpPr>
            <a:spLocks noGrp="1"/>
          </p:cNvSpPr>
          <p:nvPr>
            <p:ph type="ftr" sz="quarter" idx="11"/>
          </p:nvPr>
        </p:nvSpPr>
        <p:spPr/>
        <p:txBody>
          <a:bodyPr/>
          <a:lstStyle/>
          <a:p>
            <a:r>
              <a:rPr lang="en-US" dirty="0" smtClean="0"/>
              <a:t>Presented by : Radcliffe Spence</a:t>
            </a:r>
            <a:endParaRPr lang="en-US" dirty="0"/>
          </a:p>
        </p:txBody>
      </p:sp>
      <p:sp>
        <p:nvSpPr>
          <p:cNvPr id="9" name="Slide Number Placeholder 8"/>
          <p:cNvSpPr>
            <a:spLocks noGrp="1"/>
          </p:cNvSpPr>
          <p:nvPr>
            <p:ph type="sldNum" sz="quarter" idx="12"/>
          </p:nvPr>
        </p:nvSpPr>
        <p:spPr/>
        <p:txBody>
          <a:bodyPr/>
          <a:lstStyle/>
          <a:p>
            <a:fld id="{0BAFBE44-B988-455E-B082-E30B9951C21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71BA53-54BE-4C14-9F13-5FB3A1C2E648}" type="datetime1">
              <a:rPr lang="en-US" smtClean="0"/>
              <a:t>6/20/2014</a:t>
            </a:fld>
            <a:endParaRPr lang="en-US" dirty="0"/>
          </a:p>
        </p:txBody>
      </p:sp>
      <p:sp>
        <p:nvSpPr>
          <p:cNvPr id="4" name="Footer Placeholder 3"/>
          <p:cNvSpPr>
            <a:spLocks noGrp="1"/>
          </p:cNvSpPr>
          <p:nvPr>
            <p:ph type="ftr" sz="quarter" idx="11"/>
          </p:nvPr>
        </p:nvSpPr>
        <p:spPr/>
        <p:txBody>
          <a:bodyPr/>
          <a:lstStyle/>
          <a:p>
            <a:r>
              <a:rPr lang="en-US" dirty="0" smtClean="0"/>
              <a:t>Presented by : Radcliffe Spence</a:t>
            </a:r>
            <a:endParaRPr lang="en-US" dirty="0"/>
          </a:p>
        </p:txBody>
      </p:sp>
      <p:sp>
        <p:nvSpPr>
          <p:cNvPr id="5" name="Slide Number Placeholder 4"/>
          <p:cNvSpPr>
            <a:spLocks noGrp="1"/>
          </p:cNvSpPr>
          <p:nvPr>
            <p:ph type="sldNum" sz="quarter" idx="12"/>
          </p:nvPr>
        </p:nvSpPr>
        <p:spPr/>
        <p:txBody>
          <a:bodyPr/>
          <a:lstStyle/>
          <a:p>
            <a:fld id="{0BAFBE44-B988-455E-B082-E30B9951C21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79993-3CAA-4411-84C5-0A9D11796A89}" type="datetime1">
              <a:rPr lang="en-US" smtClean="0"/>
              <a:t>6/20/2014</a:t>
            </a:fld>
            <a:endParaRPr lang="en-US" dirty="0"/>
          </a:p>
        </p:txBody>
      </p:sp>
      <p:sp>
        <p:nvSpPr>
          <p:cNvPr id="3" name="Footer Placeholder 2"/>
          <p:cNvSpPr>
            <a:spLocks noGrp="1"/>
          </p:cNvSpPr>
          <p:nvPr>
            <p:ph type="ftr" sz="quarter" idx="11"/>
          </p:nvPr>
        </p:nvSpPr>
        <p:spPr/>
        <p:txBody>
          <a:bodyPr/>
          <a:lstStyle/>
          <a:p>
            <a:r>
              <a:rPr lang="en-US" dirty="0" smtClean="0"/>
              <a:t>Presented by : Radcliffe Spence</a:t>
            </a:r>
            <a:endParaRPr lang="en-US" dirty="0"/>
          </a:p>
        </p:txBody>
      </p:sp>
      <p:sp>
        <p:nvSpPr>
          <p:cNvPr id="4" name="Slide Number Placeholder 3"/>
          <p:cNvSpPr>
            <a:spLocks noGrp="1"/>
          </p:cNvSpPr>
          <p:nvPr>
            <p:ph type="sldNum" sz="quarter" idx="12"/>
          </p:nvPr>
        </p:nvSpPr>
        <p:spPr/>
        <p:txBody>
          <a:bodyPr/>
          <a:lstStyle/>
          <a:p>
            <a:fld id="{0BAFBE44-B988-455E-B082-E30B9951C21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381E39-E095-4D5C-B819-A36EC033751A}" type="datetime1">
              <a:rPr lang="en-US" smtClean="0"/>
              <a:t>6/20/2014</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
        <p:nvSpPr>
          <p:cNvPr id="7" name="Slide Number Placeholder 6"/>
          <p:cNvSpPr>
            <a:spLocks noGrp="1"/>
          </p:cNvSpPr>
          <p:nvPr>
            <p:ph type="sldNum" sz="quarter" idx="12"/>
          </p:nvPr>
        </p:nvSpPr>
        <p:spPr/>
        <p:txBody>
          <a:bodyPr/>
          <a:lstStyle/>
          <a:p>
            <a:fld id="{0BAFBE44-B988-455E-B082-E30B9951C21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813200-0469-4E3E-AA0E-F11C06A26F11}" type="datetime1">
              <a:rPr lang="en-US" smtClean="0"/>
              <a:t>6/20/2014</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BAFBE44-B988-455E-B082-E30B9951C211}"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4FF36A-122D-4BB8-81C5-CB69BF2E5EDE}" type="datetime1">
              <a:rPr lang="en-US" smtClean="0"/>
              <a:t>6/20/2014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smtClean="0"/>
              <a:t>Presented by : Radcliffe Spence</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AFBE44-B988-455E-B082-E30B9951C211}"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Commercial Shipping</a:t>
            </a:r>
            <a:endParaRPr lang="en-US" dirty="0"/>
          </a:p>
        </p:txBody>
      </p:sp>
      <p:sp>
        <p:nvSpPr>
          <p:cNvPr id="3" name="Subtitle 2"/>
          <p:cNvSpPr>
            <a:spLocks noGrp="1"/>
          </p:cNvSpPr>
          <p:nvPr>
            <p:ph type="subTitle" idx="1"/>
          </p:nvPr>
        </p:nvSpPr>
        <p:spPr/>
        <p:txBody>
          <a:bodyPr/>
          <a:lstStyle/>
          <a:p>
            <a:r>
              <a:rPr lang="en-US" dirty="0" smtClean="0"/>
              <a:t>Politics and Organizations  Unit #9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UNCTAD</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In the early 1960s, growing concerns about the place of developing countries in international trade led many of these countries to call for the convening of a full-fledged conference specifically devoted to tackling these problems and identifying appropriate international actions.</a:t>
            </a:r>
          </a:p>
          <a:p>
            <a:r>
              <a:rPr lang="en-US" dirty="0" smtClean="0"/>
              <a:t>The first United Nations Conference on Trade and Development (UNCTAD) was held in Geneva in 1964. </a:t>
            </a:r>
            <a:endParaRPr lang="en-US" dirty="0" smtClean="0"/>
          </a:p>
          <a:p>
            <a:r>
              <a:rPr lang="en-US" dirty="0" smtClean="0"/>
              <a:t>Given </a:t>
            </a:r>
            <a:r>
              <a:rPr lang="en-US" dirty="0" smtClean="0"/>
              <a:t>the magnitude of the problems at stake and the need to address them, the conference was institutionalized to meet every four years, with intergovernmental bodies meeting between sessions and a permanent secretariat providing the necessary substantive and logistical support.</a:t>
            </a:r>
          </a:p>
          <a:p>
            <a:pPr>
              <a:buNone/>
            </a:pPr>
            <a:endParaRPr lang="en-US" dirty="0"/>
          </a:p>
        </p:txBody>
      </p:sp>
      <p:sp>
        <p:nvSpPr>
          <p:cNvPr id="4" name="Date Placeholder 3"/>
          <p:cNvSpPr>
            <a:spLocks noGrp="1"/>
          </p:cNvSpPr>
          <p:nvPr>
            <p:ph type="dt" sz="half" idx="10"/>
          </p:nvPr>
        </p:nvSpPr>
        <p:spPr/>
        <p:txBody>
          <a:bodyPr/>
          <a:lstStyle/>
          <a:p>
            <a:fld id="{659F4829-D1F7-4033-9CF2-1BD650B26476}" type="datetime1">
              <a:rPr lang="en-US" smtClean="0"/>
              <a:t>6/20/2014</a:t>
            </a:fld>
            <a:endParaRPr lang="en-US" dirty="0"/>
          </a:p>
        </p:txBody>
      </p:sp>
      <p:sp>
        <p:nvSpPr>
          <p:cNvPr id="5" name="Slide Number Placeholder 4"/>
          <p:cNvSpPr>
            <a:spLocks noGrp="1"/>
          </p:cNvSpPr>
          <p:nvPr>
            <p:ph type="sldNum" sz="quarter" idx="12"/>
          </p:nvPr>
        </p:nvSpPr>
        <p:spPr/>
        <p:txBody>
          <a:bodyPr/>
          <a:lstStyle/>
          <a:p>
            <a:fld id="{0BAFBE44-B988-455E-B082-E30B9951C211}" type="slidenum">
              <a:rPr lang="en-US" smtClean="0"/>
              <a:t>10</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UNCTAD Agreements</a:t>
            </a:r>
            <a:endParaRPr lang="en-US" dirty="0"/>
          </a:p>
        </p:txBody>
      </p:sp>
      <p:sp>
        <p:nvSpPr>
          <p:cNvPr id="3" name="Content Placeholder 2"/>
          <p:cNvSpPr>
            <a:spLocks noGrp="1"/>
          </p:cNvSpPr>
          <p:nvPr>
            <p:ph idx="1"/>
          </p:nvPr>
        </p:nvSpPr>
        <p:spPr/>
        <p:txBody>
          <a:bodyPr/>
          <a:lstStyle/>
          <a:p>
            <a:r>
              <a:rPr lang="en-US" dirty="0" smtClean="0"/>
              <a:t>T</a:t>
            </a:r>
            <a:r>
              <a:rPr lang="en-US" dirty="0" smtClean="0"/>
              <a:t>he</a:t>
            </a:r>
            <a:r>
              <a:rPr lang="en-US" dirty="0" smtClean="0"/>
              <a:t> </a:t>
            </a:r>
            <a:r>
              <a:rPr lang="en-US" b="1" dirty="0" smtClean="0"/>
              <a:t>Generalized System of Preferences (1968)</a:t>
            </a:r>
            <a:r>
              <a:rPr lang="en-US" dirty="0" smtClean="0"/>
              <a:t>, whereby developed economies grant improved market access to exports from developing countries.</a:t>
            </a:r>
          </a:p>
          <a:p>
            <a:r>
              <a:rPr lang="en-US" dirty="0" smtClean="0"/>
              <a:t>A number </a:t>
            </a:r>
            <a:r>
              <a:rPr lang="en-US" dirty="0" smtClean="0"/>
              <a:t>of </a:t>
            </a:r>
            <a:r>
              <a:rPr lang="en-US" b="1" dirty="0" smtClean="0"/>
              <a:t>International Commodities Agreements</a:t>
            </a:r>
            <a:r>
              <a:rPr lang="en-US" dirty="0" smtClean="0"/>
              <a:t>, which aimed at stabilizing the prices of export products crucial for developing countries.</a:t>
            </a:r>
          </a:p>
          <a:p>
            <a:r>
              <a:rPr lang="en-US" dirty="0" smtClean="0"/>
              <a:t>The </a:t>
            </a:r>
            <a:r>
              <a:rPr lang="en-US" dirty="0" smtClean="0"/>
              <a:t>Convention on a </a:t>
            </a:r>
            <a:r>
              <a:rPr lang="en-US" b="1" dirty="0" smtClean="0"/>
              <a:t>Code of Conduct for Liner Conferences</a:t>
            </a:r>
            <a:r>
              <a:rPr lang="en-US" dirty="0" smtClean="0"/>
              <a:t>, which strengthened the ability of developing countries to maintain national merchant fleets</a:t>
            </a:r>
            <a:r>
              <a:rPr lang="en-US" dirty="0" smtClean="0"/>
              <a:t>. The 40/40/20 principle was adopted.</a:t>
            </a:r>
            <a:endParaRPr lang="en-US" dirty="0" smtClean="0"/>
          </a:p>
          <a:p>
            <a:endParaRPr lang="en-US" dirty="0"/>
          </a:p>
        </p:txBody>
      </p:sp>
      <p:sp>
        <p:nvSpPr>
          <p:cNvPr id="4" name="Date Placeholder 3"/>
          <p:cNvSpPr>
            <a:spLocks noGrp="1"/>
          </p:cNvSpPr>
          <p:nvPr>
            <p:ph type="dt" sz="half" idx="10"/>
          </p:nvPr>
        </p:nvSpPr>
        <p:spPr/>
        <p:txBody>
          <a:bodyPr/>
          <a:lstStyle/>
          <a:p>
            <a:fld id="{B80CBAFA-13E1-4B29-8452-CC9FD238FE71}" type="datetime1">
              <a:rPr lang="en-US" smtClean="0"/>
              <a:t>6/20/2014</a:t>
            </a:fld>
            <a:endParaRPr lang="en-US" dirty="0"/>
          </a:p>
        </p:txBody>
      </p:sp>
      <p:sp>
        <p:nvSpPr>
          <p:cNvPr id="5" name="Slide Number Placeholder 4"/>
          <p:cNvSpPr>
            <a:spLocks noGrp="1"/>
          </p:cNvSpPr>
          <p:nvPr>
            <p:ph type="sldNum" sz="quarter" idx="12"/>
          </p:nvPr>
        </p:nvSpPr>
        <p:spPr/>
        <p:txBody>
          <a:bodyPr/>
          <a:lstStyle/>
          <a:p>
            <a:fld id="{0BAFBE44-B988-455E-B082-E30B9951C211}" type="slidenum">
              <a:rPr lang="en-US" smtClean="0"/>
              <a:t>11</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PMAC</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Port Management Association of the Caribbean (P.M.A.C.) conducted its inaugural meeting in Antigua on 26th June 1998 having succeeded the Port Management Association of the Eastern Caribbean (P.M.A.E.C.) established on 16th May 1988.</a:t>
            </a:r>
          </a:p>
          <a:p>
            <a:r>
              <a:rPr lang="en-US" dirty="0" smtClean="0"/>
              <a:t>The P.M.A.E.C., under the auspices of </a:t>
            </a:r>
            <a:r>
              <a:rPr lang="en-US" dirty="0" smtClean="0"/>
              <a:t>Novaport</a:t>
            </a:r>
            <a:r>
              <a:rPr lang="en-US" dirty="0" smtClean="0"/>
              <a:t> International Consultants Limited (Canada), was originally conceived as a forum where port managers, recognizing the remarkably similar challenges faced, could seek consul and freely discuss approaches and solutions.</a:t>
            </a:r>
          </a:p>
          <a:p>
            <a:pPr>
              <a:buNone/>
            </a:pP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962912"/>
          </a:xfrm>
        </p:spPr>
        <p:txBody>
          <a:bodyPr>
            <a:normAutofit fontScale="90000"/>
          </a:bodyPr>
          <a:lstStyle/>
          <a:p>
            <a:pPr algn="ctr"/>
            <a:r>
              <a:rPr lang="en-US" b="1" dirty="0" smtClean="0"/>
              <a:t>United Nations Convention on Conditions for Registration of Ships</a:t>
            </a:r>
            <a:endParaRPr lang="en-US" dirty="0"/>
          </a:p>
        </p:txBody>
      </p:sp>
      <p:sp>
        <p:nvSpPr>
          <p:cNvPr id="3" name="Content Placeholder 2"/>
          <p:cNvSpPr>
            <a:spLocks noGrp="1"/>
          </p:cNvSpPr>
          <p:nvPr>
            <p:ph idx="1"/>
          </p:nvPr>
        </p:nvSpPr>
        <p:spPr>
          <a:xfrm>
            <a:off x="457200" y="2590800"/>
            <a:ext cx="8229600" cy="3733800"/>
          </a:xfrm>
        </p:spPr>
        <p:txBody>
          <a:bodyPr>
            <a:normAutofit/>
          </a:bodyPr>
          <a:lstStyle/>
          <a:p>
            <a:r>
              <a:rPr lang="en-US" dirty="0" smtClean="0"/>
              <a:t>In recognizing the </a:t>
            </a:r>
            <a:r>
              <a:rPr lang="en-US" dirty="0" smtClean="0"/>
              <a:t>need to promote the orderly expansion of world shipping as a whole</a:t>
            </a:r>
            <a:r>
              <a:rPr lang="en-US" dirty="0" smtClean="0"/>
              <a:t>, The UN</a:t>
            </a:r>
            <a:endParaRPr lang="en-US" dirty="0" smtClean="0"/>
          </a:p>
          <a:p>
            <a:pPr>
              <a:buNone/>
            </a:pPr>
            <a:r>
              <a:rPr lang="en-US" b="1" dirty="0" smtClean="0"/>
              <a:t> </a:t>
            </a:r>
            <a:r>
              <a:rPr lang="en-US" dirty="0" smtClean="0"/>
              <a:t> General Assembly resolution 35/56 of 5 December 1980, </a:t>
            </a:r>
            <a:r>
              <a:rPr lang="en-US" dirty="0" smtClean="0"/>
              <a:t>which </a:t>
            </a:r>
            <a:r>
              <a:rPr lang="en-US" dirty="0" smtClean="0"/>
              <a:t>contains the International Development Strategy for the Third United Nations Development Decade, which </a:t>
            </a:r>
            <a:r>
              <a:rPr lang="en-US" dirty="0" smtClean="0"/>
              <a:t>called </a:t>
            </a:r>
            <a:r>
              <a:rPr lang="en-US" dirty="0" smtClean="0"/>
              <a:t>for an increase in the participation by developing countries in world transport of international </a:t>
            </a:r>
            <a:r>
              <a:rPr lang="en-US" dirty="0" smtClean="0"/>
              <a:t>trade.</a:t>
            </a:r>
            <a:endParaRPr lang="en-US" dirty="0" smtClean="0"/>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Cont’d</a:t>
            </a:r>
            <a:endParaRPr lang="en-US" b="1" dirty="0"/>
          </a:p>
        </p:txBody>
      </p:sp>
      <p:sp>
        <p:nvSpPr>
          <p:cNvPr id="3" name="Content Placeholder 2"/>
          <p:cNvSpPr>
            <a:spLocks noGrp="1"/>
          </p:cNvSpPr>
          <p:nvPr>
            <p:ph idx="1"/>
          </p:nvPr>
        </p:nvSpPr>
        <p:spPr/>
        <p:txBody>
          <a:bodyPr/>
          <a:lstStyle/>
          <a:p>
            <a:r>
              <a:rPr lang="en-US" dirty="0" smtClean="0"/>
              <a:t>Also </a:t>
            </a:r>
            <a:r>
              <a:rPr lang="en-US" dirty="0" smtClean="0"/>
              <a:t>that according to the 1958 Geneva Convention on the High Seas and the 1982 United Nations Convention on the Law of the Sea there must exist a genuine link between a ship and a flag State and conscious of the duties of the flag State to exercise effectively its jurisdiction and control over ships flying its flag in accordance with the principle of the genuine </a:t>
            </a:r>
            <a:r>
              <a:rPr lang="en-US" dirty="0" smtClean="0"/>
              <a:t>link.</a:t>
            </a:r>
          </a:p>
          <a:p>
            <a:r>
              <a:rPr lang="en-US" dirty="0" smtClean="0"/>
              <a:t> </a:t>
            </a:r>
            <a:r>
              <a:rPr lang="en-US" dirty="0" smtClean="0"/>
              <a:t>That </a:t>
            </a:r>
            <a:r>
              <a:rPr lang="en-US" dirty="0" smtClean="0"/>
              <a:t>to this end a flag State should have a competent and adequate national maritime </a:t>
            </a:r>
            <a:r>
              <a:rPr lang="en-US" dirty="0" smtClean="0"/>
              <a:t>administration.</a:t>
            </a: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Cont’d</a:t>
            </a:r>
            <a:endParaRPr lang="en-US" dirty="0"/>
          </a:p>
        </p:txBody>
      </p:sp>
      <p:sp>
        <p:nvSpPr>
          <p:cNvPr id="3" name="Content Placeholder 2"/>
          <p:cNvSpPr>
            <a:spLocks noGrp="1"/>
          </p:cNvSpPr>
          <p:nvPr>
            <p:ph idx="1"/>
          </p:nvPr>
        </p:nvSpPr>
        <p:spPr/>
        <p:txBody>
          <a:bodyPr>
            <a:normAutofit fontScale="92500"/>
          </a:bodyPr>
          <a:lstStyle/>
          <a:p>
            <a:r>
              <a:rPr lang="en-US" dirty="0" smtClean="0"/>
              <a:t>Also  </a:t>
            </a:r>
            <a:r>
              <a:rPr lang="en-US" dirty="0" smtClean="0"/>
              <a:t>that in order to exercise its control function effectively a flag State should ensure that those who are responsible for the management and operation of a ship on its register are readily identifiable and accountable,</a:t>
            </a:r>
          </a:p>
          <a:p>
            <a:r>
              <a:rPr lang="en-US" dirty="0" smtClean="0"/>
              <a:t>Further it is believed that </a:t>
            </a:r>
            <a:r>
              <a:rPr lang="en-US" dirty="0" smtClean="0"/>
              <a:t>measures to make persons responsible for ships more readily identifiable and accountable could assist in the task of combating maritime </a:t>
            </a:r>
            <a:r>
              <a:rPr lang="en-US" dirty="0" smtClean="0"/>
              <a:t>fraud.</a:t>
            </a:r>
          </a:p>
          <a:p>
            <a:r>
              <a:rPr lang="en-US" dirty="0" smtClean="0"/>
              <a:t>It is held that </a:t>
            </a:r>
            <a:r>
              <a:rPr lang="en-US" dirty="0" smtClean="0"/>
              <a:t>each State shall fix the conditions for the grant of its nationality to ships, for the registration of ships in its territory and for the right to fly its </a:t>
            </a:r>
            <a:r>
              <a:rPr lang="en-US" dirty="0" smtClean="0"/>
              <a:t>flag.</a:t>
            </a:r>
            <a:endParaRPr lang="en-US" dirty="0" smtClean="0"/>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Politics aspects of shipping </a:t>
            </a:r>
            <a:endParaRPr lang="en-US" b="1" dirty="0"/>
          </a:p>
        </p:txBody>
      </p:sp>
      <p:sp>
        <p:nvSpPr>
          <p:cNvPr id="3" name="Content Placeholder 2"/>
          <p:cNvSpPr>
            <a:spLocks noGrp="1"/>
          </p:cNvSpPr>
          <p:nvPr>
            <p:ph idx="1"/>
          </p:nvPr>
        </p:nvSpPr>
        <p:spPr/>
        <p:txBody>
          <a:bodyPr/>
          <a:lstStyle/>
          <a:p>
            <a:r>
              <a:rPr lang="en-CA" dirty="0" smtClean="0"/>
              <a:t>Many political situations and controls affect the shipping industry.  Changes of government, political ideology, colonialism, and political alignment all cause changes in trading patterns. </a:t>
            </a:r>
            <a:endParaRPr lang="en-CA" dirty="0" smtClean="0"/>
          </a:p>
          <a:p>
            <a:r>
              <a:rPr lang="en-CA" dirty="0" smtClean="0"/>
              <a:t> </a:t>
            </a:r>
            <a:r>
              <a:rPr lang="en-CA" dirty="0" smtClean="0"/>
              <a:t>Governments can pass laws to protect their own fleets and thus exert influence on the flow of trade.  </a:t>
            </a:r>
            <a:endParaRPr lang="en-US" dirty="0" smtClean="0"/>
          </a:p>
          <a:p>
            <a:r>
              <a:rPr lang="en-GB" dirty="0" smtClean="0"/>
              <a:t>Political ideology may cause a government to restrict trade.  A recent example of this is the restrictions on ships visiting Cuba if they wish to trade with the </a:t>
            </a:r>
            <a:r>
              <a:rPr lang="en-GB" dirty="0" smtClean="0"/>
              <a:t>USA.</a:t>
            </a: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Politics aspects of shipping </a:t>
            </a:r>
            <a:endParaRPr lang="en-US" dirty="0"/>
          </a:p>
        </p:txBody>
      </p:sp>
      <p:sp>
        <p:nvSpPr>
          <p:cNvPr id="3" name="Content Placeholder 2"/>
          <p:cNvSpPr>
            <a:spLocks noGrp="1"/>
          </p:cNvSpPr>
          <p:nvPr>
            <p:ph idx="1"/>
          </p:nvPr>
        </p:nvSpPr>
        <p:spPr/>
        <p:txBody>
          <a:bodyPr/>
          <a:lstStyle/>
          <a:p>
            <a:r>
              <a:rPr lang="en-GB" dirty="0" smtClean="0"/>
              <a:t>Wars cause losses of ships and the need for rapid rebuilding.  They produce a considerable stimulus to research and shipbuilding </a:t>
            </a:r>
            <a:r>
              <a:rPr lang="en-GB" dirty="0" smtClean="0"/>
              <a:t>capacity.</a:t>
            </a:r>
          </a:p>
          <a:p>
            <a:r>
              <a:rPr lang="en-GB" dirty="0" smtClean="0"/>
              <a:t>When there is the possibility of war, nations do not like to be dependent on the ships of other nations for the delivery of essential supplies</a:t>
            </a:r>
            <a:r>
              <a:rPr lang="en-GB" dirty="0" smtClean="0"/>
              <a:t>.</a:t>
            </a:r>
          </a:p>
          <a:p>
            <a:r>
              <a:rPr lang="en-CA" dirty="0" smtClean="0"/>
              <a:t>Flag discrimination occurs when ships sailing under a specified flag are boycotted in one way or another.</a:t>
            </a:r>
            <a:endParaRPr lang="en-US" dirty="0" smtClean="0"/>
          </a:p>
          <a:p>
            <a:r>
              <a:rPr lang="en-GB" dirty="0" smtClean="0"/>
              <a:t>The reasons for flag discrimination vary—for example, a developing nation might wish to build up its fleet.</a:t>
            </a: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fontScale="90000"/>
          </a:bodyPr>
          <a:lstStyle/>
          <a:p>
            <a:pPr algn="ctr"/>
            <a:r>
              <a:rPr lang="en-US" b="1" dirty="0" smtClean="0"/>
              <a:t>Types of discrimination/protection</a:t>
            </a:r>
            <a:endParaRPr lang="en-US" b="1" dirty="0"/>
          </a:p>
        </p:txBody>
      </p:sp>
      <p:sp>
        <p:nvSpPr>
          <p:cNvPr id="3" name="Content Placeholder 2"/>
          <p:cNvSpPr>
            <a:spLocks noGrp="1"/>
          </p:cNvSpPr>
          <p:nvPr>
            <p:ph idx="1"/>
          </p:nvPr>
        </p:nvSpPr>
        <p:spPr/>
        <p:txBody>
          <a:bodyPr/>
          <a:lstStyle/>
          <a:p>
            <a:pPr lvl="0"/>
            <a:r>
              <a:rPr lang="en-CA" dirty="0" smtClean="0"/>
              <a:t>Cabotage</a:t>
            </a:r>
            <a:r>
              <a:rPr lang="en-CA" dirty="0" smtClean="0"/>
              <a:t> —this </a:t>
            </a:r>
            <a:r>
              <a:rPr lang="en-CA" dirty="0" smtClean="0"/>
              <a:t>is the reservation of the coastal trade either to ships flying that nation’s flag or to include also ships owned by nationals but operating under a flag of convenience</a:t>
            </a:r>
            <a:endParaRPr lang="en-US" dirty="0" smtClean="0"/>
          </a:p>
          <a:p>
            <a:pPr lvl="0"/>
            <a:r>
              <a:rPr lang="en-CA" dirty="0" smtClean="0"/>
              <a:t>Reduced </a:t>
            </a:r>
            <a:r>
              <a:rPr lang="en-CA" dirty="0" smtClean="0"/>
              <a:t>customs dues on goods imported on her own flag ships</a:t>
            </a:r>
            <a:endParaRPr lang="en-US" dirty="0" smtClean="0"/>
          </a:p>
          <a:p>
            <a:pPr lvl="0"/>
            <a:r>
              <a:rPr lang="en-CA" dirty="0" smtClean="0"/>
              <a:t>Government </a:t>
            </a:r>
            <a:r>
              <a:rPr lang="en-CA" dirty="0" smtClean="0"/>
              <a:t>sponsorship and reservation for certain types or quantities of cargo on national ships</a:t>
            </a:r>
            <a:endParaRPr lang="en-US" dirty="0" smtClean="0"/>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Flag of convenience</a:t>
            </a:r>
            <a:endParaRPr lang="en-US" b="1" dirty="0"/>
          </a:p>
        </p:txBody>
      </p:sp>
      <p:sp>
        <p:nvSpPr>
          <p:cNvPr id="3" name="Content Placeholder 2"/>
          <p:cNvSpPr>
            <a:spLocks noGrp="1"/>
          </p:cNvSpPr>
          <p:nvPr>
            <p:ph idx="1"/>
          </p:nvPr>
        </p:nvSpPr>
        <p:spPr/>
        <p:txBody>
          <a:bodyPr/>
          <a:lstStyle/>
          <a:p>
            <a:pPr>
              <a:buNone/>
            </a:pPr>
            <a:r>
              <a:rPr lang="en-US" dirty="0" smtClean="0"/>
              <a:t>      Otherwise referred to as </a:t>
            </a:r>
            <a:r>
              <a:rPr lang="en-US" b="1" dirty="0" smtClean="0"/>
              <a:t>O</a:t>
            </a:r>
            <a:r>
              <a:rPr lang="en-US" b="1" dirty="0" smtClean="0"/>
              <a:t>pen Registry</a:t>
            </a:r>
            <a:endParaRPr lang="en-US" b="1" dirty="0" smtClean="0"/>
          </a:p>
          <a:p>
            <a:pPr marL="514350" indent="-514350">
              <a:buFont typeface="Wingdings" pitchFamily="2" charset="2"/>
              <a:buChar char="v"/>
            </a:pPr>
            <a:r>
              <a:rPr lang="en-US" dirty="0" smtClean="0"/>
              <a:t>This is where a ship is registered without a ‘genuine link’ to the flag state.</a:t>
            </a:r>
          </a:p>
          <a:p>
            <a:pPr marL="514350" indent="-514350">
              <a:buFont typeface="Wingdings" pitchFamily="2" charset="2"/>
              <a:buChar char="v"/>
            </a:pPr>
            <a:r>
              <a:rPr lang="en-US" dirty="0" smtClean="0"/>
              <a:t>Non traditional maritime nations have offered Open Registry to ship owners as a means of improving the country’s profile while providing a revenue stream.</a:t>
            </a:r>
          </a:p>
          <a:p>
            <a:pPr marL="514350" indent="-514350">
              <a:buFont typeface="Wingdings" pitchFamily="2" charset="2"/>
              <a:buChar char="v"/>
            </a:pPr>
            <a:r>
              <a:rPr lang="en-US" dirty="0" smtClean="0"/>
              <a:t>Concerns about ships safety and substandard ships, has lead to opposition/resentment from some areas who are demanding that this be phased out.</a:t>
            </a:r>
          </a:p>
          <a:p>
            <a:pPr marL="514350" indent="-514350">
              <a:buFont typeface="Wingdings" pitchFamily="2" charset="2"/>
              <a:buChar char="v"/>
            </a:pP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United Nations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The Charter of the United Nations was signed on 26 June 1945, in San Francisco, at the conclusion of the United Nations Conference on International Organization, and came into force on 24 October 1945</a:t>
            </a:r>
            <a:r>
              <a:rPr lang="en-US" dirty="0" smtClean="0"/>
              <a:t>.</a:t>
            </a:r>
          </a:p>
          <a:p>
            <a:r>
              <a:rPr lang="en-US" dirty="0" smtClean="0"/>
              <a:t>This Charter replaced the League of Nations formed in 1920 which was rejected by the United States of America.</a:t>
            </a:r>
          </a:p>
          <a:p>
            <a:r>
              <a:rPr lang="en-US" dirty="0" smtClean="0"/>
              <a:t>There are established as principal organs of the United Nations: a General Assembly, a Security Council, an Economic and Social Council, a Trusteeship Council, an International Court of Justice and a </a:t>
            </a:r>
            <a:r>
              <a:rPr lang="en-US" dirty="0" smtClean="0"/>
              <a:t>Secretariat; and</a:t>
            </a:r>
            <a:endParaRPr lang="en-US" dirty="0" smtClean="0"/>
          </a:p>
          <a:p>
            <a:r>
              <a:rPr lang="en-US" dirty="0" smtClean="0"/>
              <a:t>Such subsidiary organs as may be found necessary may be established in accordance with the present Charter.</a:t>
            </a:r>
          </a:p>
          <a:p>
            <a:pPr>
              <a:buNone/>
            </a:pPr>
            <a:endParaRPr lang="en-US" dirty="0"/>
          </a:p>
        </p:txBody>
      </p:sp>
      <p:sp>
        <p:nvSpPr>
          <p:cNvPr id="4" name="Date Placeholder 3"/>
          <p:cNvSpPr>
            <a:spLocks noGrp="1"/>
          </p:cNvSpPr>
          <p:nvPr>
            <p:ph type="dt" sz="half" idx="10"/>
          </p:nvPr>
        </p:nvSpPr>
        <p:spPr/>
        <p:txBody>
          <a:bodyPr/>
          <a:lstStyle/>
          <a:p>
            <a:fld id="{16B73561-E6A9-4C8D-B438-7747E76F6595}" type="datetime1">
              <a:rPr lang="en-US" smtClean="0"/>
              <a:t>6/20/2014</a:t>
            </a:fld>
            <a:endParaRPr lang="en-US" dirty="0"/>
          </a:p>
        </p:txBody>
      </p:sp>
      <p:sp>
        <p:nvSpPr>
          <p:cNvPr id="5" name="Slide Number Placeholder 4"/>
          <p:cNvSpPr>
            <a:spLocks noGrp="1"/>
          </p:cNvSpPr>
          <p:nvPr>
            <p:ph type="sldNum" sz="quarter" idx="12"/>
          </p:nvPr>
        </p:nvSpPr>
        <p:spPr/>
        <p:txBody>
          <a:bodyPr/>
          <a:lstStyle/>
          <a:p>
            <a:fld id="{0BAFBE44-B988-455E-B082-E30B9951C211}" type="slidenum">
              <a:rPr lang="en-US" smtClean="0"/>
              <a:t>2</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Flag of convenience</a:t>
            </a:r>
            <a:endParaRPr lang="en-US" dirty="0"/>
          </a:p>
        </p:txBody>
      </p:sp>
      <p:sp>
        <p:nvSpPr>
          <p:cNvPr id="3" name="Content Placeholder 2"/>
          <p:cNvSpPr>
            <a:spLocks noGrp="1"/>
          </p:cNvSpPr>
          <p:nvPr>
            <p:ph idx="1"/>
          </p:nvPr>
        </p:nvSpPr>
        <p:spPr/>
        <p:txBody>
          <a:bodyPr/>
          <a:lstStyle/>
          <a:p>
            <a:r>
              <a:rPr lang="en-US" dirty="0" smtClean="0"/>
              <a:t>World registry of fleet operating under Open Registries” have been growing while traditional maritime nations have been decreasing.</a:t>
            </a:r>
          </a:p>
          <a:p>
            <a:r>
              <a:rPr lang="en-US" dirty="0" smtClean="0"/>
              <a:t>The shipping companies have found the greater operational financial flexibility which accompanies OR’s to be of considerable attraction.</a:t>
            </a:r>
          </a:p>
          <a:p>
            <a:r>
              <a:rPr lang="en-US" dirty="0" smtClean="0"/>
              <a:t>Notwithstanding financial inducements from traditional shipping nations, USA and European ship-owners are still registering new tonnage under OR’s and transferring existing tonnages to OR’s.</a:t>
            </a: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subsidies</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t>   One way of building/ improving a nations maritime fleet is by way of providing subsidies:</a:t>
            </a:r>
          </a:p>
          <a:p>
            <a:pPr lvl="0"/>
            <a:r>
              <a:rPr lang="en-CA" dirty="0" smtClean="0"/>
              <a:t>operating subsidies</a:t>
            </a:r>
            <a:endParaRPr lang="en-US" dirty="0" smtClean="0"/>
          </a:p>
          <a:p>
            <a:pPr lvl="0"/>
            <a:r>
              <a:rPr lang="en-CA" dirty="0" smtClean="0"/>
              <a:t>construction subsidies</a:t>
            </a:r>
            <a:endParaRPr lang="en-US" dirty="0" smtClean="0"/>
          </a:p>
          <a:p>
            <a:pPr lvl="0"/>
            <a:r>
              <a:rPr lang="en-CA" dirty="0" smtClean="0"/>
              <a:t>indirect subsidies</a:t>
            </a:r>
            <a:r>
              <a:rPr lang="en-CA" dirty="0" smtClean="0"/>
              <a:t>.</a:t>
            </a:r>
          </a:p>
          <a:p>
            <a:pPr lvl="0">
              <a:buNone/>
            </a:pPr>
            <a:endParaRPr lang="en-US" dirty="0" smtClean="0"/>
          </a:p>
          <a:p>
            <a:pPr>
              <a:buNone/>
            </a:pPr>
            <a:r>
              <a:rPr lang="en-CA" dirty="0" smtClean="0"/>
              <a:t>    State-owned </a:t>
            </a:r>
            <a:r>
              <a:rPr lang="en-CA" dirty="0" smtClean="0"/>
              <a:t>fleets enjoy all these subsidies automatically or at least have the comfort of knowing that these resources are there to help them when times are bad.</a:t>
            </a:r>
            <a:endParaRPr lang="en-US" dirty="0" smtClean="0"/>
          </a:p>
          <a:p>
            <a:pPr marL="514350" indent="-514350">
              <a:buFont typeface="+mj-lt"/>
              <a:buAutoNum type="arabicParenR"/>
            </a:pP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CA" b="1" dirty="0" smtClean="0"/>
              <a:t>   The Council of European and </a:t>
            </a:r>
            <a:r>
              <a:rPr lang="en-CA" b="1" dirty="0" smtClean="0"/>
              <a:t>J</a:t>
            </a:r>
            <a:r>
              <a:rPr lang="en-CA" b="1" dirty="0" smtClean="0"/>
              <a:t>apanese Ship-owners Association</a:t>
            </a:r>
          </a:p>
          <a:p>
            <a:pPr>
              <a:buNone/>
            </a:pPr>
            <a:r>
              <a:rPr lang="en-CA" dirty="0" smtClean="0"/>
              <a:t>   The </a:t>
            </a:r>
            <a:r>
              <a:rPr lang="en-CA" dirty="0" smtClean="0"/>
              <a:t>primary objective of CENSA is the promotion and protection of the interests of its membership through the development of sound shipping policies, such as:</a:t>
            </a:r>
            <a:endParaRPr lang="en-US" dirty="0" smtClean="0"/>
          </a:p>
          <a:p>
            <a:pPr lvl="0"/>
            <a:r>
              <a:rPr lang="en-CA" dirty="0" smtClean="0"/>
              <a:t>elimination of restriction on, and interference with, international transport and </a:t>
            </a:r>
            <a:r>
              <a:rPr lang="en-CA" dirty="0" smtClean="0"/>
              <a:t>trade;</a:t>
            </a:r>
            <a:endParaRPr lang="en-US" dirty="0" smtClean="0"/>
          </a:p>
          <a:p>
            <a:pPr lvl="0"/>
            <a:r>
              <a:rPr lang="en-CA" dirty="0" smtClean="0"/>
              <a:t>promotion of a system free, so far as possible, from governmental discrimination or regulation and which preserves for shippers the freedom of choice of </a:t>
            </a:r>
            <a:r>
              <a:rPr lang="en-CA" dirty="0" smtClean="0"/>
              <a:t>vessel; and</a:t>
            </a:r>
            <a:endParaRPr lang="en-US" dirty="0" smtClean="0"/>
          </a:p>
          <a:p>
            <a:pPr lvl="0"/>
            <a:r>
              <a:rPr lang="en-CA" dirty="0" smtClean="0"/>
              <a:t>development of a system of fair-trading between providers and users of shipping services on the basis, as far as possible, of self-regulation.</a:t>
            </a:r>
            <a:endParaRPr lang="en-US" dirty="0" smtClean="0"/>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b="1" dirty="0" smtClean="0"/>
              <a:t>Shipping Organization</a:t>
            </a:r>
            <a:endParaRPr lang="en-US" dirty="0"/>
          </a:p>
        </p:txBody>
      </p:sp>
      <p:sp>
        <p:nvSpPr>
          <p:cNvPr id="3" name="Content Placeholder 2"/>
          <p:cNvSpPr>
            <a:spLocks noGrp="1"/>
          </p:cNvSpPr>
          <p:nvPr>
            <p:ph idx="1"/>
          </p:nvPr>
        </p:nvSpPr>
        <p:spPr>
          <a:xfrm>
            <a:off x="457200" y="1752600"/>
            <a:ext cx="8229600" cy="4572000"/>
          </a:xfrm>
        </p:spPr>
        <p:txBody>
          <a:bodyPr>
            <a:normAutofit fontScale="85000" lnSpcReduction="20000"/>
          </a:bodyPr>
          <a:lstStyle/>
          <a:p>
            <a:pPr>
              <a:buNone/>
            </a:pPr>
            <a:r>
              <a:rPr lang="en-US" dirty="0" smtClean="0"/>
              <a:t>   </a:t>
            </a:r>
            <a:r>
              <a:rPr lang="en-US" b="1" dirty="0" smtClean="0"/>
              <a:t>International Association of Independent Tanker Owner Association(INTERTANKO)</a:t>
            </a:r>
          </a:p>
          <a:p>
            <a:pPr>
              <a:buNone/>
            </a:pPr>
            <a:r>
              <a:rPr lang="en-CA" dirty="0" smtClean="0"/>
              <a:t>    INTERTANKO </a:t>
            </a:r>
            <a:r>
              <a:rPr lang="en-CA" dirty="0" smtClean="0"/>
              <a:t>is a non-profit organization whose aims are to:</a:t>
            </a:r>
            <a:endParaRPr lang="en-US" dirty="0" smtClean="0"/>
          </a:p>
          <a:p>
            <a:pPr lvl="0"/>
            <a:r>
              <a:rPr lang="en-CA" dirty="0" smtClean="0"/>
              <a:t>promote internationally the interests of independent tanker owners in matters of general </a:t>
            </a:r>
            <a:r>
              <a:rPr lang="en-CA" dirty="0" smtClean="0"/>
              <a:t>policy;</a:t>
            </a:r>
            <a:endParaRPr lang="en-US" dirty="0" smtClean="0"/>
          </a:p>
          <a:p>
            <a:pPr lvl="0"/>
            <a:r>
              <a:rPr lang="en-CA" dirty="0" smtClean="0"/>
              <a:t>promote a free and competitive tanker </a:t>
            </a:r>
            <a:r>
              <a:rPr lang="en-CA" dirty="0" smtClean="0"/>
              <a:t>market;</a:t>
            </a:r>
            <a:endParaRPr lang="en-US" dirty="0" smtClean="0"/>
          </a:p>
          <a:p>
            <a:pPr lvl="0"/>
            <a:r>
              <a:rPr lang="en-CA" dirty="0" smtClean="0"/>
              <a:t>work for safety at </a:t>
            </a:r>
            <a:r>
              <a:rPr lang="en-CA" dirty="0" smtClean="0"/>
              <a:t>sea;</a:t>
            </a:r>
            <a:endParaRPr lang="en-US" dirty="0" smtClean="0"/>
          </a:p>
          <a:p>
            <a:pPr lvl="0"/>
            <a:r>
              <a:rPr lang="en-CA" dirty="0" smtClean="0"/>
              <a:t>protect the marine </a:t>
            </a:r>
            <a:r>
              <a:rPr lang="en-CA" dirty="0" smtClean="0"/>
              <a:t>environment;</a:t>
            </a:r>
            <a:endParaRPr lang="en-US" dirty="0" smtClean="0"/>
          </a:p>
          <a:p>
            <a:pPr lvl="0"/>
            <a:r>
              <a:rPr lang="en-CA" dirty="0" smtClean="0"/>
              <a:t>co-operate with other technical, industrial or commercial interests or bodies on problems of mutual concern to its members and to such </a:t>
            </a:r>
            <a:r>
              <a:rPr lang="en-CA" dirty="0" smtClean="0"/>
              <a:t>interests;</a:t>
            </a:r>
            <a:endParaRPr lang="en-US" dirty="0" smtClean="0"/>
          </a:p>
          <a:p>
            <a:pPr lvl="0"/>
            <a:r>
              <a:rPr lang="en-CA" dirty="0" smtClean="0"/>
              <a:t>take part in the deliberations of other international </a:t>
            </a:r>
            <a:r>
              <a:rPr lang="en-CA" dirty="0" smtClean="0"/>
              <a:t>bodies;</a:t>
            </a:r>
            <a:endParaRPr lang="en-US" dirty="0" smtClean="0"/>
          </a:p>
          <a:p>
            <a:r>
              <a:rPr lang="en-CA" dirty="0" smtClean="0"/>
              <a:t>INTERTANKO works closely with organizations such as IMO, OECD, the </a:t>
            </a:r>
            <a:r>
              <a:rPr lang="en-CA" dirty="0" smtClean="0"/>
              <a:t>Worldscale</a:t>
            </a:r>
            <a:r>
              <a:rPr lang="en-CA" dirty="0" smtClean="0"/>
              <a:t>  </a:t>
            </a:r>
            <a:r>
              <a:rPr lang="en-CA" dirty="0" smtClean="0"/>
              <a:t>Association, and UNCTAD.</a:t>
            </a:r>
            <a:endParaRPr lang="en-US" dirty="0" smtClean="0"/>
          </a:p>
          <a:p>
            <a:pPr>
              <a:buNone/>
            </a:pPr>
            <a:endParaRPr lang="en-US" b="1"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dirty="0"/>
          </a:p>
        </p:txBody>
      </p:sp>
      <p:sp>
        <p:nvSpPr>
          <p:cNvPr id="3" name="Content Placeholder 2"/>
          <p:cNvSpPr>
            <a:spLocks noGrp="1"/>
          </p:cNvSpPr>
          <p:nvPr>
            <p:ph idx="1"/>
          </p:nvPr>
        </p:nvSpPr>
        <p:spPr/>
        <p:txBody>
          <a:bodyPr>
            <a:normAutofit lnSpcReduction="10000"/>
          </a:bodyPr>
          <a:lstStyle/>
          <a:p>
            <a:pPr lvl="0">
              <a:buNone/>
            </a:pPr>
            <a:r>
              <a:rPr lang="en-US" dirty="0" smtClean="0"/>
              <a:t>   </a:t>
            </a:r>
            <a:r>
              <a:rPr lang="en-US" b="1" dirty="0" smtClean="0"/>
              <a:t>International </a:t>
            </a:r>
            <a:r>
              <a:rPr lang="en-US" b="1" dirty="0" smtClean="0"/>
              <a:t>Association of Independent Tanker Owner Association(INTERTANKO</a:t>
            </a:r>
            <a:r>
              <a:rPr lang="en-US" b="1" dirty="0" smtClean="0"/>
              <a:t>)</a:t>
            </a:r>
          </a:p>
          <a:p>
            <a:pPr lvl="0">
              <a:buFont typeface="Arial" pitchFamily="34" charset="0"/>
              <a:buChar char="•"/>
            </a:pPr>
            <a:r>
              <a:rPr lang="en-CA" dirty="0" smtClean="0"/>
              <a:t>protect </a:t>
            </a:r>
            <a:r>
              <a:rPr lang="en-CA" dirty="0" smtClean="0"/>
              <a:t>the marine </a:t>
            </a:r>
            <a:r>
              <a:rPr lang="en-CA" dirty="0" smtClean="0"/>
              <a:t>environment;</a:t>
            </a:r>
            <a:endParaRPr lang="en-US" dirty="0" smtClean="0"/>
          </a:p>
          <a:p>
            <a:pPr lvl="0"/>
            <a:r>
              <a:rPr lang="en-CA" dirty="0" smtClean="0"/>
              <a:t>co-operate with other technical, industrial or commercial interests or bodies on problems of mutual concern to its members and to such </a:t>
            </a:r>
            <a:r>
              <a:rPr lang="en-CA" dirty="0" smtClean="0"/>
              <a:t>interests; and</a:t>
            </a:r>
            <a:endParaRPr lang="en-US" dirty="0" smtClean="0"/>
          </a:p>
          <a:p>
            <a:pPr lvl="0"/>
            <a:r>
              <a:rPr lang="en-CA" dirty="0" smtClean="0"/>
              <a:t>take part in the deliberations of other international bodies.</a:t>
            </a:r>
            <a:endParaRPr lang="en-US" dirty="0" smtClean="0"/>
          </a:p>
          <a:p>
            <a:r>
              <a:rPr lang="en-CA" dirty="0" smtClean="0"/>
              <a:t>INTERTANKO works closely with organizations such as IMO, OECD, the </a:t>
            </a:r>
            <a:r>
              <a:rPr lang="en-CA" dirty="0" smtClean="0"/>
              <a:t>Worldscale</a:t>
            </a:r>
            <a:r>
              <a:rPr lang="en-CA" dirty="0" smtClean="0"/>
              <a:t> Association, and UNCTAD.</a:t>
            </a:r>
            <a:endParaRPr lang="en-US" dirty="0" smtClean="0"/>
          </a:p>
          <a:p>
            <a:pPr>
              <a:buNone/>
            </a:pP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b="1" dirty="0" smtClean="0"/>
              <a:t>Shipping Organization</a:t>
            </a:r>
            <a:endParaRPr lang="en-US" dirty="0"/>
          </a:p>
        </p:txBody>
      </p:sp>
      <p:sp>
        <p:nvSpPr>
          <p:cNvPr id="3" name="Content Placeholder 2"/>
          <p:cNvSpPr>
            <a:spLocks noGrp="1"/>
          </p:cNvSpPr>
          <p:nvPr>
            <p:ph idx="1"/>
          </p:nvPr>
        </p:nvSpPr>
        <p:spPr>
          <a:xfrm>
            <a:off x="457200" y="1676400"/>
            <a:ext cx="8229600" cy="4648200"/>
          </a:xfrm>
        </p:spPr>
        <p:txBody>
          <a:bodyPr>
            <a:normAutofit fontScale="92500" lnSpcReduction="20000"/>
          </a:bodyPr>
          <a:lstStyle/>
          <a:p>
            <a:pPr>
              <a:buNone/>
            </a:pPr>
            <a:r>
              <a:rPr lang="en-CA" b="1" dirty="0" smtClean="0"/>
              <a:t>   The </a:t>
            </a:r>
            <a:r>
              <a:rPr lang="en-CA" b="1" dirty="0" smtClean="0"/>
              <a:t>Worldscale</a:t>
            </a:r>
            <a:r>
              <a:rPr lang="en-CA" b="1" dirty="0" smtClean="0"/>
              <a:t> freight </a:t>
            </a:r>
            <a:r>
              <a:rPr lang="en-CA" b="1" dirty="0" smtClean="0"/>
              <a:t>rates</a:t>
            </a:r>
            <a:endParaRPr lang="en-US" b="1" dirty="0" smtClean="0"/>
          </a:p>
          <a:p>
            <a:pPr>
              <a:buNone/>
            </a:pPr>
            <a:r>
              <a:rPr lang="en-CA" dirty="0" smtClean="0"/>
              <a:t>    It </a:t>
            </a:r>
            <a:r>
              <a:rPr lang="en-CA" dirty="0" smtClean="0"/>
              <a:t>is the custom to express market levels of freight as a direct percentage of these published scale rates instead of as a plus or minus percentage.  Thus: </a:t>
            </a:r>
            <a:r>
              <a:rPr lang="en-CA" dirty="0" smtClean="0"/>
              <a:t> </a:t>
            </a:r>
            <a:r>
              <a:rPr lang="en-US" dirty="0" smtClean="0"/>
              <a:t> "Worldwide Tanker </a:t>
            </a:r>
            <a:r>
              <a:rPr lang="en-US" u="sng" dirty="0" smtClean="0"/>
              <a:t>Nominal</a:t>
            </a:r>
            <a:r>
              <a:rPr lang="en-US" dirty="0" smtClean="0"/>
              <a:t> Freight Scale", more usually know under its code name "</a:t>
            </a:r>
            <a:r>
              <a:rPr lang="en-US" dirty="0" smtClean="0"/>
              <a:t>Worldscale</a:t>
            </a:r>
            <a:r>
              <a:rPr lang="en-US" dirty="0" smtClean="0"/>
              <a:t>“.</a:t>
            </a:r>
            <a:endParaRPr lang="en-US" dirty="0" smtClean="0"/>
          </a:p>
          <a:p>
            <a:pPr lvl="0"/>
            <a:r>
              <a:rPr lang="en-CA" dirty="0" smtClean="0"/>
              <a:t>Worldscale</a:t>
            </a:r>
            <a:r>
              <a:rPr lang="en-CA" dirty="0" smtClean="0"/>
              <a:t> 100 (W100) means the rate as calculated and published</a:t>
            </a:r>
            <a:endParaRPr lang="en-US" dirty="0" smtClean="0"/>
          </a:p>
          <a:p>
            <a:pPr lvl="0"/>
            <a:r>
              <a:rPr lang="en-CA" dirty="0" smtClean="0"/>
              <a:t>Worldscale</a:t>
            </a:r>
            <a:r>
              <a:rPr lang="en-CA" dirty="0" smtClean="0"/>
              <a:t> 250 (W250) means 250% of the published rate</a:t>
            </a:r>
            <a:endParaRPr lang="en-US" dirty="0" smtClean="0"/>
          </a:p>
          <a:p>
            <a:pPr lvl="0"/>
            <a:r>
              <a:rPr lang="en-CA" dirty="0" smtClean="0"/>
              <a:t>Worldscale</a:t>
            </a:r>
            <a:r>
              <a:rPr lang="en-CA" dirty="0" smtClean="0"/>
              <a:t> 40 (W40) means 40% of the published rate.</a:t>
            </a:r>
            <a:endParaRPr lang="en-US" dirty="0" smtClean="0"/>
          </a:p>
          <a:p>
            <a:pPr>
              <a:buNone/>
            </a:pPr>
            <a:r>
              <a:rPr lang="en-CA" dirty="0" smtClean="0"/>
              <a:t>   An </a:t>
            </a:r>
            <a:r>
              <a:rPr lang="en-CA" dirty="0" smtClean="0"/>
              <a:t>owner assesses the likely costs involved on a particular voyage and decides whether or not the level of </a:t>
            </a:r>
            <a:r>
              <a:rPr lang="en-CA" dirty="0" smtClean="0"/>
              <a:t>Worldscale</a:t>
            </a:r>
            <a:r>
              <a:rPr lang="en-CA" dirty="0" smtClean="0"/>
              <a:t> on offer has any attraction, bearing in mind the loading and discharging options required by the charterer.</a:t>
            </a:r>
            <a:endParaRPr lang="en-US" dirty="0" smtClean="0"/>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Baltic and International Maritime Conference (BIMCO)</a:t>
            </a:r>
            <a:endParaRPr lang="en-US" b="1" dirty="0" smtClean="0"/>
          </a:p>
          <a:p>
            <a:r>
              <a:rPr lang="en-US" dirty="0" smtClean="0"/>
              <a:t>BIMCO is a shipping association providing a wide range of services to its global membership of stakeholders who have vested interests in the shipping industry, including </a:t>
            </a:r>
            <a:r>
              <a:rPr lang="en-US" dirty="0" smtClean="0"/>
              <a:t>shipowners</a:t>
            </a:r>
            <a:r>
              <a:rPr lang="en-US" dirty="0" smtClean="0"/>
              <a:t>, operators, managers, brokers and agents. </a:t>
            </a:r>
          </a:p>
          <a:p>
            <a:r>
              <a:rPr lang="en-US" dirty="0" smtClean="0"/>
              <a:t>The association’s main objective is to facilitate the commercial operations of its membership by means of developing standard contracts and clauses, and providing quality information, advice, and education.  </a:t>
            </a:r>
          </a:p>
          <a:p>
            <a:pPr>
              <a:buFont typeface="Wingdings" pitchFamily="2" charset="2"/>
              <a:buChar char="v"/>
            </a:pPr>
            <a:endParaRPr lang="en-US" b="1"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Baltic and International Maritime Conference (BIMCO) </a:t>
            </a:r>
            <a:endParaRPr lang="en-US" b="1" dirty="0" smtClean="0"/>
          </a:p>
          <a:p>
            <a:r>
              <a:rPr lang="en-US" dirty="0" smtClean="0"/>
              <a:t>BIMCO </a:t>
            </a:r>
            <a:r>
              <a:rPr lang="en-US" dirty="0" smtClean="0"/>
              <a:t>promotes fair business practices, free trade and open access to markets and is a strong advocate for the </a:t>
            </a:r>
            <a:r>
              <a:rPr lang="en-US" dirty="0" smtClean="0"/>
              <a:t>harmonisation</a:t>
            </a:r>
            <a:r>
              <a:rPr lang="en-US" dirty="0" smtClean="0"/>
              <a:t> and </a:t>
            </a:r>
            <a:r>
              <a:rPr lang="en-US" dirty="0" smtClean="0"/>
              <a:t>standardisation</a:t>
            </a:r>
            <a:r>
              <a:rPr lang="en-US" dirty="0" smtClean="0"/>
              <a:t> of all shipping related activity.</a:t>
            </a:r>
          </a:p>
          <a:p>
            <a:r>
              <a:rPr lang="en-US" dirty="0" smtClean="0"/>
              <a:t>Accredited as a Non-Governmental </a:t>
            </a:r>
            <a:r>
              <a:rPr lang="en-US" dirty="0" smtClean="0"/>
              <a:t>Organisation</a:t>
            </a:r>
            <a:r>
              <a:rPr lang="en-US" dirty="0" smtClean="0"/>
              <a:t> (NGO) with all relevant United Nations agencies and other regulatory entities, BIMCO actively promotes the application of international agreed regulatory instruments.  </a:t>
            </a:r>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    Baltic </a:t>
            </a:r>
            <a:r>
              <a:rPr lang="en-US" b="1" dirty="0" smtClean="0"/>
              <a:t>and International Maritime Conference (BIMCO) </a:t>
            </a:r>
          </a:p>
          <a:p>
            <a:r>
              <a:rPr lang="en-US" dirty="0" smtClean="0"/>
              <a:t>BIMCO </a:t>
            </a:r>
            <a:r>
              <a:rPr lang="en-US" dirty="0" smtClean="0"/>
              <a:t>is the </a:t>
            </a:r>
            <a:r>
              <a:rPr lang="en-US" dirty="0" smtClean="0"/>
              <a:t>recognised</a:t>
            </a:r>
            <a:r>
              <a:rPr lang="en-US" dirty="0" smtClean="0"/>
              <a:t> world leader in the production and revision of standard maritime contracts and clauses</a:t>
            </a:r>
            <a:r>
              <a:rPr lang="en-US" dirty="0" smtClean="0"/>
              <a:t>.</a:t>
            </a:r>
          </a:p>
          <a:p>
            <a:r>
              <a:rPr lang="en-US" dirty="0" smtClean="0"/>
              <a:t> </a:t>
            </a:r>
            <a:r>
              <a:rPr lang="en-US" dirty="0" smtClean="0"/>
              <a:t>The Documentary work of BIMCO has been one of the cornerstones of the association for over 100 years because of its importance in providing a tangible contribution to trade facilitation, </a:t>
            </a:r>
            <a:r>
              <a:rPr lang="en-US" dirty="0" smtClean="0"/>
              <a:t>harmonisation</a:t>
            </a:r>
            <a:r>
              <a:rPr lang="en-US" dirty="0" smtClean="0"/>
              <a:t> and the raising of contractual standards within the maritime industry, consistent with our stated vision and mission.</a:t>
            </a:r>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producing new standard forms of contract and clauses and revising existing ones, we aim to represent fairly the interests of both parties. </a:t>
            </a:r>
            <a:endParaRPr lang="en-US" dirty="0" smtClean="0"/>
          </a:p>
          <a:p>
            <a:r>
              <a:rPr lang="en-US" dirty="0" smtClean="0"/>
              <a:t>Contracts </a:t>
            </a:r>
            <a:r>
              <a:rPr lang="en-US" dirty="0" smtClean="0"/>
              <a:t>and clauses are written in legally sound language in a style that clearly conveys to both parties the risks and rewards of the agreement</a:t>
            </a:r>
            <a:r>
              <a:rPr lang="en-US" dirty="0" smtClean="0"/>
              <a:t>.</a:t>
            </a:r>
          </a:p>
          <a:p>
            <a:r>
              <a:rPr lang="en-US" dirty="0" smtClean="0"/>
              <a:t>the development and updating of maritime contracts and clauses helps to raise contractual standards, improve </a:t>
            </a:r>
            <a:r>
              <a:rPr lang="en-US" dirty="0" smtClean="0"/>
              <a:t>harmonisation</a:t>
            </a:r>
            <a:r>
              <a:rPr lang="en-US" dirty="0" smtClean="0"/>
              <a:t> in the industry and ensure widespread use. </a:t>
            </a:r>
            <a:endParaRPr lang="en-US" dirty="0" smtClean="0"/>
          </a:p>
          <a:p>
            <a:r>
              <a:rPr lang="en-US" dirty="0" smtClean="0"/>
              <a:t>This</a:t>
            </a:r>
            <a:r>
              <a:rPr lang="en-US" dirty="0" smtClean="0"/>
              <a:t>, in turn, helps to reduce the likelihood of disputes arising over the interpretation of contracts and clauses by commercial parties</a:t>
            </a:r>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IMO</a:t>
            </a:r>
            <a:endParaRPr lang="en-US" b="1" dirty="0"/>
          </a:p>
        </p:txBody>
      </p:sp>
      <p:sp>
        <p:nvSpPr>
          <p:cNvPr id="3" name="Content Placeholder 2"/>
          <p:cNvSpPr>
            <a:spLocks noGrp="1"/>
          </p:cNvSpPr>
          <p:nvPr>
            <p:ph idx="1"/>
          </p:nvPr>
        </p:nvSpPr>
        <p:spPr/>
        <p:txBody>
          <a:bodyPr>
            <a:normAutofit fontScale="92500"/>
          </a:bodyPr>
          <a:lstStyle/>
          <a:p>
            <a:r>
              <a:rPr lang="en-US" b="1" dirty="0" smtClean="0"/>
              <a:t> </a:t>
            </a:r>
            <a:r>
              <a:rPr lang="en-US" b="1" dirty="0" smtClean="0"/>
              <a:t>The </a:t>
            </a:r>
            <a:r>
              <a:rPr lang="en-US" b="1" dirty="0" smtClean="0"/>
              <a:t>International Maritime Organization – is the United Nations specialized agency with responsibility for the safety and security of shipping and the prevention of marine pollution by ships</a:t>
            </a:r>
            <a:r>
              <a:rPr lang="en-US" b="1" dirty="0" smtClean="0"/>
              <a:t>.</a:t>
            </a:r>
          </a:p>
          <a:p>
            <a:r>
              <a:rPr lang="en-US" dirty="0" smtClean="0"/>
              <a:t>As a specialized agency of the United Nations, IMO is the global standard-setting authority for the safety, security and environmental performance of international shipping. </a:t>
            </a:r>
            <a:endParaRPr lang="en-US" dirty="0" smtClean="0"/>
          </a:p>
          <a:p>
            <a:r>
              <a:rPr lang="en-US" dirty="0" smtClean="0"/>
              <a:t>Its </a:t>
            </a:r>
            <a:r>
              <a:rPr lang="en-US" dirty="0" smtClean="0"/>
              <a:t>main role is to create a regulatory framework for the shipping industry that is fair and effective, universally adopted and universally implemented.</a:t>
            </a:r>
            <a:endParaRPr lang="en-US" b="1" dirty="0" smtClean="0"/>
          </a:p>
          <a:p>
            <a:endParaRPr lang="en-US" dirty="0"/>
          </a:p>
        </p:txBody>
      </p:sp>
      <p:sp>
        <p:nvSpPr>
          <p:cNvPr id="4" name="Date Placeholder 3"/>
          <p:cNvSpPr>
            <a:spLocks noGrp="1"/>
          </p:cNvSpPr>
          <p:nvPr>
            <p:ph type="dt" sz="half" idx="10"/>
          </p:nvPr>
        </p:nvSpPr>
        <p:spPr/>
        <p:txBody>
          <a:bodyPr/>
          <a:lstStyle/>
          <a:p>
            <a:fld id="{6406CAA2-499D-43D2-B0C8-E4F4E8D82629}" type="datetime1">
              <a:rPr lang="en-US" smtClean="0"/>
              <a:t>6/20/2014</a:t>
            </a:fld>
            <a:endParaRPr lang="en-US" dirty="0"/>
          </a:p>
        </p:txBody>
      </p:sp>
      <p:sp>
        <p:nvSpPr>
          <p:cNvPr id="5" name="Slide Number Placeholder 4"/>
          <p:cNvSpPr>
            <a:spLocks noGrp="1"/>
          </p:cNvSpPr>
          <p:nvPr>
            <p:ph type="sldNum" sz="quarter" idx="12"/>
          </p:nvPr>
        </p:nvSpPr>
        <p:spPr/>
        <p:txBody>
          <a:bodyPr/>
          <a:lstStyle/>
          <a:p>
            <a:fld id="{0BAFBE44-B988-455E-B082-E30B9951C211}" type="slidenum">
              <a:rPr lang="en-US" smtClean="0"/>
              <a:t>3</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t>
            </a:r>
            <a:r>
              <a:rPr lang="en-US" b="1" dirty="0" smtClean="0"/>
              <a:t>International Labour Organization (</a:t>
            </a:r>
            <a:r>
              <a:rPr lang="en-US" dirty="0" smtClean="0"/>
              <a:t>The ILO was founded in </a:t>
            </a:r>
            <a:r>
              <a:rPr lang="en-US" dirty="0" smtClean="0"/>
              <a:t>1919. The </a:t>
            </a:r>
            <a:r>
              <a:rPr lang="en-US" dirty="0" smtClean="0"/>
              <a:t>ILO became the first specialized agency of the UN in </a:t>
            </a:r>
            <a:r>
              <a:rPr lang="en-US" dirty="0" smtClean="0"/>
              <a:t>1946).</a:t>
            </a:r>
            <a:endParaRPr lang="en-US" b="1" dirty="0" smtClean="0"/>
          </a:p>
          <a:p>
            <a:r>
              <a:rPr lang="en-US" dirty="0" smtClean="0"/>
              <a:t>The </a:t>
            </a:r>
            <a:r>
              <a:rPr lang="en-US" dirty="0" smtClean="0"/>
              <a:t>unique tripartite structure of the ILO gives an equal voice to workers, employers and governments to ensure that the views of the social partners are closely reflected in labour standards and in shaping policies and </a:t>
            </a:r>
            <a:r>
              <a:rPr lang="en-US" dirty="0" smtClean="0"/>
              <a:t>programmes</a:t>
            </a:r>
            <a:r>
              <a:rPr lang="en-US" dirty="0" smtClean="0"/>
              <a:t>.</a:t>
            </a:r>
          </a:p>
          <a:p>
            <a:r>
              <a:rPr lang="en-US" dirty="0" smtClean="0"/>
              <a:t>The main aims of the ILO are to promote rights at work, encourage decent employment opportunities, enhance social protection and strengthen dialogue on work-related issues.</a:t>
            </a:r>
          </a:p>
          <a:p>
            <a:pPr>
              <a:buNone/>
            </a:pP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dirty="0"/>
          </a:p>
        </p:txBody>
      </p:sp>
      <p:sp>
        <p:nvSpPr>
          <p:cNvPr id="3" name="Content Placeholder 2"/>
          <p:cNvSpPr>
            <a:spLocks noGrp="1"/>
          </p:cNvSpPr>
          <p:nvPr>
            <p:ph idx="1"/>
          </p:nvPr>
        </p:nvSpPr>
        <p:spPr/>
        <p:txBody>
          <a:bodyPr>
            <a:normAutofit fontScale="92500"/>
          </a:bodyPr>
          <a:lstStyle/>
          <a:p>
            <a:r>
              <a:rPr lang="en-US" b="1" dirty="0" smtClean="0"/>
              <a:t>The International Transport Workers' Federation (ITF</a:t>
            </a:r>
            <a:r>
              <a:rPr lang="en-US" dirty="0" smtClean="0"/>
              <a:t>) is an international trade union federation of transport workers' unions. Any independent trade union with members in the transport industry is eligible for membership of the ITF</a:t>
            </a:r>
            <a:r>
              <a:rPr lang="en-US" dirty="0" smtClean="0"/>
              <a:t>.</a:t>
            </a:r>
          </a:p>
          <a:p>
            <a:r>
              <a:rPr lang="en-US" dirty="0" smtClean="0"/>
              <a:t>The ITF represents the interests of transport workers' unions in bodies which take decisions affecting jobs, employment conditions or safety in the transport industry, such as the International Labour </a:t>
            </a:r>
            <a:r>
              <a:rPr lang="en-US" dirty="0" smtClean="0"/>
              <a:t>Organization </a:t>
            </a:r>
            <a:r>
              <a:rPr lang="en-US" dirty="0" smtClean="0"/>
              <a:t>(ILO), the International Maritime </a:t>
            </a:r>
            <a:r>
              <a:rPr lang="en-US" dirty="0" smtClean="0"/>
              <a:t>Organization </a:t>
            </a:r>
            <a:r>
              <a:rPr lang="en-US" dirty="0" smtClean="0"/>
              <a:t>(IMO) and the International Civil Aviation </a:t>
            </a:r>
            <a:r>
              <a:rPr lang="en-US" dirty="0" smtClean="0"/>
              <a:t>Organization </a:t>
            </a:r>
            <a:r>
              <a:rPr lang="en-US" dirty="0" smtClean="0"/>
              <a:t>(ICAO</a:t>
            </a:r>
            <a:r>
              <a:rPr lang="en-US" dirty="0" smtClean="0"/>
              <a:t>).</a:t>
            </a: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The </a:t>
            </a:r>
            <a:r>
              <a:rPr lang="en-US" b="1" dirty="0" smtClean="0"/>
              <a:t>Organisation</a:t>
            </a:r>
            <a:r>
              <a:rPr lang="en-US" b="1" dirty="0" smtClean="0"/>
              <a:t> for Economic Co-operation and Development (</a:t>
            </a:r>
            <a:r>
              <a:rPr lang="en-US" b="1" dirty="0" smtClean="0"/>
              <a:t>OECD)</a:t>
            </a:r>
          </a:p>
          <a:p>
            <a:pPr>
              <a:buFont typeface="Wingdings" pitchFamily="2" charset="2"/>
              <a:buChar char="v"/>
            </a:pPr>
            <a:r>
              <a:rPr lang="en-US" dirty="0" smtClean="0"/>
              <a:t>The OECD provides a forum in which governments can work together to share experiences and seek solutions to common </a:t>
            </a:r>
            <a:r>
              <a:rPr lang="en-US" dirty="0" smtClean="0"/>
              <a:t>problems</a:t>
            </a:r>
            <a:r>
              <a:rPr lang="en-US" dirty="0" smtClean="0"/>
              <a:t>;</a:t>
            </a:r>
            <a:endParaRPr lang="en-US" dirty="0" smtClean="0"/>
          </a:p>
          <a:p>
            <a:pPr>
              <a:buFont typeface="Wingdings" pitchFamily="2" charset="2"/>
              <a:buChar char="v"/>
            </a:pPr>
            <a:r>
              <a:rPr lang="en-US" dirty="0" smtClean="0"/>
              <a:t> They  </a:t>
            </a:r>
            <a:r>
              <a:rPr lang="en-US" dirty="0" smtClean="0"/>
              <a:t>work with governments to understand what drives economic, social and environmental </a:t>
            </a:r>
            <a:r>
              <a:rPr lang="en-US" dirty="0" smtClean="0"/>
              <a:t>change</a:t>
            </a:r>
            <a:r>
              <a:rPr lang="en-US" dirty="0" smtClean="0"/>
              <a:t>;</a:t>
            </a:r>
            <a:endParaRPr lang="en-US" dirty="0" smtClean="0"/>
          </a:p>
          <a:p>
            <a:pPr>
              <a:buFont typeface="Wingdings" pitchFamily="2" charset="2"/>
              <a:buChar char="v"/>
            </a:pPr>
            <a:r>
              <a:rPr lang="en-US" dirty="0" smtClean="0"/>
              <a:t> The </a:t>
            </a:r>
            <a:r>
              <a:rPr lang="en-US" dirty="0" smtClean="0"/>
              <a:t>measure productivity and global flows of </a:t>
            </a:r>
            <a:r>
              <a:rPr lang="en-US" dirty="0" smtClean="0"/>
              <a:t>trade, ship building and investment;</a:t>
            </a:r>
          </a:p>
          <a:p>
            <a:pPr>
              <a:buFont typeface="Wingdings" pitchFamily="2" charset="2"/>
              <a:buChar char="v"/>
            </a:pPr>
            <a:r>
              <a:rPr lang="en-US" dirty="0" smtClean="0"/>
              <a:t> </a:t>
            </a:r>
            <a:r>
              <a:rPr lang="en-US" dirty="0" smtClean="0"/>
              <a:t>We </a:t>
            </a:r>
            <a:r>
              <a:rPr lang="en-US" dirty="0" smtClean="0"/>
              <a:t>analyse</a:t>
            </a:r>
            <a:r>
              <a:rPr lang="en-US" dirty="0" smtClean="0"/>
              <a:t> and compare data to predict future </a:t>
            </a:r>
            <a:r>
              <a:rPr lang="en-US" dirty="0" smtClean="0"/>
              <a:t>trends and </a:t>
            </a:r>
            <a:r>
              <a:rPr lang="en-US" dirty="0" smtClean="0"/>
              <a:t>set international standards on a wide range of things, from agriculture and </a:t>
            </a:r>
            <a:r>
              <a:rPr lang="en-US" dirty="0" smtClean="0"/>
              <a:t>tax, subsidies to </a:t>
            </a:r>
            <a:r>
              <a:rPr lang="en-US" dirty="0" smtClean="0"/>
              <a:t>the safety of </a:t>
            </a:r>
            <a:r>
              <a:rPr lang="en-US" dirty="0" smtClean="0"/>
              <a:t>chemicals .</a:t>
            </a:r>
            <a:endParaRPr lang="en-US" b="1" dirty="0" smtClean="0"/>
          </a:p>
          <a:p>
            <a:pPr>
              <a:buNone/>
            </a:pP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International Chamber of Shipping (ICS)</a:t>
            </a:r>
          </a:p>
          <a:p>
            <a:pPr>
              <a:buFont typeface="Wingdings" pitchFamily="2" charset="2"/>
              <a:buChar char="v"/>
            </a:pPr>
            <a:r>
              <a:rPr lang="en-US" dirty="0" smtClean="0"/>
              <a:t>The International Chamber of Shipping (ICS) is the principal international trade association for merchant </a:t>
            </a:r>
            <a:r>
              <a:rPr lang="en-US" dirty="0" smtClean="0"/>
              <a:t>shipowners</a:t>
            </a:r>
            <a:r>
              <a:rPr lang="en-US" dirty="0" smtClean="0"/>
              <a:t> and operators, representing all sectors and trades and over 80% of the world merchant fleet.</a:t>
            </a:r>
          </a:p>
          <a:p>
            <a:pPr>
              <a:buFont typeface="Wingdings" pitchFamily="2" charset="2"/>
              <a:buChar char="v"/>
            </a:pPr>
            <a:r>
              <a:rPr lang="en-US" dirty="0" smtClean="0"/>
              <a:t>The aim of ICS is to promote the interests of </a:t>
            </a:r>
            <a:r>
              <a:rPr lang="en-US" dirty="0" smtClean="0"/>
              <a:t>shipowners</a:t>
            </a:r>
            <a:r>
              <a:rPr lang="en-US" dirty="0" smtClean="0"/>
              <a:t> and operators in all matters of shipping policy and ship operations</a:t>
            </a:r>
            <a:r>
              <a:rPr lang="en-US" dirty="0" smtClean="0"/>
              <a:t>.</a:t>
            </a:r>
          </a:p>
          <a:p>
            <a:pPr>
              <a:buFont typeface="Wingdings" pitchFamily="2" charset="2"/>
              <a:buChar char="v"/>
            </a:pPr>
            <a:r>
              <a:rPr lang="en-US" dirty="0" smtClean="0"/>
              <a:t>Encourage high standards of operation and the provision of high quality and efficient shipping services.</a:t>
            </a: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b="1" dirty="0" smtClean="0"/>
              <a:t>International </a:t>
            </a:r>
            <a:r>
              <a:rPr lang="en-US" b="1" dirty="0" smtClean="0"/>
              <a:t>Chamber of Shipping (ICS</a:t>
            </a:r>
            <a:r>
              <a:rPr lang="en-US" b="1" dirty="0" smtClean="0"/>
              <a:t>)</a:t>
            </a:r>
          </a:p>
          <a:p>
            <a:r>
              <a:rPr lang="en-US" dirty="0" smtClean="0"/>
              <a:t>Strive for a regulatory environment which supports safe shipping operations, protection of the environment and adherence to internationally adopted standards and procedures.</a:t>
            </a:r>
          </a:p>
          <a:p>
            <a:r>
              <a:rPr lang="en-US" dirty="0" smtClean="0"/>
              <a:t>Promote properly considered international regulation of shipping and oppose unilateral and regional action by governments.</a:t>
            </a:r>
          </a:p>
          <a:p>
            <a:r>
              <a:rPr lang="en-US" dirty="0" smtClean="0"/>
              <a:t>Press for recognition of the commercial realities of shipping and the need for quality to be rewarded by a proper commercial return.</a:t>
            </a:r>
          </a:p>
          <a:p>
            <a:pPr>
              <a:buNone/>
            </a:pP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Shipping Organization</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International Chamber of Shipping (ICS</a:t>
            </a:r>
            <a:r>
              <a:rPr lang="en-US" b="1" dirty="0" smtClean="0"/>
              <a:t>)</a:t>
            </a:r>
          </a:p>
          <a:p>
            <a:pPr>
              <a:buFont typeface="Arial" pitchFamily="34" charset="0"/>
              <a:buChar char="•"/>
            </a:pPr>
            <a:r>
              <a:rPr lang="en-US" dirty="0" smtClean="0"/>
              <a:t>Remain </a:t>
            </a:r>
            <a:r>
              <a:rPr lang="en-US" dirty="0" smtClean="0"/>
              <a:t>committed to the promotion of industry guidance on best operating practices.</a:t>
            </a:r>
          </a:p>
          <a:p>
            <a:r>
              <a:rPr lang="en-US" dirty="0" smtClean="0"/>
              <a:t>Co-operate with other organisations, both intergovernmental and nongovernmental, in the pursuit of these objectives.</a:t>
            </a:r>
          </a:p>
          <a:p>
            <a:r>
              <a:rPr lang="en-US" dirty="0" smtClean="0"/>
              <a:t>Anticipate whenever possible and respond whenever appropriate to policies and actions which conflict with the above.</a:t>
            </a:r>
          </a:p>
          <a:p>
            <a:pPr>
              <a:buFont typeface="Wingdings" pitchFamily="2" charset="2"/>
              <a:buChar char="v"/>
            </a:pP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Classification Societies</a:t>
            </a:r>
            <a:endParaRPr lang="en-US" b="1" dirty="0"/>
          </a:p>
        </p:txBody>
      </p:sp>
      <p:sp>
        <p:nvSpPr>
          <p:cNvPr id="3" name="Content Placeholder 2"/>
          <p:cNvSpPr>
            <a:spLocks noGrp="1"/>
          </p:cNvSpPr>
          <p:nvPr>
            <p:ph idx="1"/>
          </p:nvPr>
        </p:nvSpPr>
        <p:spPr/>
        <p:txBody>
          <a:bodyPr>
            <a:normAutofit/>
          </a:bodyPr>
          <a:lstStyle/>
          <a:p>
            <a:pPr>
              <a:buNone/>
            </a:pPr>
            <a:r>
              <a:rPr lang="en-US" b="1" dirty="0" smtClean="0"/>
              <a:t> International Association of Classification Society </a:t>
            </a:r>
          </a:p>
          <a:p>
            <a:r>
              <a:rPr lang="en-US" dirty="0" smtClean="0"/>
              <a:t>Dedicated to safe ships and clean seas, IACS makes a unique contribution to maritime safety and regulation through technical support, compliance verification and research and development. </a:t>
            </a:r>
            <a:endParaRPr lang="en-US" dirty="0" smtClean="0"/>
          </a:p>
          <a:p>
            <a:r>
              <a:rPr lang="en-US" dirty="0" smtClean="0"/>
              <a:t>More </a:t>
            </a:r>
            <a:r>
              <a:rPr lang="en-US" dirty="0" smtClean="0"/>
              <a:t>than 90% of the world's cargo carrying tonnage is covered by the classification design, construction and through-life compliance Rules and standards set by the thirteen Member Societies of </a:t>
            </a:r>
            <a:r>
              <a:rPr lang="en-US" dirty="0" smtClean="0"/>
              <a:t>IACS.</a:t>
            </a:r>
          </a:p>
          <a:p>
            <a:r>
              <a:rPr lang="en-US" dirty="0" smtClean="0"/>
              <a:t>Not all Classification Society are member of the IACS.</a:t>
            </a: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Classification Societies</a:t>
            </a:r>
            <a:endParaRPr lang="en-US" dirty="0"/>
          </a:p>
        </p:txBody>
      </p:sp>
      <p:sp>
        <p:nvSpPr>
          <p:cNvPr id="3" name="Content Placeholder 2"/>
          <p:cNvSpPr>
            <a:spLocks noGrp="1"/>
          </p:cNvSpPr>
          <p:nvPr>
            <p:ph idx="1"/>
          </p:nvPr>
        </p:nvSpPr>
        <p:spPr/>
        <p:txBody>
          <a:bodyPr>
            <a:normAutofit/>
          </a:bodyPr>
          <a:lstStyle/>
          <a:p>
            <a:r>
              <a:rPr lang="en-US" dirty="0" smtClean="0"/>
              <a:t>Classification Societies </a:t>
            </a:r>
            <a:r>
              <a:rPr lang="en-US" dirty="0" smtClean="0"/>
              <a:t>aim </a:t>
            </a:r>
            <a:r>
              <a:rPr lang="en-US" dirty="0" smtClean="0"/>
              <a:t>to achieve this objective through the </a:t>
            </a:r>
            <a:r>
              <a:rPr lang="en-US" dirty="0" smtClean="0"/>
              <a:t>development </a:t>
            </a:r>
            <a:r>
              <a:rPr lang="en-US" dirty="0" smtClean="0"/>
              <a:t>and application of their own </a:t>
            </a:r>
          </a:p>
          <a:p>
            <a:pPr>
              <a:buNone/>
            </a:pPr>
            <a:r>
              <a:rPr lang="en-US" dirty="0" smtClean="0"/>
              <a:t>   rules </a:t>
            </a:r>
            <a:r>
              <a:rPr lang="en-US" dirty="0" smtClean="0"/>
              <a:t>and by verifying compliance with </a:t>
            </a:r>
            <a:r>
              <a:rPr lang="en-US" dirty="0" smtClean="0"/>
              <a:t>international </a:t>
            </a:r>
            <a:r>
              <a:rPr lang="en-US" dirty="0" smtClean="0"/>
              <a:t>and/or national statutory </a:t>
            </a:r>
            <a:r>
              <a:rPr lang="en-US" dirty="0" smtClean="0"/>
              <a:t>regulations </a:t>
            </a:r>
            <a:r>
              <a:rPr lang="en-US" dirty="0" smtClean="0"/>
              <a:t>on behalf of flag </a:t>
            </a:r>
          </a:p>
          <a:p>
            <a:pPr>
              <a:buNone/>
            </a:pPr>
            <a:r>
              <a:rPr lang="en-US" dirty="0" smtClean="0"/>
              <a:t>   Administrations</a:t>
            </a:r>
            <a:r>
              <a:rPr lang="en-US" dirty="0" smtClean="0"/>
              <a:t>. </a:t>
            </a:r>
            <a:endParaRPr lang="en-US" dirty="0" smtClean="0"/>
          </a:p>
          <a:p>
            <a:pPr>
              <a:buFont typeface="Arial" pitchFamily="34" charset="0"/>
              <a:buChar char="•"/>
            </a:pPr>
            <a:r>
              <a:rPr lang="en-US" dirty="0" smtClean="0"/>
              <a:t>The vast majority of commercial ships are </a:t>
            </a:r>
            <a:r>
              <a:rPr lang="en-US" dirty="0" smtClean="0"/>
              <a:t>built </a:t>
            </a:r>
            <a:r>
              <a:rPr lang="en-US" dirty="0" smtClean="0"/>
              <a:t>to and surveyed for compliance with </a:t>
            </a:r>
            <a:r>
              <a:rPr lang="en-US" dirty="0" smtClean="0"/>
              <a:t>the </a:t>
            </a:r>
            <a:r>
              <a:rPr lang="en-US" dirty="0" smtClean="0"/>
              <a:t>standards laid down by Classification </a:t>
            </a:r>
            <a:r>
              <a:rPr lang="en-US" dirty="0" smtClean="0"/>
              <a:t>Societies.</a:t>
            </a:r>
          </a:p>
          <a:p>
            <a:pPr>
              <a:buFont typeface="Arial" pitchFamily="34" charset="0"/>
              <a:buChar char="•"/>
            </a:pPr>
            <a:r>
              <a:rPr lang="en-US" dirty="0" smtClean="0"/>
              <a:t> </a:t>
            </a:r>
            <a:r>
              <a:rPr lang="en-US" dirty="0" smtClean="0"/>
              <a:t>These standards are issued by </a:t>
            </a:r>
            <a:r>
              <a:rPr lang="en-US" dirty="0" smtClean="0"/>
              <a:t>the </a:t>
            </a:r>
            <a:r>
              <a:rPr lang="en-US" dirty="0" smtClean="0"/>
              <a:t>Society as published Rules. </a:t>
            </a:r>
          </a:p>
          <a:p>
            <a:pPr>
              <a:buFont typeface="Arial" pitchFamily="34" charset="0"/>
              <a:buChar char="•"/>
            </a:pPr>
            <a:endParaRPr lang="en-US" dirty="0" smtClean="0"/>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Classification Societies</a:t>
            </a:r>
            <a:endParaRPr lang="en-US" dirty="0"/>
          </a:p>
        </p:txBody>
      </p:sp>
      <p:sp>
        <p:nvSpPr>
          <p:cNvPr id="3" name="Content Placeholder 2"/>
          <p:cNvSpPr>
            <a:spLocks noGrp="1"/>
          </p:cNvSpPr>
          <p:nvPr>
            <p:ph idx="1"/>
          </p:nvPr>
        </p:nvSpPr>
        <p:spPr/>
        <p:txBody>
          <a:bodyPr>
            <a:normAutofit fontScale="92500"/>
          </a:bodyPr>
          <a:lstStyle/>
          <a:p>
            <a:r>
              <a:rPr lang="en-US" dirty="0" smtClean="0"/>
              <a:t>The purpose of a Classification Society is to provide classification and statutory services </a:t>
            </a:r>
            <a:r>
              <a:rPr lang="en-US" dirty="0" smtClean="0"/>
              <a:t>and </a:t>
            </a:r>
            <a:r>
              <a:rPr lang="en-US" dirty="0" smtClean="0"/>
              <a:t>assistance to the maritime industry and regulatory bodies as regards maritime safety </a:t>
            </a:r>
            <a:r>
              <a:rPr lang="en-US" dirty="0" smtClean="0"/>
              <a:t>and </a:t>
            </a:r>
            <a:r>
              <a:rPr lang="en-US" dirty="0" smtClean="0"/>
              <a:t>pollution prevention, based on the accumulation of maritime knowledge and </a:t>
            </a:r>
            <a:r>
              <a:rPr lang="en-US" dirty="0" smtClean="0"/>
              <a:t>technology</a:t>
            </a:r>
            <a:r>
              <a:rPr lang="en-US" dirty="0" smtClean="0"/>
              <a:t>. </a:t>
            </a:r>
            <a:endParaRPr lang="en-US" dirty="0" smtClean="0"/>
          </a:p>
          <a:p>
            <a:r>
              <a:rPr lang="en-US" dirty="0" smtClean="0"/>
              <a:t>The objective of ship classification is to </a:t>
            </a:r>
            <a:r>
              <a:rPr lang="en-US" dirty="0" smtClean="0"/>
              <a:t>verify </a:t>
            </a:r>
            <a:r>
              <a:rPr lang="en-US" dirty="0" smtClean="0"/>
              <a:t>the structural strength and integrity </a:t>
            </a:r>
            <a:r>
              <a:rPr lang="en-US" dirty="0" smtClean="0"/>
              <a:t>of </a:t>
            </a:r>
            <a:r>
              <a:rPr lang="en-US" dirty="0" smtClean="0"/>
              <a:t>essential parts of the ship’s hull and its </a:t>
            </a:r>
          </a:p>
          <a:p>
            <a:pPr>
              <a:buNone/>
            </a:pPr>
            <a:r>
              <a:rPr lang="en-US" dirty="0" smtClean="0"/>
              <a:t>    Appendages;</a:t>
            </a:r>
          </a:p>
          <a:p>
            <a:r>
              <a:rPr lang="en-US" dirty="0" smtClean="0"/>
              <a:t> </a:t>
            </a:r>
            <a:r>
              <a:rPr lang="en-US" dirty="0" smtClean="0"/>
              <a:t>and the reliability and </a:t>
            </a:r>
            <a:r>
              <a:rPr lang="en-US" dirty="0" smtClean="0"/>
              <a:t>function of </a:t>
            </a:r>
            <a:r>
              <a:rPr lang="en-US" dirty="0" smtClean="0"/>
              <a:t>the propulsion and steering </a:t>
            </a:r>
            <a:r>
              <a:rPr lang="en-US" dirty="0" smtClean="0"/>
              <a:t>systems; and</a:t>
            </a:r>
            <a:endParaRPr lang="en-US" dirty="0" smtClean="0"/>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Classification Societies</a:t>
            </a:r>
            <a:endParaRPr lang="en-US" dirty="0"/>
          </a:p>
        </p:txBody>
      </p:sp>
      <p:sp>
        <p:nvSpPr>
          <p:cNvPr id="3" name="Content Placeholder 2"/>
          <p:cNvSpPr>
            <a:spLocks noGrp="1"/>
          </p:cNvSpPr>
          <p:nvPr>
            <p:ph idx="1"/>
          </p:nvPr>
        </p:nvSpPr>
        <p:spPr/>
        <p:txBody>
          <a:bodyPr/>
          <a:lstStyle/>
          <a:p>
            <a:r>
              <a:rPr lang="en-US" dirty="0" smtClean="0"/>
              <a:t>power generation and those other features and auxiliary systems which have been built  into the ship in order to maintain essential services on board</a:t>
            </a:r>
            <a:r>
              <a:rPr lang="en-US" dirty="0" smtClean="0"/>
              <a:t>.</a:t>
            </a:r>
          </a:p>
          <a:p>
            <a:r>
              <a:rPr lang="en-US" dirty="0" smtClean="0"/>
              <a:t>A vessel that has been designed and built to the appropriate Rules of a Society may apply for a certificate of classification from that Society. </a:t>
            </a:r>
          </a:p>
          <a:p>
            <a:r>
              <a:rPr lang="en-US" dirty="0" smtClean="0"/>
              <a:t> However, such a certificate does not imply, and should not be construed as, a warranty of safety, fitness for purpose or seaworthiness of the ship</a:t>
            </a:r>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IMO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Shipping is a truly international industry, and it can only operate effectively if the regulations and standards are themselves agreed, adopted and implemented on an international </a:t>
            </a:r>
            <a:r>
              <a:rPr lang="en-US" dirty="0" smtClean="0"/>
              <a:t>basis and IMO </a:t>
            </a:r>
            <a:r>
              <a:rPr lang="en-US" dirty="0" smtClean="0"/>
              <a:t>is the forum at which this process takes place.</a:t>
            </a:r>
          </a:p>
          <a:p>
            <a:r>
              <a:rPr lang="en-US" dirty="0" smtClean="0"/>
              <a:t>International </a:t>
            </a:r>
            <a:r>
              <a:rPr lang="en-US" dirty="0" smtClean="0"/>
              <a:t>shipping transports about 90 per cent of global trade to peoples and communities all over the world</a:t>
            </a:r>
            <a:r>
              <a:rPr lang="en-US" dirty="0" smtClean="0"/>
              <a:t>.</a:t>
            </a:r>
          </a:p>
          <a:p>
            <a:r>
              <a:rPr lang="en-US" dirty="0" smtClean="0"/>
              <a:t> </a:t>
            </a:r>
            <a:r>
              <a:rPr lang="en-US" dirty="0" smtClean="0"/>
              <a:t>Shipping is the most efficient and cost-effective method of international transportation for most goods; it provides a dependable, low-cost means of transporting goods globally, facilitating commerce and helping to create prosperity among nations and peoples.</a:t>
            </a:r>
          </a:p>
          <a:p>
            <a:endParaRPr lang="en-US" dirty="0"/>
          </a:p>
        </p:txBody>
      </p:sp>
      <p:sp>
        <p:nvSpPr>
          <p:cNvPr id="4" name="Date Placeholder 3"/>
          <p:cNvSpPr>
            <a:spLocks noGrp="1"/>
          </p:cNvSpPr>
          <p:nvPr>
            <p:ph type="dt" sz="half" idx="10"/>
          </p:nvPr>
        </p:nvSpPr>
        <p:spPr/>
        <p:txBody>
          <a:bodyPr/>
          <a:lstStyle/>
          <a:p>
            <a:fld id="{D0D3D2EC-5CA2-4A97-B0D9-A48B3E6FD292}" type="datetime1">
              <a:rPr lang="en-US" smtClean="0"/>
              <a:t>6/20/2014</a:t>
            </a:fld>
            <a:endParaRPr lang="en-US" dirty="0"/>
          </a:p>
        </p:txBody>
      </p:sp>
      <p:sp>
        <p:nvSpPr>
          <p:cNvPr id="5" name="Slide Number Placeholder 4"/>
          <p:cNvSpPr>
            <a:spLocks noGrp="1"/>
          </p:cNvSpPr>
          <p:nvPr>
            <p:ph type="sldNum" sz="quarter" idx="12"/>
          </p:nvPr>
        </p:nvSpPr>
        <p:spPr/>
        <p:txBody>
          <a:bodyPr/>
          <a:lstStyle/>
          <a:p>
            <a:fld id="{0BAFBE44-B988-455E-B082-E30B9951C211}" type="slidenum">
              <a:rPr lang="en-US" smtClean="0"/>
              <a:t>4</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b="1" dirty="0" smtClean="0"/>
              <a:t>Classification Societies</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r>
              <a:rPr lang="en-US" dirty="0" smtClean="0"/>
              <a:t>It </a:t>
            </a:r>
            <a:r>
              <a:rPr lang="en-US" dirty="0" smtClean="0"/>
              <a:t>is an attestation only that the vessel is in compliance with the Rules that have been developed and published by the Society issuing the classification certificate. </a:t>
            </a:r>
          </a:p>
          <a:p>
            <a:r>
              <a:rPr lang="en-US" dirty="0" smtClean="0"/>
              <a:t>Further, Classification Societies are not guarantors of safety of life or property at sea or the seaworthiness of a vessel because the </a:t>
            </a:r>
          </a:p>
          <a:p>
            <a:pPr>
              <a:buNone/>
            </a:pPr>
            <a:r>
              <a:rPr lang="en-US" dirty="0" smtClean="0"/>
              <a:t>    Classification Society has no control over how a vessel is manned, operated and  maintained between the periodical surveys which it conducts. </a:t>
            </a:r>
          </a:p>
          <a:p>
            <a:pPr>
              <a:buNone/>
            </a:pPr>
            <a:endParaRPr lang="en-US" dirty="0" smtClean="0"/>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Classification Societies</a:t>
            </a:r>
            <a:endParaRPr lang="en-US" dirty="0"/>
          </a:p>
        </p:txBody>
      </p:sp>
      <p:sp>
        <p:nvSpPr>
          <p:cNvPr id="3" name="Content Placeholder 2"/>
          <p:cNvSpPr>
            <a:spLocks noGrp="1"/>
          </p:cNvSpPr>
          <p:nvPr>
            <p:ph idx="1"/>
          </p:nvPr>
        </p:nvSpPr>
        <p:spPr/>
        <p:txBody>
          <a:bodyPr/>
          <a:lstStyle/>
          <a:p>
            <a:r>
              <a:rPr lang="en-US" dirty="0" smtClean="0"/>
              <a:t>It is an attestation only that the vessel is in compliance with the Rules that have been developed and published by the Society issuing the classification certificate. </a:t>
            </a:r>
          </a:p>
          <a:p>
            <a:r>
              <a:rPr lang="en-US" dirty="0" smtClean="0"/>
              <a:t>Further, Classification Societies are not guarantors of safety of life or property at sea or the seaworthiness of a vessel because the </a:t>
            </a:r>
          </a:p>
          <a:p>
            <a:pPr>
              <a:buNone/>
            </a:pPr>
            <a:r>
              <a:rPr lang="en-US" dirty="0" smtClean="0"/>
              <a:t>    Classification Society has no control over how a vessel is manned, operated and  maintained between the periodical surveys which it conducts. </a:t>
            </a:r>
          </a:p>
          <a:p>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Classification Societies</a:t>
            </a:r>
            <a:endParaRPr lang="en-US" dirty="0"/>
          </a:p>
        </p:txBody>
      </p:sp>
      <p:sp>
        <p:nvSpPr>
          <p:cNvPr id="3" name="Content Placeholder 2"/>
          <p:cNvSpPr>
            <a:spLocks noGrp="1"/>
          </p:cNvSpPr>
          <p:nvPr>
            <p:ph idx="1"/>
          </p:nvPr>
        </p:nvSpPr>
        <p:spPr/>
        <p:txBody>
          <a:bodyPr/>
          <a:lstStyle/>
          <a:p>
            <a:r>
              <a:rPr lang="en-US" dirty="0" smtClean="0"/>
              <a:t>The role of classification and Classification Societies has been recognized in the </a:t>
            </a:r>
            <a:r>
              <a:rPr lang="en-US" dirty="0" smtClean="0"/>
              <a:t>International </a:t>
            </a:r>
            <a:r>
              <a:rPr lang="en-US" dirty="0" smtClean="0"/>
              <a:t>Convention for the Safety of Life at Sea, (SOLAS) and in the 1988 Protocol to </a:t>
            </a:r>
            <a:r>
              <a:rPr lang="en-US" dirty="0" smtClean="0"/>
              <a:t>the </a:t>
            </a:r>
            <a:r>
              <a:rPr lang="en-US" dirty="0" smtClean="0"/>
              <a:t>International Convention on Load Lines</a:t>
            </a:r>
            <a:r>
              <a:rPr lang="en-US" dirty="0" smtClean="0"/>
              <a:t>.</a:t>
            </a:r>
          </a:p>
          <a:p>
            <a:r>
              <a:rPr lang="en-US" dirty="0" smtClean="0"/>
              <a:t>These Classification Societies includes:</a:t>
            </a:r>
          </a:p>
          <a:p>
            <a:pPr marL="514350" indent="-514350">
              <a:buFont typeface="Wingdings" pitchFamily="2" charset="2"/>
              <a:buChar char="ü"/>
            </a:pPr>
            <a:r>
              <a:rPr lang="en-CA" b="1" dirty="0" smtClean="0"/>
              <a:t>The American Bureau of Shipping (ABS)</a:t>
            </a:r>
            <a:endParaRPr lang="en-US" b="1" dirty="0" smtClean="0"/>
          </a:p>
          <a:p>
            <a:pPr marL="514350" indent="-514350">
              <a:buFont typeface="Wingdings" pitchFamily="2" charset="2"/>
              <a:buChar char="ü"/>
            </a:pPr>
            <a:r>
              <a:rPr lang="en-CA" b="1" dirty="0" smtClean="0"/>
              <a:t>Bureau </a:t>
            </a:r>
            <a:r>
              <a:rPr lang="en-CA" b="1" dirty="0" smtClean="0"/>
              <a:t>Veritas</a:t>
            </a:r>
            <a:r>
              <a:rPr lang="en-CA" b="1" dirty="0" smtClean="0"/>
              <a:t> (BV)</a:t>
            </a:r>
            <a:endParaRPr lang="en-US" b="1" dirty="0" smtClean="0"/>
          </a:p>
          <a:p>
            <a:pPr marL="514350" indent="-514350">
              <a:buFont typeface="Wingdings" pitchFamily="2" charset="2"/>
              <a:buChar char="ü"/>
            </a:pPr>
            <a:r>
              <a:rPr lang="en-CA" b="1" dirty="0" smtClean="0"/>
              <a:t>Lloyd’s Register of Shipping</a:t>
            </a:r>
            <a:endParaRPr lang="en-US" b="1" dirty="0" smtClean="0"/>
          </a:p>
          <a:p>
            <a:pPr marL="514350" indent="-514350">
              <a:buFont typeface="Wingdings" pitchFamily="2" charset="2"/>
              <a:buChar char="ü"/>
            </a:pP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Protection and Indemnity Club</a:t>
            </a:r>
            <a:endParaRPr lang="en-US" b="1" dirty="0"/>
          </a:p>
        </p:txBody>
      </p:sp>
      <p:sp>
        <p:nvSpPr>
          <p:cNvPr id="3" name="Content Placeholder 2"/>
          <p:cNvSpPr>
            <a:spLocks noGrp="1"/>
          </p:cNvSpPr>
          <p:nvPr>
            <p:ph idx="1"/>
          </p:nvPr>
        </p:nvSpPr>
        <p:spPr/>
        <p:txBody>
          <a:bodyPr>
            <a:normAutofit fontScale="92500" lnSpcReduction="20000"/>
          </a:bodyPr>
          <a:lstStyle/>
          <a:p>
            <a:r>
              <a:rPr lang="en-CA" dirty="0" smtClean="0"/>
              <a:t>P&amp;I clubs are mutual insurance clubs which ship owners have formed to meet the financial liabilities that they could not insure with Lloyd’s or with any of the large insurance companies.  </a:t>
            </a:r>
            <a:endParaRPr lang="en-US" dirty="0" smtClean="0"/>
          </a:p>
          <a:p>
            <a:r>
              <a:rPr lang="en-GB" dirty="0" smtClean="0"/>
              <a:t>If a ship sinks, the marine insurance will pay up to the value of the ship but the ship owner is left with the responsibility of perhaps having to remove the wreck.  This would be paid for by the </a:t>
            </a:r>
            <a:r>
              <a:rPr lang="en-GB" dirty="0" smtClean="0"/>
              <a:t>P&amp;I </a:t>
            </a:r>
            <a:r>
              <a:rPr lang="en-GB" dirty="0" smtClean="0"/>
              <a:t>club. </a:t>
            </a:r>
            <a:endParaRPr lang="en-GB" dirty="0" smtClean="0"/>
          </a:p>
          <a:p>
            <a:r>
              <a:rPr lang="en-US" dirty="0" smtClean="0"/>
              <a:t>Modern typical P&amp;I policies provide for loss due to injury, illness and loss of life (normally defined broadly enough to provide damages required under maintenance and cure, Jones Act, and general maritime law) to which the Insured is </a:t>
            </a:r>
            <a:r>
              <a:rPr lang="en-US" u="sng" dirty="0" smtClean="0"/>
              <a:t>legally</a:t>
            </a:r>
            <a:r>
              <a:rPr lang="en-US" dirty="0" smtClean="0"/>
              <a:t> obligated to pay. </a:t>
            </a:r>
            <a:endParaRPr lang="en-GB" dirty="0" smtClean="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Protection and Indemnity Club</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P&amp;I </a:t>
            </a:r>
            <a:r>
              <a:rPr lang="en-US" dirty="0" smtClean="0"/>
              <a:t>also extends benefits for hospital and medical expenses incurred by the Insured beyond those he is legally obligated to pay as well as, repatriation and other medically necessary transportation expenses; </a:t>
            </a:r>
            <a:endParaRPr lang="en-US" dirty="0" smtClean="0"/>
          </a:p>
          <a:p>
            <a:pPr>
              <a:buFont typeface="Wingdings" pitchFamily="2" charset="2"/>
              <a:buChar char="Ø"/>
            </a:pPr>
            <a:r>
              <a:rPr lang="en-US" dirty="0" smtClean="0"/>
              <a:t>damage </a:t>
            </a:r>
            <a:r>
              <a:rPr lang="en-US" dirty="0" smtClean="0"/>
              <a:t>to other vessels caused by collision or other non-collision losses such as the dropping of cargo on the deck of the vessel or forcing another vessel aground; </a:t>
            </a:r>
            <a:endParaRPr lang="en-US" dirty="0" smtClean="0"/>
          </a:p>
          <a:p>
            <a:pPr>
              <a:buFont typeface="Wingdings" pitchFamily="2" charset="2"/>
              <a:buChar char="Ø"/>
            </a:pPr>
            <a:r>
              <a:rPr lang="en-US" dirty="0" smtClean="0"/>
              <a:t>damage </a:t>
            </a:r>
            <a:r>
              <a:rPr lang="en-US" dirty="0" smtClean="0"/>
              <a:t>to property other than vessels; wreckage removal; damage to cargo; fines and penalties; </a:t>
            </a:r>
            <a:endParaRPr lang="en-US" dirty="0" smtClean="0"/>
          </a:p>
          <a:p>
            <a:pPr>
              <a:buFont typeface="Wingdings" pitchFamily="2" charset="2"/>
              <a:buChar char="Ø"/>
            </a:pPr>
            <a:r>
              <a:rPr lang="en-US" dirty="0" smtClean="0"/>
              <a:t>expenses </a:t>
            </a:r>
            <a:r>
              <a:rPr lang="en-US" dirty="0" smtClean="0"/>
              <a:t>related to the prosecution of mutiny or misconduct; quarantine expenses and defense costs.</a:t>
            </a:r>
          </a:p>
          <a:p>
            <a:pPr>
              <a:buNone/>
            </a:pPr>
            <a:r>
              <a:rPr lang="en-US" dirty="0" smtClean="0"/>
              <a:t> </a:t>
            </a:r>
          </a:p>
          <a:p>
            <a:pPr>
              <a:buNone/>
            </a:pPr>
            <a:r>
              <a:rPr lang="en-US" dirty="0" smtClean="0"/>
              <a:t>.</a:t>
            </a:r>
            <a:endParaRPr lang="en-US" dirty="0" smtClean="0"/>
          </a:p>
          <a:p>
            <a:pPr>
              <a:buNone/>
            </a:pP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Protection and Indemnity Club</a:t>
            </a:r>
            <a:endParaRPr lang="en-US" dirty="0"/>
          </a:p>
        </p:txBody>
      </p:sp>
      <p:sp>
        <p:nvSpPr>
          <p:cNvPr id="3" name="Content Placeholder 2"/>
          <p:cNvSpPr>
            <a:spLocks noGrp="1"/>
          </p:cNvSpPr>
          <p:nvPr>
            <p:ph idx="1"/>
          </p:nvPr>
        </p:nvSpPr>
        <p:spPr/>
        <p:txBody>
          <a:bodyPr/>
          <a:lstStyle/>
          <a:p>
            <a:r>
              <a:rPr lang="en-US" dirty="0" smtClean="0"/>
              <a:t>Crew cover, loosely and informally explained is an extension of the P&amp;I to cover the liability of a vessel owner/operator to the crew, similar to the way that Workers' Compensation covers employees in non-marine environments. </a:t>
            </a:r>
            <a:endParaRPr lang="en-US" dirty="0" smtClean="0"/>
          </a:p>
          <a:p>
            <a:r>
              <a:rPr lang="en-US" dirty="0" smtClean="0"/>
              <a:t>Specific </a:t>
            </a:r>
            <a:r>
              <a:rPr lang="en-US" dirty="0" smtClean="0"/>
              <a:t>wordings are in each policy to define the Insurer's intent regarding the coverage of Captains and/or crew and should be consulted in all </a:t>
            </a:r>
            <a:r>
              <a:rPr lang="en-US" dirty="0" smtClean="0"/>
              <a:t>cases.</a:t>
            </a:r>
            <a:endParaRPr lang="en-US" dirty="0"/>
          </a:p>
        </p:txBody>
      </p:sp>
      <p:sp>
        <p:nvSpPr>
          <p:cNvPr id="4" name="Date Placeholder 3"/>
          <p:cNvSpPr>
            <a:spLocks noGrp="1"/>
          </p:cNvSpPr>
          <p:nvPr>
            <p:ph type="dt" sz="half" idx="10"/>
          </p:nvPr>
        </p:nvSpPr>
        <p:spPr/>
        <p:txBody>
          <a:bodyPr/>
          <a:lstStyle/>
          <a:p>
            <a:fld id="{DEFA5881-93EA-43C2-8BDB-51F5FD6D7638}" type="datetime1">
              <a:rPr lang="en-US" smtClean="0"/>
              <a:t>6/20/2014</a:t>
            </a:fld>
            <a:endParaRPr lang="en-US" dirty="0"/>
          </a:p>
        </p:txBody>
      </p:sp>
      <p:sp>
        <p:nvSpPr>
          <p:cNvPr id="5" name="Footer Placeholder 4"/>
          <p:cNvSpPr>
            <a:spLocks noGrp="1"/>
          </p:cNvSpPr>
          <p:nvPr>
            <p:ph type="ftr" sz="quarter" idx="11"/>
          </p:nvPr>
        </p:nvSpPr>
        <p:spPr/>
        <p:txBody>
          <a:bodyPr/>
          <a:lstStyle/>
          <a:p>
            <a:r>
              <a:rPr lang="en-US" dirty="0" smtClean="0"/>
              <a:t>Presented by : Radcliffe Spence</a:t>
            </a:r>
            <a:endParaRPr lang="en-US" dirty="0"/>
          </a:p>
        </p:txBody>
      </p:sp>
      <p:sp>
        <p:nvSpPr>
          <p:cNvPr id="6" name="Slide Number Placeholder 5"/>
          <p:cNvSpPr>
            <a:spLocks noGrp="1"/>
          </p:cNvSpPr>
          <p:nvPr>
            <p:ph type="sldNum" sz="quarter" idx="12"/>
          </p:nvPr>
        </p:nvSpPr>
        <p:spPr/>
        <p:txBody>
          <a:bodyPr/>
          <a:lstStyle/>
          <a:p>
            <a:fld id="{0BAFBE44-B988-455E-B082-E30B9951C211}" type="slidenum">
              <a:rPr lang="en-US" smtClean="0"/>
              <a:t>45</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IMO</a:t>
            </a:r>
            <a:endParaRPr lang="en-US" dirty="0"/>
          </a:p>
        </p:txBody>
      </p:sp>
      <p:sp>
        <p:nvSpPr>
          <p:cNvPr id="3" name="Content Placeholder 2"/>
          <p:cNvSpPr>
            <a:spLocks noGrp="1"/>
          </p:cNvSpPr>
          <p:nvPr>
            <p:ph idx="1"/>
          </p:nvPr>
        </p:nvSpPr>
        <p:spPr/>
        <p:txBody>
          <a:bodyPr/>
          <a:lstStyle/>
          <a:p>
            <a:r>
              <a:rPr lang="en-US" dirty="0" smtClean="0"/>
              <a:t>The world relies on a safe, secure and efficient international shipping industry – and this is provided by the regulatory framework developed and maintained by IMO.</a:t>
            </a:r>
          </a:p>
          <a:p>
            <a:r>
              <a:rPr lang="en-US" dirty="0" smtClean="0"/>
              <a:t> </a:t>
            </a:r>
            <a:r>
              <a:rPr lang="en-US" dirty="0" smtClean="0"/>
              <a:t>IMO </a:t>
            </a:r>
            <a:r>
              <a:rPr lang="en-US" dirty="0" smtClean="0"/>
              <a:t>measures cover all aspects of international shipping – including ship design, construction, equipment, manning, operation and disposal – to ensure that this vital sector for remains safe, environmentally sound, energy efficient and secure.</a:t>
            </a:r>
          </a:p>
          <a:p>
            <a:endParaRPr lang="en-US" dirty="0"/>
          </a:p>
        </p:txBody>
      </p:sp>
      <p:sp>
        <p:nvSpPr>
          <p:cNvPr id="4" name="Date Placeholder 3"/>
          <p:cNvSpPr>
            <a:spLocks noGrp="1"/>
          </p:cNvSpPr>
          <p:nvPr>
            <p:ph type="dt" sz="half" idx="10"/>
          </p:nvPr>
        </p:nvSpPr>
        <p:spPr/>
        <p:txBody>
          <a:bodyPr/>
          <a:lstStyle/>
          <a:p>
            <a:fld id="{613AF245-98F5-48BD-8938-D69A65745923}" type="datetime1">
              <a:rPr lang="en-US" smtClean="0"/>
              <a:t>6/20/2014</a:t>
            </a:fld>
            <a:endParaRPr lang="en-US" dirty="0"/>
          </a:p>
        </p:txBody>
      </p:sp>
      <p:sp>
        <p:nvSpPr>
          <p:cNvPr id="5" name="Slide Number Placeholder 4"/>
          <p:cNvSpPr>
            <a:spLocks noGrp="1"/>
          </p:cNvSpPr>
          <p:nvPr>
            <p:ph type="sldNum" sz="quarter" idx="12"/>
          </p:nvPr>
        </p:nvSpPr>
        <p:spPr/>
        <p:txBody>
          <a:bodyPr/>
          <a:lstStyle/>
          <a:p>
            <a:fld id="{0BAFBE44-B988-455E-B082-E30B9951C211}" type="slidenum">
              <a:rPr lang="en-US" smtClean="0"/>
              <a:t>5</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b="1" dirty="0" smtClean="0"/>
              <a:t>The IMO</a:t>
            </a:r>
            <a:endParaRPr lang="en-US" dirty="0"/>
          </a:p>
        </p:txBody>
      </p:sp>
      <p:sp>
        <p:nvSpPr>
          <p:cNvPr id="3" name="Content Placeholder 2"/>
          <p:cNvSpPr>
            <a:spLocks noGrp="1"/>
          </p:cNvSpPr>
          <p:nvPr>
            <p:ph idx="1"/>
          </p:nvPr>
        </p:nvSpPr>
        <p:spPr>
          <a:xfrm>
            <a:off x="457200" y="1676400"/>
            <a:ext cx="8229600" cy="4648200"/>
          </a:xfrm>
        </p:spPr>
        <p:txBody>
          <a:bodyPr>
            <a:normAutofit fontScale="92500" lnSpcReduction="20000"/>
          </a:bodyPr>
          <a:lstStyle/>
          <a:p>
            <a:r>
              <a:rPr lang="en-US" dirty="0" smtClean="0"/>
              <a:t>It has always been recognized that the best way of improving safety at sea is by developing international regulations that are followed by all shipping nations and from the mid-19th century onwards a number of such treaties were adopted</a:t>
            </a:r>
            <a:r>
              <a:rPr lang="en-US" dirty="0" smtClean="0"/>
              <a:t>.</a:t>
            </a:r>
          </a:p>
          <a:p>
            <a:r>
              <a:rPr lang="en-US" dirty="0" smtClean="0"/>
              <a:t> </a:t>
            </a:r>
            <a:r>
              <a:rPr lang="en-US" dirty="0" smtClean="0"/>
              <a:t>Several countries proposed that a permanent international body should be established to promote maritime safety more effectively, but it was not until the establishment of the United Nations itself that these hopes were realized</a:t>
            </a:r>
            <a:r>
              <a:rPr lang="en-US" dirty="0" smtClean="0"/>
              <a:t>.</a:t>
            </a:r>
          </a:p>
          <a:p>
            <a:r>
              <a:rPr lang="en-US" dirty="0" smtClean="0"/>
              <a:t> </a:t>
            </a:r>
            <a:r>
              <a:rPr lang="en-US" dirty="0" smtClean="0"/>
              <a:t>In 1948 an international conference in Geneva adopted a convention formally establishing IMO (the original name was the Inter-Governmental Maritime Consultative Organization, or IMCO, but the name was changed in 1982 to IMO).</a:t>
            </a:r>
            <a:br>
              <a:rPr lang="en-US" dirty="0" smtClean="0"/>
            </a:br>
            <a:r>
              <a:rPr lang="en-US" dirty="0" smtClean="0"/>
              <a:t>.</a:t>
            </a:r>
            <a:endParaRPr lang="en-US" dirty="0"/>
          </a:p>
        </p:txBody>
      </p:sp>
      <p:sp>
        <p:nvSpPr>
          <p:cNvPr id="4" name="Date Placeholder 3"/>
          <p:cNvSpPr>
            <a:spLocks noGrp="1"/>
          </p:cNvSpPr>
          <p:nvPr>
            <p:ph type="dt" sz="half" idx="10"/>
          </p:nvPr>
        </p:nvSpPr>
        <p:spPr/>
        <p:txBody>
          <a:bodyPr/>
          <a:lstStyle/>
          <a:p>
            <a:fld id="{307373A3-A05D-432B-9A07-3D57A729B09F}" type="datetime1">
              <a:rPr lang="en-US" smtClean="0"/>
              <a:t>6/20/2014</a:t>
            </a:fld>
            <a:endParaRPr lang="en-US" dirty="0"/>
          </a:p>
        </p:txBody>
      </p:sp>
      <p:sp>
        <p:nvSpPr>
          <p:cNvPr id="5" name="Slide Number Placeholder 4"/>
          <p:cNvSpPr>
            <a:spLocks noGrp="1"/>
          </p:cNvSpPr>
          <p:nvPr>
            <p:ph type="sldNum" sz="quarter" idx="12"/>
          </p:nvPr>
        </p:nvSpPr>
        <p:spPr/>
        <p:txBody>
          <a:bodyPr/>
          <a:lstStyle/>
          <a:p>
            <a:fld id="{0BAFBE44-B988-455E-B082-E30B9951C211}" type="slidenum">
              <a:rPr lang="en-US" smtClean="0"/>
              <a:t>6</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IMO</a:t>
            </a:r>
            <a:endParaRPr lang="en-US" dirty="0"/>
          </a:p>
        </p:txBody>
      </p:sp>
      <p:sp>
        <p:nvSpPr>
          <p:cNvPr id="3" name="Content Placeholder 2"/>
          <p:cNvSpPr>
            <a:spLocks noGrp="1"/>
          </p:cNvSpPr>
          <p:nvPr>
            <p:ph idx="1"/>
          </p:nvPr>
        </p:nvSpPr>
        <p:spPr/>
        <p:txBody>
          <a:bodyPr/>
          <a:lstStyle/>
          <a:p>
            <a:r>
              <a:rPr lang="en-US" dirty="0" smtClean="0"/>
              <a:t>Energy efficiency, new technology and innovation, maritime education and training, maritime security, maritime traffic management and the development of the maritime infrastructure: </a:t>
            </a:r>
            <a:endParaRPr lang="en-US" dirty="0" smtClean="0"/>
          </a:p>
          <a:p>
            <a:pPr>
              <a:buNone/>
            </a:pPr>
            <a:r>
              <a:rPr lang="en-US" dirty="0" smtClean="0"/>
              <a:t> </a:t>
            </a:r>
            <a:r>
              <a:rPr lang="en-US" dirty="0" smtClean="0"/>
              <a:t>  - the </a:t>
            </a:r>
            <a:r>
              <a:rPr lang="en-US" dirty="0" smtClean="0"/>
              <a:t>development and implementation, through IMO, of global standards covering these and other issues will underpin IMO's commitment to provide the institutional framework necessary for a green and sustainable global maritime transportation system.</a:t>
            </a:r>
            <a:endParaRPr lang="en-US" dirty="0"/>
          </a:p>
        </p:txBody>
      </p:sp>
      <p:sp>
        <p:nvSpPr>
          <p:cNvPr id="4" name="Date Placeholder 3"/>
          <p:cNvSpPr>
            <a:spLocks noGrp="1"/>
          </p:cNvSpPr>
          <p:nvPr>
            <p:ph type="dt" sz="half" idx="10"/>
          </p:nvPr>
        </p:nvSpPr>
        <p:spPr/>
        <p:txBody>
          <a:bodyPr/>
          <a:lstStyle/>
          <a:p>
            <a:fld id="{0F937A71-D8EF-4E1F-B7B2-46B7AC98557A}" type="datetime1">
              <a:rPr lang="en-US" smtClean="0"/>
              <a:t>6/20/2014</a:t>
            </a:fld>
            <a:endParaRPr lang="en-US" dirty="0"/>
          </a:p>
        </p:txBody>
      </p:sp>
      <p:sp>
        <p:nvSpPr>
          <p:cNvPr id="5" name="Slide Number Placeholder 4"/>
          <p:cNvSpPr>
            <a:spLocks noGrp="1"/>
          </p:cNvSpPr>
          <p:nvPr>
            <p:ph type="sldNum" sz="quarter" idx="12"/>
          </p:nvPr>
        </p:nvSpPr>
        <p:spPr/>
        <p:txBody>
          <a:bodyPr/>
          <a:lstStyle/>
          <a:p>
            <a:fld id="{0BAFBE44-B988-455E-B082-E30B9951C211}" type="slidenum">
              <a:rPr lang="en-US" smtClean="0"/>
              <a:t>7</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IMO</a:t>
            </a:r>
            <a:endParaRPr lang="en-US" dirty="0"/>
          </a:p>
        </p:txBody>
      </p:sp>
      <p:sp>
        <p:nvSpPr>
          <p:cNvPr id="3" name="Content Placeholder 2"/>
          <p:cNvSpPr>
            <a:spLocks noGrp="1"/>
          </p:cNvSpPr>
          <p:nvPr>
            <p:ph idx="1"/>
          </p:nvPr>
        </p:nvSpPr>
        <p:spPr/>
        <p:txBody>
          <a:bodyPr>
            <a:normAutofit fontScale="92500"/>
          </a:bodyPr>
          <a:lstStyle/>
          <a:p>
            <a:r>
              <a:rPr lang="en-US" dirty="0" smtClean="0"/>
              <a:t>The IMO Convention entered into force in 1958 and the new Organization met for the first time the following year</a:t>
            </a:r>
            <a:r>
              <a:rPr lang="en-US" dirty="0" smtClean="0"/>
              <a:t>.</a:t>
            </a:r>
          </a:p>
          <a:p>
            <a:r>
              <a:rPr lang="en-US" dirty="0" smtClean="0"/>
              <a:t>The </a:t>
            </a:r>
            <a:r>
              <a:rPr lang="en-US" dirty="0" smtClean="0"/>
              <a:t>purposes of the Organization, as summarized by Article 1(a) of the Convention, are "to provide machinery for cooperation among Governments in the field of governmental regulation and practices relating to technical matters of all kinds affecting shipping engaged in international trade; to encourage and facilitate the general adoption of the highest practicable standards in matters concerning maritime safety, efficiency of navigation and prevention and control of marine pollution from ships".</a:t>
            </a:r>
            <a:endParaRPr lang="en-US" dirty="0"/>
          </a:p>
        </p:txBody>
      </p:sp>
      <p:sp>
        <p:nvSpPr>
          <p:cNvPr id="4" name="Date Placeholder 3"/>
          <p:cNvSpPr>
            <a:spLocks noGrp="1"/>
          </p:cNvSpPr>
          <p:nvPr>
            <p:ph type="dt" sz="half" idx="10"/>
          </p:nvPr>
        </p:nvSpPr>
        <p:spPr/>
        <p:txBody>
          <a:bodyPr/>
          <a:lstStyle/>
          <a:p>
            <a:fld id="{DD3517A9-C72F-4B9C-919C-2FD73E96A079}" type="datetime1">
              <a:rPr lang="en-US" smtClean="0"/>
              <a:t>6/20/2014</a:t>
            </a:fld>
            <a:endParaRPr lang="en-US" dirty="0"/>
          </a:p>
        </p:txBody>
      </p:sp>
      <p:sp>
        <p:nvSpPr>
          <p:cNvPr id="5" name="Slide Number Placeholder 4"/>
          <p:cNvSpPr>
            <a:spLocks noGrp="1"/>
          </p:cNvSpPr>
          <p:nvPr>
            <p:ph type="sldNum" sz="quarter" idx="12"/>
          </p:nvPr>
        </p:nvSpPr>
        <p:spPr/>
        <p:txBody>
          <a:bodyPr/>
          <a:lstStyle/>
          <a:p>
            <a:fld id="{0BAFBE44-B988-455E-B082-E30B9951C211}" type="slidenum">
              <a:rPr lang="en-US" smtClean="0"/>
              <a:t>8</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IMO</a:t>
            </a:r>
            <a:endParaRPr lang="en-US" dirty="0"/>
          </a:p>
        </p:txBody>
      </p:sp>
      <p:sp>
        <p:nvSpPr>
          <p:cNvPr id="3" name="Content Placeholder 2"/>
          <p:cNvSpPr>
            <a:spLocks noGrp="1"/>
          </p:cNvSpPr>
          <p:nvPr>
            <p:ph idx="1"/>
          </p:nvPr>
        </p:nvSpPr>
        <p:spPr/>
        <p:txBody>
          <a:bodyPr>
            <a:normAutofit lnSpcReduction="10000"/>
          </a:bodyPr>
          <a:lstStyle/>
          <a:p>
            <a:r>
              <a:rPr lang="en-US" dirty="0" smtClean="0"/>
              <a:t>The Organization is also empowered to deal with administrative and legal matters related to these purposes. (more) </a:t>
            </a:r>
            <a:r>
              <a:rPr lang="en-US" dirty="0" smtClean="0"/>
              <a:t>IMO's </a:t>
            </a:r>
            <a:r>
              <a:rPr lang="en-US" dirty="0" smtClean="0"/>
              <a:t>first task was to adopt a new version of the International Convention for the Safety of Life at Sea (SOLAS), the most important of all treaties dealing with maritime safety</a:t>
            </a:r>
            <a:r>
              <a:rPr lang="en-US" dirty="0" smtClean="0"/>
              <a:t>.</a:t>
            </a:r>
          </a:p>
          <a:p>
            <a:r>
              <a:rPr lang="en-US" dirty="0" smtClean="0"/>
              <a:t> </a:t>
            </a:r>
            <a:r>
              <a:rPr lang="en-US" dirty="0" smtClean="0"/>
              <a:t>This was achieved in 1960 and IMO then turned its attention to such matters as the facilitation of international maritime traffic, load lines and the carriage of dangerous goods, while the system of measuring the tonnage of ships was revised.</a:t>
            </a:r>
          </a:p>
          <a:p>
            <a:endParaRPr lang="en-US" dirty="0"/>
          </a:p>
        </p:txBody>
      </p:sp>
      <p:sp>
        <p:nvSpPr>
          <p:cNvPr id="4" name="Date Placeholder 3"/>
          <p:cNvSpPr>
            <a:spLocks noGrp="1"/>
          </p:cNvSpPr>
          <p:nvPr>
            <p:ph type="dt" sz="half" idx="10"/>
          </p:nvPr>
        </p:nvSpPr>
        <p:spPr/>
        <p:txBody>
          <a:bodyPr/>
          <a:lstStyle/>
          <a:p>
            <a:fld id="{A43D32C2-84E9-4D0C-8E87-114A5EEF92C1}" type="datetime1">
              <a:rPr lang="en-US" smtClean="0"/>
              <a:t>6/20/2014</a:t>
            </a:fld>
            <a:endParaRPr lang="en-US" dirty="0"/>
          </a:p>
        </p:txBody>
      </p:sp>
      <p:sp>
        <p:nvSpPr>
          <p:cNvPr id="5" name="Slide Number Placeholder 4"/>
          <p:cNvSpPr>
            <a:spLocks noGrp="1"/>
          </p:cNvSpPr>
          <p:nvPr>
            <p:ph type="sldNum" sz="quarter" idx="12"/>
          </p:nvPr>
        </p:nvSpPr>
        <p:spPr/>
        <p:txBody>
          <a:bodyPr/>
          <a:lstStyle/>
          <a:p>
            <a:fld id="{0BAFBE44-B988-455E-B082-E30B9951C211}" type="slidenum">
              <a:rPr lang="en-US" smtClean="0"/>
              <a:t>9</a:t>
            </a:fld>
            <a:endParaRPr lang="en-US" dirty="0"/>
          </a:p>
        </p:txBody>
      </p:sp>
      <p:sp>
        <p:nvSpPr>
          <p:cNvPr id="6" name="Footer Placeholder 5"/>
          <p:cNvSpPr>
            <a:spLocks noGrp="1"/>
          </p:cNvSpPr>
          <p:nvPr>
            <p:ph type="ftr" sz="quarter" idx="11"/>
          </p:nvPr>
        </p:nvSpPr>
        <p:spPr/>
        <p:txBody>
          <a:bodyPr/>
          <a:lstStyle/>
          <a:p>
            <a:r>
              <a:rPr lang="en-US" dirty="0" smtClean="0"/>
              <a:t>Presented by : Radcliffe Spence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455</TotalTime>
  <Words>3492</Words>
  <Application>Microsoft Office PowerPoint</Application>
  <PresentationFormat>On-screen Show (4:3)</PresentationFormat>
  <Paragraphs>335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Commercial Shipping</vt:lpstr>
      <vt:lpstr>The United Nations</vt:lpstr>
      <vt:lpstr>The IMO</vt:lpstr>
      <vt:lpstr>The IMO</vt:lpstr>
      <vt:lpstr>The IMO</vt:lpstr>
      <vt:lpstr>The IMO</vt:lpstr>
      <vt:lpstr>The IMO</vt:lpstr>
      <vt:lpstr>The IMO</vt:lpstr>
      <vt:lpstr>The IMO</vt:lpstr>
      <vt:lpstr>UNCTAD</vt:lpstr>
      <vt:lpstr>UNCTAD Agreements</vt:lpstr>
      <vt:lpstr>PMAC</vt:lpstr>
      <vt:lpstr>United Nations Convention on Conditions for Registration of Ships</vt:lpstr>
      <vt:lpstr>Cont’d</vt:lpstr>
      <vt:lpstr>Cont’d</vt:lpstr>
      <vt:lpstr>Politics aspects of shipping </vt:lpstr>
      <vt:lpstr>Politics aspects of shipping </vt:lpstr>
      <vt:lpstr>Types of discrimination/protection</vt:lpstr>
      <vt:lpstr>Flag of convenience</vt:lpstr>
      <vt:lpstr>Flag of convenience</vt:lpstr>
      <vt:lpstr>Shipping subsidies</vt:lpstr>
      <vt:lpstr>Shipping Organization</vt:lpstr>
      <vt:lpstr>Shipping Organization</vt:lpstr>
      <vt:lpstr>Shipping Organization</vt:lpstr>
      <vt:lpstr>Shipping Organization</vt:lpstr>
      <vt:lpstr>Shipping Organization</vt:lpstr>
      <vt:lpstr>Shipping Organization</vt:lpstr>
      <vt:lpstr>Shipping Organization</vt:lpstr>
      <vt:lpstr>Shipping Organization</vt:lpstr>
      <vt:lpstr>Shipping Organization</vt:lpstr>
      <vt:lpstr>Shipping Organization</vt:lpstr>
      <vt:lpstr>Shipping Organization</vt:lpstr>
      <vt:lpstr>Shipping Organization</vt:lpstr>
      <vt:lpstr>Shipping Organization</vt:lpstr>
      <vt:lpstr>Shipping Organization</vt:lpstr>
      <vt:lpstr>Classification Societies</vt:lpstr>
      <vt:lpstr>Classification Societies</vt:lpstr>
      <vt:lpstr>Classification Societies</vt:lpstr>
      <vt:lpstr>Classification Societies</vt:lpstr>
      <vt:lpstr>Classification Societies</vt:lpstr>
      <vt:lpstr>Classification Societies</vt:lpstr>
      <vt:lpstr>Classification Societies</vt:lpstr>
      <vt:lpstr>Protection and Indemnity Club</vt:lpstr>
      <vt:lpstr>Protection and Indemnity Club</vt:lpstr>
      <vt:lpstr>Protection and Indemnity Club</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Shipping</dc:title>
  <dc:creator>mine</dc:creator>
  <cp:lastModifiedBy>mine</cp:lastModifiedBy>
  <cp:revision>7</cp:revision>
  <dcterms:created xsi:type="dcterms:W3CDTF">2014-06-20T10:30:05Z</dcterms:created>
  <dcterms:modified xsi:type="dcterms:W3CDTF">2014-06-20T18:05:26Z</dcterms:modified>
</cp:coreProperties>
</file>