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7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29FBB-1E1D-4D58-ABE4-BF62DC31231A}" type="datetimeFigureOut">
              <a:rPr lang="en-US" smtClean="0"/>
              <a:t>6/17/2014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2B920-500F-463D-9A2C-51801CA08F7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A621-CB2A-479B-86F9-E0D4935EEC27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BA84-02C6-40B7-B045-46294862DFAB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EC1E-D47D-498A-9EF9-B16A32BF0417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36F5-7234-41D9-9577-212D6735BE6E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7C75-C711-4DA5-AD1B-D488ECB9EFF6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7F7F-2CBF-40B8-A86D-EE174C2806B9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19C5-9517-42F8-B1B6-5B7CAE312BA8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4337-D88A-4D11-838F-1879955257FF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D7C9-319A-4E1B-8DE2-D87A167FB94A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153D-2E2C-4492-A1C1-3C00863A3039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8D363-AC98-43C4-ACE9-6863B78C974A}" type="datetime1">
              <a:rPr lang="en-US" smtClean="0"/>
              <a:t>6/17/2014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7454D1-3F40-421E-ABB5-353279E8CFE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 Shipping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Liner Conferences and </a:t>
            </a:r>
            <a:r>
              <a:rPr lang="en-US" dirty="0"/>
              <a:t>S</a:t>
            </a:r>
            <a:r>
              <a:rPr lang="en-US" dirty="0" smtClean="0"/>
              <a:t>trategic Alliances Unit #7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Making of Liner Conferences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Liner conferences, a voluntary association of </a:t>
            </a:r>
            <a:r>
              <a:rPr lang="en-US" dirty="0" smtClean="0"/>
              <a:t>ship-owners operating </a:t>
            </a:r>
            <a:r>
              <a:rPr lang="en-US" dirty="0" smtClean="0"/>
              <a:t>on one route, were established at </a:t>
            </a:r>
            <a:r>
              <a:rPr lang="en-US" dirty="0" smtClean="0"/>
              <a:t>the end </a:t>
            </a:r>
            <a:r>
              <a:rPr lang="en-US" dirty="0" smtClean="0"/>
              <a:t>of the 19th century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The purpose of these </a:t>
            </a:r>
            <a:r>
              <a:rPr lang="en-US" dirty="0" smtClean="0"/>
              <a:t>agreements was </a:t>
            </a:r>
            <a:r>
              <a:rPr lang="en-US" dirty="0" smtClean="0"/>
              <a:t>to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(1) regulate the tonnage supply and freight </a:t>
            </a:r>
            <a:r>
              <a:rPr lang="en-US" dirty="0" smtClean="0"/>
              <a:t>level on </a:t>
            </a:r>
            <a:r>
              <a:rPr lang="en-US" dirty="0" smtClean="0"/>
              <a:t>individual routes;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(2)limit </a:t>
            </a:r>
            <a:r>
              <a:rPr lang="en-US" dirty="0" smtClean="0"/>
              <a:t>the competition from </a:t>
            </a:r>
            <a:r>
              <a:rPr lang="en-US" dirty="0" smtClean="0"/>
              <a:t>nonmember companies and 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smtClean="0"/>
              <a:t>3) tie the consignors to the </a:t>
            </a:r>
            <a:r>
              <a:rPr lang="en-US" dirty="0" smtClean="0"/>
              <a:t>conference ships </a:t>
            </a:r>
            <a:r>
              <a:rPr lang="en-US" dirty="0" smtClean="0"/>
              <a:t>through rebates.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295C-84A3-4503-B006-E24802D8426E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Making of Liner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The </a:t>
            </a:r>
            <a:r>
              <a:rPr lang="en-US" dirty="0" smtClean="0"/>
              <a:t>conference system introduced four new elements </a:t>
            </a:r>
            <a:r>
              <a:rPr lang="en-US" dirty="0" smtClean="0"/>
              <a:t>into the </a:t>
            </a:r>
            <a:r>
              <a:rPr lang="en-US" dirty="0" smtClean="0"/>
              <a:t>working forms of liner shipping. The most </a:t>
            </a:r>
            <a:r>
              <a:rPr lang="en-US" dirty="0" smtClean="0"/>
              <a:t>important was: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Tariffs</a:t>
            </a:r>
            <a:r>
              <a:rPr lang="en-US" dirty="0" smtClean="0"/>
              <a:t>, i.e. pricing through agreements between </a:t>
            </a:r>
            <a:r>
              <a:rPr lang="en-US" dirty="0" smtClean="0"/>
              <a:t>the ship-owners </a:t>
            </a:r>
            <a:r>
              <a:rPr lang="en-US" dirty="0" smtClean="0"/>
              <a:t>participating in the </a:t>
            </a:r>
            <a:r>
              <a:rPr lang="en-US" dirty="0" smtClean="0"/>
              <a:t>conference</a:t>
            </a:r>
            <a:r>
              <a:rPr lang="en-US" dirty="0" smtClean="0"/>
              <a:t>. Thus, </a:t>
            </a:r>
            <a:r>
              <a:rPr lang="en-US" dirty="0" smtClean="0"/>
              <a:t>the </a:t>
            </a:r>
            <a:r>
              <a:rPr lang="en-US" dirty="0" smtClean="0"/>
              <a:t>traditional price </a:t>
            </a:r>
            <a:r>
              <a:rPr lang="en-US" dirty="0" smtClean="0"/>
              <a:t>negotiations </a:t>
            </a:r>
            <a:r>
              <a:rPr lang="en-US" dirty="0" smtClean="0"/>
              <a:t>between individual </a:t>
            </a:r>
            <a:r>
              <a:rPr lang="en-US" dirty="0" smtClean="0"/>
              <a:t>consignors and ship-owners </a:t>
            </a:r>
            <a:r>
              <a:rPr lang="en-US" dirty="0" smtClean="0"/>
              <a:t>were abolished.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dirty="0" smtClean="0"/>
              <a:t>second </a:t>
            </a:r>
            <a:r>
              <a:rPr lang="en-US" dirty="0" smtClean="0"/>
              <a:t>element was </a:t>
            </a:r>
            <a:r>
              <a:rPr lang="en-US" dirty="0" smtClean="0"/>
              <a:t>the geographical division of hinterlands. The </a:t>
            </a:r>
            <a:r>
              <a:rPr lang="en-US" dirty="0" smtClean="0"/>
              <a:t>member lines </a:t>
            </a:r>
            <a:r>
              <a:rPr lang="en-US" dirty="0" smtClean="0"/>
              <a:t>were reserved traffic to and from individual </a:t>
            </a:r>
            <a:r>
              <a:rPr lang="en-US" dirty="0" smtClean="0"/>
              <a:t>ports. Home </a:t>
            </a:r>
            <a:r>
              <a:rPr lang="en-US" dirty="0" smtClean="0"/>
              <a:t>markets were often allotted the national lines.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68E6-2761-424E-8E74-270E1BAD22C6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Making of Liner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3)  The pool </a:t>
            </a:r>
            <a:r>
              <a:rPr lang="en-US" dirty="0" smtClean="0"/>
              <a:t>system was the third important innovation. </a:t>
            </a:r>
            <a:r>
              <a:rPr lang="en-US" dirty="0" smtClean="0"/>
              <a:t>Freight  and </a:t>
            </a:r>
            <a:r>
              <a:rPr lang="en-US" dirty="0" smtClean="0"/>
              <a:t>earning pools were established. The former </a:t>
            </a:r>
            <a:r>
              <a:rPr lang="en-US" dirty="0" smtClean="0"/>
              <a:t> meant a common </a:t>
            </a:r>
            <a:r>
              <a:rPr lang="en-US" dirty="0" smtClean="0"/>
              <a:t>sharing of cargo, the latter a common levying </a:t>
            </a:r>
            <a:r>
              <a:rPr lang="en-US" dirty="0" smtClean="0"/>
              <a:t>of traffic </a:t>
            </a:r>
            <a:r>
              <a:rPr lang="en-US" dirty="0" smtClean="0"/>
              <a:t>revenues. </a:t>
            </a:r>
            <a:r>
              <a:rPr lang="en-US" dirty="0" smtClean="0"/>
              <a:t>The </a:t>
            </a:r>
            <a:r>
              <a:rPr lang="en-US" dirty="0" smtClean="0"/>
              <a:t>aim was to prevent price cuts </a:t>
            </a:r>
            <a:r>
              <a:rPr lang="en-US" dirty="0" smtClean="0"/>
              <a:t>below the </a:t>
            </a:r>
            <a:r>
              <a:rPr lang="en-US" dirty="0" smtClean="0"/>
              <a:t>tariff and agreed rebates.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 The </a:t>
            </a:r>
            <a:r>
              <a:rPr lang="en-US" dirty="0" smtClean="0"/>
              <a:t>fourth </a:t>
            </a:r>
            <a:r>
              <a:rPr lang="en-US" dirty="0" smtClean="0"/>
              <a:t>element were </a:t>
            </a:r>
            <a:r>
              <a:rPr lang="en-US" dirty="0" smtClean="0"/>
              <a:t>the common actions against the competition from nonmembers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Until </a:t>
            </a:r>
            <a:r>
              <a:rPr lang="en-US" dirty="0" smtClean="0"/>
              <a:t>1916 all conferences were organized </a:t>
            </a:r>
            <a:r>
              <a:rPr lang="en-US" dirty="0" smtClean="0"/>
              <a:t>according to </a:t>
            </a:r>
            <a:r>
              <a:rPr lang="en-US" dirty="0" smtClean="0"/>
              <a:t>the same principle of a closed and </a:t>
            </a:r>
            <a:r>
              <a:rPr lang="en-US" dirty="0" smtClean="0"/>
              <a:t>self-regulating association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dirty="0" smtClean="0"/>
              <a:t>antitrust policy of the </a:t>
            </a:r>
            <a:r>
              <a:rPr lang="en-US" dirty="0" smtClean="0"/>
              <a:t>United States in </a:t>
            </a:r>
            <a:r>
              <a:rPr lang="en-US" dirty="0" smtClean="0"/>
              <a:t>1916 forced the </a:t>
            </a:r>
            <a:r>
              <a:rPr lang="en-US" dirty="0" smtClean="0"/>
              <a:t> creation </a:t>
            </a:r>
            <a:r>
              <a:rPr lang="en-US" dirty="0" smtClean="0"/>
              <a:t>of a new </a:t>
            </a:r>
            <a:r>
              <a:rPr lang="en-US" dirty="0" smtClean="0"/>
              <a:t>type </a:t>
            </a:r>
            <a:r>
              <a:rPr lang="en-US" dirty="0" smtClean="0"/>
              <a:t>of conference</a:t>
            </a:r>
            <a:r>
              <a:rPr lang="en-US" dirty="0" smtClean="0"/>
              <a:t>, open </a:t>
            </a:r>
            <a:r>
              <a:rPr lang="en-US" dirty="0" smtClean="0"/>
              <a:t>for all lines and for state control.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4AA8-DE32-45B2-9411-CA4653A2C414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therefore included the: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Closed conference lines; 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Open conference lines; and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independent line operator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r>
              <a:rPr lang="en-US" dirty="0" smtClean="0"/>
              <a:t>There also emerged, a pooling arrangement where profits from the </a:t>
            </a:r>
            <a:r>
              <a:rPr lang="en-US" dirty="0" smtClean="0"/>
              <a:t>traffic on open </a:t>
            </a:r>
            <a:r>
              <a:rPr lang="en-US" dirty="0" smtClean="0"/>
              <a:t>ports, </a:t>
            </a:r>
            <a:r>
              <a:rPr lang="en-US" dirty="0" smtClean="0"/>
              <a:t>were divided in a freight </a:t>
            </a:r>
            <a:r>
              <a:rPr lang="en-US" dirty="0" smtClean="0"/>
              <a:t>pool between </a:t>
            </a:r>
            <a:r>
              <a:rPr lang="en-US" dirty="0" smtClean="0"/>
              <a:t>the conference members.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9336-166D-47F5-B06B-49AFBF071617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 smtClean="0"/>
              <a:t>introduction of the freight pool </a:t>
            </a:r>
            <a:r>
              <a:rPr lang="en-US" dirty="0" smtClean="0"/>
              <a:t>meant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further  strengthening </a:t>
            </a:r>
            <a:r>
              <a:rPr lang="en-US" dirty="0" smtClean="0"/>
              <a:t>of the cooperation among the </a:t>
            </a:r>
            <a:r>
              <a:rPr lang="en-US" dirty="0" smtClean="0"/>
              <a:t>ship-owners;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mutual </a:t>
            </a:r>
            <a:r>
              <a:rPr lang="en-US" dirty="0" smtClean="0"/>
              <a:t>control through a detailed supply </a:t>
            </a:r>
            <a:r>
              <a:rPr lang="en-US" dirty="0" smtClean="0"/>
              <a:t>regulation; and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</a:t>
            </a:r>
            <a:r>
              <a:rPr lang="en-US" dirty="0" smtClean="0"/>
              <a:t>division of net profits, based on </a:t>
            </a:r>
            <a:r>
              <a:rPr lang="en-US" dirty="0" smtClean="0"/>
              <a:t>agreements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      thereby </a:t>
            </a:r>
            <a:r>
              <a:rPr lang="en-US" dirty="0" smtClean="0"/>
              <a:t>partly independent of carried freights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freight </a:t>
            </a:r>
            <a:r>
              <a:rPr lang="en-US" dirty="0" smtClean="0"/>
              <a:t>pools comprised one or several commodities on</a:t>
            </a:r>
          </a:p>
          <a:p>
            <a:pPr>
              <a:buNone/>
            </a:pPr>
            <a:r>
              <a:rPr lang="en-US" dirty="0" smtClean="0"/>
              <a:t>     one </a:t>
            </a:r>
            <a:r>
              <a:rPr lang="en-US" dirty="0" smtClean="0"/>
              <a:t>route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</a:t>
            </a:r>
            <a:r>
              <a:rPr lang="en-US" dirty="0" smtClean="0"/>
              <a:t>were formed on routes where the </a:t>
            </a:r>
            <a:r>
              <a:rPr lang="en-US" dirty="0" smtClean="0"/>
              <a:t>conferences could   not </a:t>
            </a:r>
            <a:r>
              <a:rPr lang="en-US" dirty="0" smtClean="0"/>
              <a:t>prevent wars between the lines.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5179-AB74-4A02-A9F4-D872D12063BA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cartel-forming tradition in the liner shipping of </a:t>
            </a:r>
            <a:r>
              <a:rPr lang="en-US" dirty="0" smtClean="0"/>
              <a:t>the North </a:t>
            </a:r>
            <a:r>
              <a:rPr lang="en-US" dirty="0" smtClean="0"/>
              <a:t>Atlantic dates back to the l850's.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1851 </a:t>
            </a:r>
            <a:r>
              <a:rPr lang="en-US" dirty="0" smtClean="0"/>
              <a:t>the British </a:t>
            </a:r>
            <a:r>
              <a:rPr lang="en-US" dirty="0" smtClean="0"/>
              <a:t>Cunard</a:t>
            </a:r>
            <a:r>
              <a:rPr lang="en-US" dirty="0" smtClean="0"/>
              <a:t> Co., the leading company, agreed with </a:t>
            </a:r>
            <a:r>
              <a:rPr lang="en-US" dirty="0" smtClean="0"/>
              <a:t>the newly </a:t>
            </a:r>
            <a:r>
              <a:rPr lang="en-US" dirty="0" smtClean="0"/>
              <a:t>established US Mail Steamship Co. (Collins Line</a:t>
            </a:r>
            <a:r>
              <a:rPr lang="en-US" dirty="0" smtClean="0"/>
              <a:t>) about </a:t>
            </a:r>
            <a:r>
              <a:rPr lang="en-US" dirty="0" smtClean="0"/>
              <a:t>minimum freight rates.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companies also </a:t>
            </a:r>
            <a:r>
              <a:rPr lang="en-US" dirty="0" smtClean="0"/>
              <a:t>formed a </a:t>
            </a:r>
            <a:r>
              <a:rPr lang="en-US" dirty="0" smtClean="0"/>
              <a:t>freight pool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</a:t>
            </a:r>
            <a:r>
              <a:rPr lang="en-US" dirty="0" smtClean="0"/>
              <a:t>the </a:t>
            </a:r>
            <a:r>
              <a:rPr lang="en-US" dirty="0" smtClean="0"/>
              <a:t>U.S. </a:t>
            </a:r>
            <a:r>
              <a:rPr lang="en-US" dirty="0" smtClean="0"/>
              <a:t>Post Office Department </a:t>
            </a:r>
            <a:r>
              <a:rPr lang="en-US" dirty="0" smtClean="0"/>
              <a:t>in 1858 </a:t>
            </a:r>
            <a:r>
              <a:rPr lang="en-US" dirty="0" smtClean="0"/>
              <a:t>broke off the subsidies of mail to the Collins </a:t>
            </a:r>
            <a:r>
              <a:rPr lang="en-US" dirty="0" smtClean="0"/>
              <a:t>Line its </a:t>
            </a:r>
            <a:r>
              <a:rPr lang="en-US" dirty="0" smtClean="0"/>
              <a:t>continued existence was rendered impossible.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78FA-49DA-48C8-94CD-1771F4F6A62F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This was </a:t>
            </a:r>
            <a:r>
              <a:rPr lang="en-US" dirty="0" smtClean="0"/>
              <a:t>the end of the first attempt to cartelize liner </a:t>
            </a:r>
            <a:r>
              <a:rPr lang="en-US" dirty="0" smtClean="0"/>
              <a:t>shipping on </a:t>
            </a:r>
            <a:r>
              <a:rPr lang="en-US" dirty="0" smtClean="0"/>
              <a:t>the North Atlantic.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rapidly increasing </a:t>
            </a:r>
            <a:r>
              <a:rPr lang="en-US" dirty="0" smtClean="0"/>
              <a:t>tonnage supply </a:t>
            </a:r>
            <a:r>
              <a:rPr lang="en-US" dirty="0" smtClean="0"/>
              <a:t>on the route in the 1860's and the increase </a:t>
            </a:r>
            <a:r>
              <a:rPr lang="en-US" dirty="0" smtClean="0"/>
              <a:t>of the </a:t>
            </a:r>
            <a:r>
              <a:rPr lang="en-US" dirty="0" smtClean="0"/>
              <a:t>number of shipping companies led to the forming </a:t>
            </a:r>
            <a:r>
              <a:rPr lang="en-US" dirty="0" smtClean="0"/>
              <a:t>of the </a:t>
            </a:r>
            <a:r>
              <a:rPr lang="en-US" dirty="0" smtClean="0"/>
              <a:t>world's first </a:t>
            </a:r>
            <a:r>
              <a:rPr lang="en-US" dirty="0" smtClean="0"/>
              <a:t>trans-ocean </a:t>
            </a:r>
            <a:r>
              <a:rPr lang="en-US" dirty="0" smtClean="0"/>
              <a:t>line conference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North Atlantic conference traffic was </a:t>
            </a:r>
            <a:r>
              <a:rPr lang="en-US" dirty="0" smtClean="0"/>
              <a:t>a result of </a:t>
            </a:r>
            <a:r>
              <a:rPr lang="en-US" dirty="0" smtClean="0"/>
              <a:t>successful marketing </a:t>
            </a:r>
            <a:r>
              <a:rPr lang="en-US" dirty="0" smtClean="0"/>
              <a:t>and government support to limit </a:t>
            </a:r>
            <a:r>
              <a:rPr lang="en-US" dirty="0" smtClean="0"/>
              <a:t>competition from </a:t>
            </a:r>
            <a:r>
              <a:rPr lang="en-US" dirty="0" smtClean="0"/>
              <a:t>foreign ships in domestic ports.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DCDE-C105-4C73-A602-C3BA45743D95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strong position of the German </a:t>
            </a:r>
            <a:r>
              <a:rPr lang="en-US" dirty="0" smtClean="0"/>
              <a:t>companies and </a:t>
            </a:r>
            <a:r>
              <a:rPr lang="en-US" dirty="0" smtClean="0"/>
              <a:t>the establishment of the American </a:t>
            </a:r>
            <a:r>
              <a:rPr lang="en-US" dirty="0" smtClean="0"/>
              <a:t>shipping trust </a:t>
            </a:r>
            <a:r>
              <a:rPr lang="en-US" dirty="0" smtClean="0"/>
              <a:t>International Mercantile Marine led to a </a:t>
            </a:r>
            <a:r>
              <a:rPr lang="en-US" dirty="0" smtClean="0"/>
              <a:t>dissolution of </a:t>
            </a:r>
            <a:r>
              <a:rPr lang="en-US" dirty="0" smtClean="0"/>
              <a:t>the North Atlantic conference in 1903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extensive price </a:t>
            </a:r>
            <a:r>
              <a:rPr lang="en-US" dirty="0" smtClean="0"/>
              <a:t>war followed.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noticeable decrease in </a:t>
            </a:r>
            <a:r>
              <a:rPr lang="en-US" dirty="0" smtClean="0"/>
              <a:t>emigrant traffic</a:t>
            </a:r>
            <a:r>
              <a:rPr lang="en-US" dirty="0" smtClean="0"/>
              <a:t>, 30 % in 1908 from the year before, led to a </a:t>
            </a:r>
            <a:r>
              <a:rPr lang="en-US" dirty="0" smtClean="0"/>
              <a:t>stop of </a:t>
            </a:r>
            <a:r>
              <a:rPr lang="en-US" dirty="0" smtClean="0"/>
              <a:t>the price war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 new conference was established </a:t>
            </a:r>
            <a:r>
              <a:rPr lang="en-US" dirty="0" smtClean="0"/>
              <a:t>and included </a:t>
            </a:r>
            <a:r>
              <a:rPr lang="en-US" dirty="0" smtClean="0"/>
              <a:t>all passenger lines on the North Atlantic </a:t>
            </a:r>
            <a:r>
              <a:rPr lang="en-US" dirty="0" smtClean="0"/>
              <a:t>and most </a:t>
            </a:r>
            <a:r>
              <a:rPr lang="en-US" dirty="0" smtClean="0"/>
              <a:t>of the goods traffic.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D5D7-1ABC-4374-9969-A159C01A7CB7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connection with this the AA-agreement was introduced, whose purpose was to divide in detail the shares of passenger and goods traffic between the conference members.</a:t>
            </a:r>
          </a:p>
          <a:p>
            <a:r>
              <a:rPr lang="en-US" dirty="0" smtClean="0"/>
              <a:t>This regulation was </a:t>
            </a:r>
            <a:r>
              <a:rPr lang="en-US" dirty="0" smtClean="0"/>
              <a:t>contrary to </a:t>
            </a:r>
            <a:r>
              <a:rPr lang="en-US" dirty="0" smtClean="0"/>
              <a:t>the spirit of the </a:t>
            </a:r>
            <a:r>
              <a:rPr lang="en-US" dirty="0" smtClean="0"/>
              <a:t>U.S. </a:t>
            </a:r>
            <a:r>
              <a:rPr lang="en-US" dirty="0" smtClean="0"/>
              <a:t>antitrust legislation </a:t>
            </a:r>
            <a:r>
              <a:rPr lang="en-US" dirty="0" smtClean="0"/>
              <a:t>which led </a:t>
            </a:r>
            <a:r>
              <a:rPr lang="en-US" dirty="0" smtClean="0"/>
              <a:t>to an investigation by the House of </a:t>
            </a:r>
            <a:r>
              <a:rPr lang="en-US" dirty="0" smtClean="0"/>
              <a:t>Representatives of </a:t>
            </a:r>
            <a:r>
              <a:rPr lang="en-US" dirty="0" smtClean="0"/>
              <a:t>the activity </a:t>
            </a:r>
            <a:r>
              <a:rPr lang="en-US" dirty="0" smtClean="0"/>
              <a:t>of </a:t>
            </a:r>
            <a:r>
              <a:rPr lang="en-US" dirty="0" smtClean="0"/>
              <a:t>the conferences and their </a:t>
            </a:r>
            <a:r>
              <a:rPr lang="en-US" dirty="0" smtClean="0"/>
              <a:t>negative influence </a:t>
            </a:r>
            <a:r>
              <a:rPr lang="en-US" dirty="0" smtClean="0"/>
              <a:t>on free </a:t>
            </a:r>
            <a:r>
              <a:rPr lang="en-US" dirty="0" smtClean="0"/>
              <a:t>competition.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investigation led </a:t>
            </a:r>
            <a:r>
              <a:rPr lang="en-US" dirty="0" smtClean="0"/>
              <a:t>to new </a:t>
            </a:r>
            <a:r>
              <a:rPr lang="en-US" dirty="0" smtClean="0"/>
              <a:t>legislation, the Maritime Act of </a:t>
            </a:r>
            <a:r>
              <a:rPr lang="en-US" dirty="0" smtClean="0"/>
              <a:t>1916.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8806-AD0F-4941-9FC9-995B3F291DE7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law became the basis of the American shipping</a:t>
            </a:r>
          </a:p>
          <a:p>
            <a:pPr>
              <a:buNone/>
            </a:pPr>
            <a:r>
              <a:rPr lang="en-US" dirty="0" smtClean="0"/>
              <a:t>    policy </a:t>
            </a:r>
            <a:r>
              <a:rPr lang="en-US" dirty="0" smtClean="0"/>
              <a:t>and attitude to shipping conferences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brought on </a:t>
            </a:r>
            <a:r>
              <a:rPr lang="en-US" dirty="0" smtClean="0"/>
              <a:t>federal control of liner shipping on the </a:t>
            </a:r>
            <a:r>
              <a:rPr lang="en-US" dirty="0" smtClean="0"/>
              <a:t> United </a:t>
            </a:r>
            <a:r>
              <a:rPr lang="en-US" dirty="0" smtClean="0"/>
              <a:t>States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prohibited "deferred rebates", the use of low </a:t>
            </a:r>
            <a:r>
              <a:rPr lang="en-US" dirty="0" smtClean="0"/>
              <a:t>price ships </a:t>
            </a:r>
            <a:r>
              <a:rPr lang="en-US" dirty="0" smtClean="0"/>
              <a:t>for fighting competition, discrimination of disloyal</a:t>
            </a:r>
          </a:p>
          <a:p>
            <a:pPr>
              <a:buNone/>
            </a:pPr>
            <a:r>
              <a:rPr lang="en-US" dirty="0" smtClean="0"/>
              <a:t>    dischargers</a:t>
            </a:r>
            <a:r>
              <a:rPr lang="en-US" dirty="0" smtClean="0"/>
              <a:t>, use of discriminating contracts, and</a:t>
            </a:r>
          </a:p>
          <a:p>
            <a:pPr>
              <a:buNone/>
            </a:pPr>
            <a:r>
              <a:rPr lang="en-US" dirty="0" smtClean="0"/>
              <a:t>    preventions for  </a:t>
            </a:r>
            <a:r>
              <a:rPr lang="en-US" dirty="0" smtClean="0"/>
              <a:t>entering the conference.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legislation forced </a:t>
            </a:r>
            <a:r>
              <a:rPr lang="en-US" dirty="0" smtClean="0"/>
              <a:t>a new type of open </a:t>
            </a:r>
            <a:r>
              <a:rPr lang="en-US" dirty="0" smtClean="0"/>
              <a:t>liner </a:t>
            </a:r>
            <a:r>
              <a:rPr lang="en-US" dirty="0" smtClean="0"/>
              <a:t>conferences that were </a:t>
            </a:r>
            <a:r>
              <a:rPr lang="en-US" dirty="0" smtClean="0"/>
              <a:t>subject to </a:t>
            </a:r>
            <a:r>
              <a:rPr lang="en-US" dirty="0" smtClean="0"/>
              <a:t>public observation.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E9D7-5C18-43F5-B16A-D783183CF16B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</a:t>
            </a:r>
            <a:r>
              <a:rPr lang="en-US" b="1" dirty="0" smtClean="0"/>
              <a:t>L</a:t>
            </a:r>
            <a:r>
              <a:rPr lang="en-US" b="1" dirty="0" smtClean="0"/>
              <a:t>iner Conference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division of international shipping into two lines of</a:t>
            </a:r>
          </a:p>
          <a:p>
            <a:pPr>
              <a:buNone/>
            </a:pPr>
            <a:r>
              <a:rPr lang="en-US" dirty="0" smtClean="0"/>
              <a:t>    work</a:t>
            </a:r>
            <a:r>
              <a:rPr lang="en-US" dirty="0" smtClean="0"/>
              <a:t>, liner shipping and tramp shipping, has </a:t>
            </a:r>
            <a:r>
              <a:rPr lang="en-US" dirty="0" smtClean="0"/>
              <a:t>traditionally followed </a:t>
            </a:r>
            <a:r>
              <a:rPr lang="en-US" dirty="0" smtClean="0"/>
              <a:t>the division of seaborne trade into general </a:t>
            </a:r>
            <a:r>
              <a:rPr lang="en-US" dirty="0" smtClean="0"/>
              <a:t>and bulk </a:t>
            </a:r>
            <a:r>
              <a:rPr lang="en-US" dirty="0" smtClean="0"/>
              <a:t>cargo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general cargo trade is regarded as </a:t>
            </a:r>
            <a:r>
              <a:rPr lang="en-US" dirty="0" smtClean="0"/>
              <a:t>the market </a:t>
            </a:r>
            <a:r>
              <a:rPr lang="en-US" dirty="0" smtClean="0"/>
              <a:t>for the transport services of liner shipping </a:t>
            </a:r>
            <a:r>
              <a:rPr lang="en-US" dirty="0" smtClean="0"/>
              <a:t>and the </a:t>
            </a:r>
            <a:r>
              <a:rPr lang="en-US" dirty="0" smtClean="0"/>
              <a:t>bulk cargo flows for that of tramp shipping.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Changes in </a:t>
            </a:r>
            <a:r>
              <a:rPr lang="en-US" dirty="0" smtClean="0"/>
              <a:t>the organization of supply and demand, in </a:t>
            </a:r>
            <a:r>
              <a:rPr lang="en-US" dirty="0" smtClean="0"/>
              <a:t>the  volume and </a:t>
            </a:r>
            <a:r>
              <a:rPr lang="en-US" dirty="0" smtClean="0"/>
              <a:t>structure of the cargo flows and in the </a:t>
            </a:r>
            <a:r>
              <a:rPr lang="en-US" dirty="0" smtClean="0"/>
              <a:t>transport techniques </a:t>
            </a:r>
            <a:r>
              <a:rPr lang="en-US" dirty="0" smtClean="0"/>
              <a:t>mean that the concepts of liner shipping </a:t>
            </a:r>
            <a:r>
              <a:rPr lang="en-US" dirty="0" smtClean="0"/>
              <a:t>tramp shipping </a:t>
            </a:r>
            <a:r>
              <a:rPr lang="en-US" dirty="0" smtClean="0"/>
              <a:t>and general cargo - bulk cargo vary </a:t>
            </a:r>
            <a:r>
              <a:rPr lang="en-US" dirty="0" smtClean="0"/>
              <a:t>from time </a:t>
            </a:r>
            <a:r>
              <a:rPr lang="en-US" dirty="0" smtClean="0"/>
              <a:t>to </a:t>
            </a:r>
            <a:r>
              <a:rPr lang="en-US" dirty="0" smtClean="0"/>
              <a:t>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AFCA-6871-4C2F-A6D0-CB9C7C55CF3A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1920's these new </a:t>
            </a:r>
            <a:r>
              <a:rPr lang="en-US" dirty="0" smtClean="0"/>
              <a:t>conferences introduced </a:t>
            </a:r>
            <a:r>
              <a:rPr lang="en-US" dirty="0" smtClean="0"/>
              <a:t>a system of double freight rates in </a:t>
            </a:r>
            <a:r>
              <a:rPr lang="en-US" dirty="0" smtClean="0"/>
              <a:t>an attempt </a:t>
            </a:r>
            <a:r>
              <a:rPr lang="en-US" dirty="0" smtClean="0"/>
              <a:t>to reinforce the rebate system.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also </a:t>
            </a:r>
            <a:r>
              <a:rPr lang="en-US" dirty="0" smtClean="0"/>
              <a:t>tried to </a:t>
            </a:r>
            <a:r>
              <a:rPr lang="en-US" dirty="0" smtClean="0"/>
              <a:t>develop secondary competitive obstacles for </a:t>
            </a:r>
            <a:r>
              <a:rPr lang="en-US" dirty="0" smtClean="0"/>
              <a:t>non-member tonnage</a:t>
            </a:r>
            <a:r>
              <a:rPr lang="en-US" dirty="0" smtClean="0"/>
              <a:t>, primarily through secret deals with port </a:t>
            </a:r>
            <a:r>
              <a:rPr lang="en-US" dirty="0" smtClean="0"/>
              <a:t>authorities about </a:t>
            </a:r>
            <a:r>
              <a:rPr lang="en-US" dirty="0" smtClean="0"/>
              <a:t>priority for conference tonnage and </a:t>
            </a:r>
            <a:r>
              <a:rPr lang="en-US" dirty="0" smtClean="0"/>
              <a:t>differentiated range </a:t>
            </a:r>
            <a:r>
              <a:rPr lang="en-US" dirty="0" smtClean="0"/>
              <a:t>additions for further transports in Europe.</a:t>
            </a:r>
          </a:p>
          <a:p>
            <a:r>
              <a:rPr lang="en-US" dirty="0" smtClean="0"/>
              <a:t>The Merchant Marine Act of 1936 prohibited such practices.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A36E-EE57-484D-BE22-616562612C51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</a:t>
            </a:r>
            <a:r>
              <a:rPr lang="en-US" dirty="0" smtClean="0"/>
              <a:t>1880 up to the First World War </a:t>
            </a:r>
            <a:r>
              <a:rPr lang="en-US" dirty="0" smtClean="0"/>
              <a:t>self regulating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closed </a:t>
            </a:r>
            <a:r>
              <a:rPr lang="en-US" dirty="0" smtClean="0"/>
              <a:t>conferences developed on all </a:t>
            </a:r>
            <a:r>
              <a:rPr lang="en-US" dirty="0" smtClean="0"/>
              <a:t>Europe routes.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self-regulating conference won the </a:t>
            </a:r>
            <a:r>
              <a:rPr lang="en-US" dirty="0" smtClean="0"/>
              <a:t>greatest power </a:t>
            </a:r>
            <a:r>
              <a:rPr lang="en-US" dirty="0" smtClean="0"/>
              <a:t>on routes where consignors were small and scattered</a:t>
            </a:r>
          </a:p>
          <a:p>
            <a:pPr>
              <a:buNone/>
            </a:pPr>
            <a:r>
              <a:rPr lang="en-US" dirty="0" smtClean="0"/>
              <a:t>    over </a:t>
            </a:r>
            <a:r>
              <a:rPr lang="en-US" dirty="0" smtClean="0"/>
              <a:t>several countries, e.g. the Far East or West Africa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routes, where one country's consignors dominated and</a:t>
            </a:r>
          </a:p>
          <a:p>
            <a:pPr>
              <a:buNone/>
            </a:pPr>
            <a:r>
              <a:rPr lang="en-US" dirty="0" smtClean="0"/>
              <a:t>    were </a:t>
            </a:r>
            <a:r>
              <a:rPr lang="en-US" dirty="0" smtClean="0"/>
              <a:t>supported by local governments as part of their </a:t>
            </a:r>
            <a:r>
              <a:rPr lang="en-US" dirty="0" smtClean="0"/>
              <a:t>export promotion </a:t>
            </a:r>
            <a:r>
              <a:rPr lang="en-US" dirty="0" smtClean="0"/>
              <a:t>policy, the negotiating strength of the</a:t>
            </a:r>
          </a:p>
          <a:p>
            <a:pPr>
              <a:buNone/>
            </a:pPr>
            <a:r>
              <a:rPr lang="en-US" dirty="0" smtClean="0"/>
              <a:t>    conference </a:t>
            </a:r>
            <a:r>
              <a:rPr lang="en-US" dirty="0" smtClean="0"/>
              <a:t>was balanced by shippers' associations and by</a:t>
            </a:r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 smtClean="0"/>
              <a:t>active shipping policy of the governments.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BDEA-BA77-4E5B-B953-C759B48A5C5C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American shipping policy created new </a:t>
            </a:r>
            <a:r>
              <a:rPr lang="en-US" dirty="0" smtClean="0"/>
              <a:t>conference forms </a:t>
            </a:r>
            <a:r>
              <a:rPr lang="en-US" dirty="0" smtClean="0"/>
              <a:t>with public regulation and better possibilities </a:t>
            </a:r>
            <a:r>
              <a:rPr lang="en-US" dirty="0" smtClean="0"/>
              <a:t>for non-members </a:t>
            </a:r>
            <a:r>
              <a:rPr lang="en-US" dirty="0" smtClean="0"/>
              <a:t>to compete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policy stimulated </a:t>
            </a:r>
            <a:r>
              <a:rPr lang="en-US" dirty="0" smtClean="0"/>
              <a:t>the interest </a:t>
            </a:r>
            <a:r>
              <a:rPr lang="en-US" dirty="0" smtClean="0"/>
              <a:t>of other governments, primarily in South </a:t>
            </a:r>
            <a:r>
              <a:rPr lang="en-US" dirty="0" smtClean="0"/>
              <a:t>America, Australia</a:t>
            </a:r>
            <a:r>
              <a:rPr lang="en-US" dirty="0" smtClean="0"/>
              <a:t>, New Zeeland and South Africa, to seek </a:t>
            </a:r>
            <a:r>
              <a:rPr lang="en-US" dirty="0" smtClean="0"/>
              <a:t>greater control </a:t>
            </a:r>
            <a:r>
              <a:rPr lang="en-US" dirty="0" smtClean="0"/>
              <a:t>over liner shipping in their own ports in </a:t>
            </a:r>
            <a:r>
              <a:rPr lang="en-US" dirty="0" smtClean="0"/>
              <a:t>the 1910's </a:t>
            </a:r>
            <a:r>
              <a:rPr lang="en-US" dirty="0" smtClean="0"/>
              <a:t>and 1920's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spite of all measures to limit </a:t>
            </a:r>
            <a:r>
              <a:rPr lang="en-US" dirty="0" smtClean="0"/>
              <a:t>competition the </a:t>
            </a:r>
            <a:r>
              <a:rPr lang="en-US" dirty="0" smtClean="0"/>
              <a:t>conferences seemed to be </a:t>
            </a:r>
            <a:r>
              <a:rPr lang="en-US" dirty="0" smtClean="0"/>
              <a:t>indispensable for </a:t>
            </a:r>
            <a:r>
              <a:rPr lang="en-US" dirty="0" smtClean="0"/>
              <a:t>the existence of liner shipping. They created </a:t>
            </a:r>
            <a:r>
              <a:rPr lang="en-US" dirty="0" smtClean="0"/>
              <a:t>stability in </a:t>
            </a:r>
            <a:r>
              <a:rPr lang="en-US" dirty="0" smtClean="0"/>
              <a:t>the relations between consignors and lines. </a:t>
            </a:r>
            <a:endParaRPr lang="en-US" dirty="0" smtClean="0"/>
          </a:p>
          <a:p>
            <a:r>
              <a:rPr lang="en-US" dirty="0" smtClean="0"/>
              <a:t>This guaranteed </a:t>
            </a:r>
            <a:r>
              <a:rPr lang="en-US" dirty="0" smtClean="0"/>
              <a:t>the continuity of services and allowed for </a:t>
            </a:r>
            <a:r>
              <a:rPr lang="en-US" dirty="0" smtClean="0"/>
              <a:t>investments in </a:t>
            </a:r>
            <a:r>
              <a:rPr lang="en-US" dirty="0" smtClean="0"/>
              <a:t>new tonnage and handling techniques.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45F1-C071-4C89-800C-BD513C0FEA8A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long-run </a:t>
            </a:r>
            <a:r>
              <a:rPr lang="en-US" dirty="0" smtClean="0"/>
              <a:t>these investments should be useful also to </a:t>
            </a:r>
            <a:r>
              <a:rPr lang="en-US" dirty="0" smtClean="0"/>
              <a:t>the consignors </a:t>
            </a:r>
            <a:r>
              <a:rPr lang="en-US" dirty="0" smtClean="0"/>
              <a:t>as the price and time of transport </a:t>
            </a:r>
            <a:r>
              <a:rPr lang="en-US" dirty="0" smtClean="0"/>
              <a:t>decreased while </a:t>
            </a:r>
            <a:r>
              <a:rPr lang="en-US" dirty="0" smtClean="0"/>
              <a:t>the quality increased.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 smtClean="0"/>
              <a:t>, the </a:t>
            </a:r>
            <a:r>
              <a:rPr lang="en-US" dirty="0" smtClean="0"/>
              <a:t>conferences could </a:t>
            </a:r>
            <a:r>
              <a:rPr lang="en-US" dirty="0" smtClean="0"/>
              <a:t>only partly eliminate competition between the </a:t>
            </a:r>
            <a:r>
              <a:rPr lang="en-US" dirty="0" smtClean="0"/>
              <a:t>shipping companies.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Open price-wars were replaced by negotiations</a:t>
            </a:r>
          </a:p>
          <a:p>
            <a:pPr>
              <a:buNone/>
            </a:pPr>
            <a:r>
              <a:rPr lang="en-US" dirty="0" smtClean="0"/>
              <a:t>    within </a:t>
            </a:r>
            <a:r>
              <a:rPr lang="en-US" dirty="0" smtClean="0"/>
              <a:t>the conference where the negotiating strength</a:t>
            </a:r>
          </a:p>
          <a:p>
            <a:pPr>
              <a:buNone/>
            </a:pPr>
            <a:r>
              <a:rPr lang="en-US" dirty="0" smtClean="0"/>
              <a:t>    of </a:t>
            </a:r>
            <a:r>
              <a:rPr lang="en-US" dirty="0" smtClean="0"/>
              <a:t>individual companies determined the division of </a:t>
            </a:r>
            <a:r>
              <a:rPr lang="en-US" dirty="0" smtClean="0"/>
              <a:t>cargo and </a:t>
            </a:r>
            <a:r>
              <a:rPr lang="en-US" dirty="0" smtClean="0"/>
              <a:t>level of prices.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A067-1410-436B-914D-19602289D802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Evolution of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close cooperation in the form </a:t>
            </a:r>
            <a:r>
              <a:rPr lang="en-US" dirty="0" smtClean="0"/>
              <a:t>of freight-pools </a:t>
            </a:r>
            <a:r>
              <a:rPr lang="en-US" dirty="0" smtClean="0"/>
              <a:t>became necessary on routes with a permanent</a:t>
            </a:r>
          </a:p>
          <a:p>
            <a:pPr>
              <a:buNone/>
            </a:pPr>
            <a:r>
              <a:rPr lang="en-US" dirty="0" smtClean="0"/>
              <a:t>   tonnage </a:t>
            </a:r>
            <a:r>
              <a:rPr lang="en-US" dirty="0" smtClean="0"/>
              <a:t>surplus in order to prevent destructive </a:t>
            </a:r>
            <a:r>
              <a:rPr lang="en-US" dirty="0" smtClean="0"/>
              <a:t>competition that </a:t>
            </a:r>
            <a:r>
              <a:rPr lang="en-US" dirty="0" smtClean="0"/>
              <a:t>would in the long-run render line traffic </a:t>
            </a:r>
            <a:r>
              <a:rPr lang="en-US" dirty="0" smtClean="0"/>
              <a:t>on the </a:t>
            </a:r>
            <a:r>
              <a:rPr lang="en-US" dirty="0" smtClean="0"/>
              <a:t>route impossible.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 smtClean="0"/>
              <a:t>stabilize the demand even more</a:t>
            </a:r>
            <a:r>
              <a:rPr lang="en-US" dirty="0" smtClean="0"/>
              <a:t>, the </a:t>
            </a:r>
            <a:r>
              <a:rPr lang="en-US" dirty="0" smtClean="0"/>
              <a:t>conferences introduced deferred rebates and </a:t>
            </a:r>
            <a:r>
              <a:rPr lang="en-US" dirty="0" smtClean="0"/>
              <a:t>thereby strengthened </a:t>
            </a:r>
            <a:r>
              <a:rPr lang="en-US" dirty="0" smtClean="0"/>
              <a:t>the loyalty of cargo owners.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B89E-7E4B-4E4B-ADD6-DF31246BB5AC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Technical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technical development </a:t>
            </a:r>
            <a:r>
              <a:rPr lang="en-US" dirty="0" smtClean="0"/>
              <a:t>in </a:t>
            </a:r>
            <a:r>
              <a:rPr lang="en-US" dirty="0" smtClean="0"/>
              <a:t>shipping in the period </a:t>
            </a:r>
            <a:r>
              <a:rPr lang="en-US" dirty="0" smtClean="0"/>
              <a:t>1870 to 1948 was </a:t>
            </a:r>
            <a:r>
              <a:rPr lang="en-US" dirty="0" smtClean="0"/>
              <a:t>characterized by three tendencies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(1) </a:t>
            </a:r>
            <a:r>
              <a:rPr lang="en-US" dirty="0" smtClean="0"/>
              <a:t>ship specialization </a:t>
            </a:r>
            <a:r>
              <a:rPr lang="en-US" dirty="0" smtClean="0"/>
              <a:t>which created segmentation of the </a:t>
            </a:r>
            <a:r>
              <a:rPr lang="en-US" dirty="0" smtClean="0"/>
              <a:t>markets and </a:t>
            </a:r>
            <a:r>
              <a:rPr lang="en-US" dirty="0" smtClean="0"/>
              <a:t>led to the development of transport systems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(2) </a:t>
            </a:r>
            <a:r>
              <a:rPr lang="en-US" dirty="0" smtClean="0"/>
              <a:t>increased ship </a:t>
            </a:r>
            <a:r>
              <a:rPr lang="en-US" dirty="0" smtClean="0"/>
              <a:t>size; </a:t>
            </a: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(3) increased speed and productivity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These technical developments lead to what is referred to as unitization, mechanization, containerization and cellular container ships.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E354-3905-4143-8A4C-5EE07425F6B6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Consortia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Co-operative ventures in container shipping began with the formation of consortia in </a:t>
            </a:r>
            <a:r>
              <a:rPr lang="en-US" dirty="0" smtClean="0"/>
              <a:t>the late </a:t>
            </a:r>
            <a:r>
              <a:rPr lang="en-US" dirty="0" smtClean="0"/>
              <a:t>1960s and 1970s in order to raise the capital required to mount container services.</a:t>
            </a:r>
          </a:p>
          <a:p>
            <a:r>
              <a:rPr lang="en-US" dirty="0" smtClean="0"/>
              <a:t>However, the services provided by these consortia were marketed collectively, restricting </a:t>
            </a:r>
            <a:r>
              <a:rPr lang="en-US" dirty="0" smtClean="0"/>
              <a:t>the ability </a:t>
            </a:r>
            <a:r>
              <a:rPr lang="en-US" dirty="0" smtClean="0"/>
              <a:t>of member lines to differentiate their product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Strategic alliances of the late 1980s </a:t>
            </a:r>
            <a:r>
              <a:rPr lang="en-US" dirty="0" smtClean="0"/>
              <a:t>and 1990s </a:t>
            </a:r>
            <a:r>
              <a:rPr lang="en-US" dirty="0" smtClean="0"/>
              <a:t>differ from the early consortia so far as the geographical scope of their operations </a:t>
            </a:r>
            <a:r>
              <a:rPr lang="en-US" dirty="0" smtClean="0"/>
              <a:t>and marketing </a:t>
            </a:r>
            <a:r>
              <a:rPr lang="en-US" dirty="0" smtClean="0"/>
              <a:t>practices are concerned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Whilst consortia of the 1970s operated in a single </a:t>
            </a:r>
            <a:r>
              <a:rPr lang="en-US" dirty="0" smtClean="0"/>
              <a:t>trade, alliances </a:t>
            </a:r>
            <a:r>
              <a:rPr lang="en-US" dirty="0" smtClean="0"/>
              <a:t>of the 1980s and 1990s are global in scope.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Strategic alliances have </a:t>
            </a:r>
            <a:r>
              <a:rPr lang="en-US" dirty="0" smtClean="0"/>
              <a:t>been formed </a:t>
            </a:r>
            <a:r>
              <a:rPr lang="en-US" dirty="0" smtClean="0"/>
              <a:t>in order to extend </a:t>
            </a:r>
            <a:r>
              <a:rPr lang="en-US" dirty="0" smtClean="0"/>
              <a:t> economies </a:t>
            </a:r>
            <a:r>
              <a:rPr lang="en-US" dirty="0" smtClean="0"/>
              <a:t>of scale, scope and network</a:t>
            </a:r>
            <a:r>
              <a:rPr lang="en-US" dirty="0" smtClean="0"/>
              <a:t>, through </a:t>
            </a:r>
            <a:r>
              <a:rPr lang="en-US" dirty="0" smtClean="0"/>
              <a:t>strategies such as the integrating of individual service networks, vessel sharing</a:t>
            </a:r>
            <a:r>
              <a:rPr lang="en-US" dirty="0" smtClean="0"/>
              <a:t>, slot-chartering</a:t>
            </a:r>
            <a:r>
              <a:rPr lang="en-US" dirty="0" smtClean="0"/>
              <a:t>, joint ownership and/or utilization of equipment and terminals and </a:t>
            </a:r>
            <a:r>
              <a:rPr lang="en-US" dirty="0" smtClean="0"/>
              <a:t>similar endeavors </a:t>
            </a:r>
            <a:r>
              <a:rPr lang="en-US" dirty="0" smtClean="0"/>
              <a:t>on better </a:t>
            </a:r>
            <a:r>
              <a:rPr lang="en-US" dirty="0" smtClean="0"/>
              <a:t>harmonization </a:t>
            </a:r>
            <a:r>
              <a:rPr lang="en-US" dirty="0" smtClean="0"/>
              <a:t>of operations. </a:t>
            </a:r>
            <a:endParaRPr lang="en-US" dirty="0" smtClean="0"/>
          </a:p>
          <a:p>
            <a:r>
              <a:rPr lang="en-US" dirty="0" smtClean="0"/>
              <a:t>Liner </a:t>
            </a:r>
            <a:r>
              <a:rPr lang="en-US" dirty="0" smtClean="0"/>
              <a:t>carrier alliances are developing </a:t>
            </a:r>
            <a:r>
              <a:rPr lang="en-US" dirty="0" smtClean="0"/>
              <a:t>at least </a:t>
            </a:r>
            <a:r>
              <a:rPr lang="en-US" dirty="0" smtClean="0"/>
              <a:t>two different types: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1) core alliances with a set of global partners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(</a:t>
            </a:r>
            <a:r>
              <a:rPr lang="en-US" dirty="0" smtClean="0"/>
              <a:t>2) </a:t>
            </a:r>
            <a:r>
              <a:rPr lang="en-US" dirty="0" smtClean="0"/>
              <a:t>multi-consortia networks </a:t>
            </a:r>
            <a:r>
              <a:rPr lang="en-US" dirty="0" smtClean="0"/>
              <a:t>of slot exchanges covering </a:t>
            </a:r>
            <a:r>
              <a:rPr lang="en-US" dirty="0" smtClean="0"/>
              <a:t>  individual </a:t>
            </a:r>
            <a:r>
              <a:rPr lang="en-US" dirty="0" smtClean="0"/>
              <a:t>traders.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A73B-292B-443A-B3D8-F302912BFD5D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this kind of global </a:t>
            </a:r>
            <a:r>
              <a:rPr lang="en-US" dirty="0" smtClean="0"/>
              <a:t>alliance arrangement</a:t>
            </a:r>
            <a:r>
              <a:rPr lang="en-US" dirty="0" smtClean="0"/>
              <a:t>, a lot of scale benefits can be achieved: more frequent service, shorter </a:t>
            </a:r>
            <a:r>
              <a:rPr lang="en-US" dirty="0" smtClean="0"/>
              <a:t>transit times</a:t>
            </a:r>
            <a:r>
              <a:rPr lang="en-US" dirty="0" smtClean="0"/>
              <a:t>, wider port coverage, lower slot costs and a stronger bargaining position in </a:t>
            </a:r>
            <a:r>
              <a:rPr lang="en-US" dirty="0" smtClean="0"/>
              <a:t>negotiating with </a:t>
            </a:r>
            <a:r>
              <a:rPr lang="en-US" dirty="0" smtClean="0"/>
              <a:t>terminal operators, container depots and inland/feeder transportation carriers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Liner alliances </a:t>
            </a:r>
            <a:r>
              <a:rPr lang="en-US" dirty="0" smtClean="0"/>
              <a:t>operational cooperation are </a:t>
            </a:r>
            <a:r>
              <a:rPr lang="en-US" dirty="0" smtClean="0"/>
              <a:t>summarized </a:t>
            </a:r>
            <a:r>
              <a:rPr lang="en-US" dirty="0" smtClean="0"/>
              <a:t>as follows: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1)Joint terminals or </a:t>
            </a:r>
            <a:r>
              <a:rPr lang="en-US" dirty="0" smtClean="0"/>
              <a:t>terminal contracts;</a:t>
            </a:r>
          </a:p>
          <a:p>
            <a:r>
              <a:rPr lang="en-US" dirty="0" smtClean="0"/>
              <a:t> </a:t>
            </a:r>
            <a:r>
              <a:rPr lang="en-US" dirty="0" smtClean="0"/>
              <a:t>(2)Joint mainline </a:t>
            </a:r>
            <a:r>
              <a:rPr lang="en-US" dirty="0" smtClean="0"/>
              <a:t>services;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E3E1-CF73-4C31-B3EE-30DFC9758353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(3)Joint feeder </a:t>
            </a:r>
            <a:r>
              <a:rPr lang="en-US" dirty="0" smtClean="0"/>
              <a:t>services;</a:t>
            </a:r>
          </a:p>
          <a:p>
            <a:pPr>
              <a:buNone/>
            </a:pPr>
            <a:r>
              <a:rPr lang="en-US" dirty="0" smtClean="0"/>
              <a:t>(4)Joint purchase or </a:t>
            </a:r>
            <a:r>
              <a:rPr lang="en-US" dirty="0" smtClean="0"/>
              <a:t>ownership of ships;</a:t>
            </a:r>
          </a:p>
          <a:p>
            <a:pPr>
              <a:buNone/>
            </a:pPr>
            <a:r>
              <a:rPr lang="en-US" dirty="0" smtClean="0"/>
              <a:t>(5)Joint </a:t>
            </a:r>
            <a:r>
              <a:rPr lang="en-US" dirty="0" smtClean="0"/>
              <a:t>purchase and usage of </a:t>
            </a:r>
            <a:r>
              <a:rPr lang="en-US" dirty="0" smtClean="0"/>
              <a:t>containers;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(6)Joint intermodal, rail or </a:t>
            </a:r>
            <a:r>
              <a:rPr lang="en-US" dirty="0" smtClean="0"/>
              <a:t>trucking operations;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(7) Joint container depots, (8)Jointly-managed pools of </a:t>
            </a:r>
            <a:r>
              <a:rPr lang="en-US" dirty="0" smtClean="0"/>
              <a:t> containers </a:t>
            </a:r>
            <a:r>
              <a:rPr lang="en-US" dirty="0" smtClean="0"/>
              <a:t>and </a:t>
            </a:r>
            <a:r>
              <a:rPr lang="en-US" dirty="0" smtClean="0"/>
              <a:t>equipments;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(9)Joint EDI </a:t>
            </a:r>
            <a:r>
              <a:rPr lang="en-US" dirty="0" smtClean="0"/>
              <a:t>systems;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(10)Joint bunker </a:t>
            </a:r>
            <a:r>
              <a:rPr lang="en-US" dirty="0" smtClean="0"/>
              <a:t>purchase; and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(11)Interchange of empty containers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E5F-2D8F-4BCC-BBCD-76F738FAE31B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Shipping is a service industry that generally provides cargo transportation of </a:t>
            </a:r>
            <a:r>
              <a:rPr lang="en-US" dirty="0" smtClean="0"/>
              <a:t>international trade.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Approximate 90% cargo volume of international is transported by sea.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Often</a:t>
            </a:r>
            <a:r>
              <a:rPr lang="en-US" dirty="0" smtClean="0"/>
              <a:t>, </a:t>
            </a:r>
            <a:r>
              <a:rPr lang="en-US" dirty="0" smtClean="0"/>
              <a:t>the shipping </a:t>
            </a:r>
            <a:r>
              <a:rPr lang="en-US" dirty="0" smtClean="0"/>
              <a:t>industry is categorized into two major sectors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(1) the bulk shipping which </a:t>
            </a:r>
            <a:r>
              <a:rPr lang="en-US" dirty="0" smtClean="0"/>
              <a:t>provides services </a:t>
            </a:r>
            <a:r>
              <a:rPr lang="en-US" dirty="0" smtClean="0"/>
              <a:t>mainly in the transportation of raw materials such as crude oil, coal, iron ore, </a:t>
            </a:r>
            <a:r>
              <a:rPr lang="en-US" dirty="0" smtClean="0"/>
              <a:t>and grains</a:t>
            </a:r>
            <a:r>
              <a:rPr lang="en-US" dirty="0" smtClean="0"/>
              <a:t>; 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smtClean="0"/>
              <a:t>2) the liner shipping which provides services in the transportation of </a:t>
            </a:r>
            <a:r>
              <a:rPr lang="en-US" dirty="0" smtClean="0"/>
              <a:t>finish and semi-finish </a:t>
            </a:r>
            <a:r>
              <a:rPr lang="en-US" dirty="0" smtClean="0"/>
              <a:t>products such as computers, manufacturing product and other consumption</a:t>
            </a:r>
          </a:p>
          <a:p>
            <a:pPr>
              <a:buNone/>
            </a:pPr>
            <a:r>
              <a:rPr lang="en-US" dirty="0" smtClean="0"/>
              <a:t>    goods…etc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776-3492-4A6A-BE4C-6AF3991FBFD5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Alliances, acquisitions and mergers have been seen as elements of an </a:t>
            </a:r>
            <a:r>
              <a:rPr lang="en-US" dirty="0" smtClean="0"/>
              <a:t>industry-wide strategy </a:t>
            </a:r>
            <a:r>
              <a:rPr lang="en-US" dirty="0" smtClean="0"/>
              <a:t>to return to profitability via cost cutting and rationalization. </a:t>
            </a:r>
            <a:endParaRPr lang="en-US" dirty="0" smtClean="0"/>
          </a:p>
          <a:p>
            <a:r>
              <a:rPr lang="en-US" dirty="0" smtClean="0"/>
              <a:t>While intense competition </a:t>
            </a:r>
            <a:r>
              <a:rPr lang="en-US" dirty="0" smtClean="0"/>
              <a:t>and low profitability have encouraged rationalization, the preferred method of</a:t>
            </a:r>
          </a:p>
          <a:p>
            <a:pPr>
              <a:buNone/>
            </a:pPr>
            <a:r>
              <a:rPr lang="en-US" dirty="0" smtClean="0"/>
              <a:t>    achieving </a:t>
            </a:r>
            <a:r>
              <a:rPr lang="en-US" dirty="0" smtClean="0"/>
              <a:t>the objective has changed over time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Strategic </a:t>
            </a:r>
            <a:r>
              <a:rPr lang="en-US" dirty="0" smtClean="0"/>
              <a:t>alliances were preferred in the </a:t>
            </a:r>
            <a:r>
              <a:rPr lang="en-US" dirty="0" smtClean="0"/>
              <a:t>late 1980s </a:t>
            </a:r>
            <a:r>
              <a:rPr lang="en-US" dirty="0" smtClean="0"/>
              <a:t>and early 1990s, culminating in the formation of the Grand and Global Alliance.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 recently </a:t>
            </a:r>
            <a:r>
              <a:rPr lang="en-US" dirty="0" smtClean="0"/>
              <a:t>the emphasis has switched to merger and acquisition.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BB67-50F7-4D80-86DF-2806433C812A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Thus, </a:t>
            </a:r>
            <a:r>
              <a:rPr lang="en-US" dirty="0" smtClean="0"/>
              <a:t>Hapag</a:t>
            </a:r>
            <a:r>
              <a:rPr lang="en-US" dirty="0" smtClean="0"/>
              <a:t>-Lloyd, NOL, NYK and P&amp;O formed the so-called ‘Grand Alliance’ </a:t>
            </a:r>
            <a:r>
              <a:rPr lang="en-US" dirty="0" smtClean="0"/>
              <a:t>in 1995 to </a:t>
            </a:r>
            <a:r>
              <a:rPr lang="en-US" dirty="0" smtClean="0"/>
              <a:t>operate services in both the Europe-Asia and Asia-North America trades. </a:t>
            </a:r>
            <a:endParaRPr lang="en-US" dirty="0" smtClean="0"/>
          </a:p>
          <a:p>
            <a:r>
              <a:rPr lang="en-US" dirty="0" smtClean="0"/>
              <a:t>APL</a:t>
            </a:r>
            <a:r>
              <a:rPr lang="en-US" dirty="0" smtClean="0"/>
              <a:t>, MISC</a:t>
            </a:r>
            <a:r>
              <a:rPr lang="en-US" dirty="0" smtClean="0"/>
              <a:t>, Mitsui-OSK</a:t>
            </a:r>
            <a:r>
              <a:rPr lang="en-US" dirty="0" smtClean="0"/>
              <a:t>, Nedlloyd and OOCL responded by forming the short-lived ‘</a:t>
            </a:r>
            <a:r>
              <a:rPr lang="en-US" dirty="0" smtClean="0"/>
              <a:t>Global Alliance’;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Maersk</a:t>
            </a:r>
            <a:r>
              <a:rPr lang="en-US" dirty="0" smtClean="0"/>
              <a:t> and Sea-Land created a global operating network featuring </a:t>
            </a:r>
            <a:r>
              <a:rPr lang="en-US" dirty="0" smtClean="0"/>
              <a:t>vessel-sharing agreements </a:t>
            </a:r>
            <a:r>
              <a:rPr lang="en-US" dirty="0" smtClean="0"/>
              <a:t>in the Europe-Asia, trans-Atlantic, trans-Pacific and intra-Asian trades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Note </a:t>
            </a:r>
            <a:r>
              <a:rPr lang="en-US" dirty="0" smtClean="0"/>
              <a:t>also that </a:t>
            </a:r>
            <a:r>
              <a:rPr lang="en-US" dirty="0" smtClean="0"/>
              <a:t>today’s alliances leave marketing in the hands of </a:t>
            </a:r>
            <a:r>
              <a:rPr lang="en-US" dirty="0" smtClean="0"/>
              <a:t>individual member </a:t>
            </a:r>
            <a:r>
              <a:rPr lang="en-US" dirty="0" smtClean="0"/>
              <a:t>lines.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Mergers Supersede Alliances. To achieve the desired scale economies, liner </a:t>
            </a:r>
            <a:r>
              <a:rPr lang="en-US" dirty="0" smtClean="0"/>
              <a:t>shipping companies </a:t>
            </a:r>
            <a:r>
              <a:rPr lang="en-US" dirty="0" smtClean="0"/>
              <a:t>have begun forming global alliances since the beginning of the 1990s. </a:t>
            </a:r>
            <a:endParaRPr lang="en-US" dirty="0" smtClean="0"/>
          </a:p>
          <a:p>
            <a:r>
              <a:rPr lang="en-US" dirty="0" smtClean="0"/>
              <a:t>These have been </a:t>
            </a:r>
            <a:r>
              <a:rPr lang="en-US" dirty="0" smtClean="0"/>
              <a:t>less stable than initially expected because members of different alliances have merged</a:t>
            </a:r>
            <a:r>
              <a:rPr lang="en-US" dirty="0" smtClean="0"/>
              <a:t>, forcing </a:t>
            </a:r>
            <a:r>
              <a:rPr lang="en-US" dirty="0" smtClean="0"/>
              <a:t>the alliances to adjust their schedules.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instability prevents alliances from </a:t>
            </a:r>
            <a:r>
              <a:rPr lang="en-US" dirty="0" smtClean="0"/>
              <a:t>making long-term </a:t>
            </a:r>
            <a:r>
              <a:rPr lang="en-US" dirty="0" smtClean="0"/>
              <a:t>investments, especially in land-based activities.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consequence, the full </a:t>
            </a:r>
            <a:r>
              <a:rPr lang="en-US" dirty="0" smtClean="0"/>
              <a:t>cost saving </a:t>
            </a:r>
            <a:r>
              <a:rPr lang="en-US" dirty="0" smtClean="0"/>
              <a:t>potential cannot be realized, which in turn reduces the willingness of carriers to </a:t>
            </a:r>
            <a:r>
              <a:rPr lang="en-US" dirty="0" smtClean="0"/>
              <a:t>make long term commitments.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Mergers and acquisitions have resulted in some very large liner shipping companies; the</a:t>
            </a:r>
          </a:p>
          <a:p>
            <a:r>
              <a:rPr lang="en-US" dirty="0" smtClean="0"/>
              <a:t>top 20 carriers now control more than half of the world's container slot capacity. Since the</a:t>
            </a:r>
          </a:p>
          <a:p>
            <a:r>
              <a:rPr lang="en-US" dirty="0" smtClean="0"/>
              <a:t>beginning of the 1990s, liner companies have begun to form global alliances; the largest 10</a:t>
            </a:r>
          </a:p>
          <a:p>
            <a:r>
              <a:rPr lang="en-US" dirty="0" smtClean="0"/>
              <a:t>groupings now control about two-thirds of the world's container slot capacity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Emerging developments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Technological developments in ship design and construction, and the ensuing </a:t>
            </a:r>
            <a:r>
              <a:rPr lang="en-US" dirty="0" smtClean="0"/>
              <a:t>economies of </a:t>
            </a:r>
            <a:r>
              <a:rPr lang="en-US" dirty="0" smtClean="0"/>
              <a:t>scale of larger ships, have also promoted trade, particularly that of developing nations, </a:t>
            </a:r>
            <a:r>
              <a:rPr lang="en-US" dirty="0" smtClean="0"/>
              <a:t>by making </a:t>
            </a:r>
            <a:r>
              <a:rPr lang="en-US" dirty="0" smtClean="0"/>
              <a:t>economical the transportation of goods over long distances.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Nowadays</a:t>
            </a:r>
            <a:r>
              <a:rPr lang="en-US" dirty="0" smtClean="0"/>
              <a:t>, containers </a:t>
            </a:r>
            <a:r>
              <a:rPr lang="en-US" dirty="0" smtClean="0"/>
              <a:t>are increasingly </a:t>
            </a:r>
            <a:r>
              <a:rPr lang="en-US" dirty="0" smtClean="0"/>
              <a:t>carried by specialized container ships many of which are able to carry more </a:t>
            </a:r>
            <a:r>
              <a:rPr lang="en-US" dirty="0" smtClean="0"/>
              <a:t>than 5000 </a:t>
            </a:r>
            <a:r>
              <a:rPr lang="en-US" dirty="0" smtClean="0"/>
              <a:t>TEUs, while </a:t>
            </a:r>
            <a:r>
              <a:rPr lang="en-US" dirty="0" smtClean="0"/>
              <a:t>shipyard orders </a:t>
            </a:r>
            <a:r>
              <a:rPr lang="en-US" dirty="0" smtClean="0"/>
              <a:t>for </a:t>
            </a:r>
            <a:r>
              <a:rPr lang="en-US" dirty="0" smtClean="0"/>
              <a:t>18000 are increasing.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Emerging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Intense competition and economies of vessel size lie behind recent increases in the </a:t>
            </a:r>
            <a:r>
              <a:rPr lang="en-US" dirty="0" smtClean="0"/>
              <a:t>size of </a:t>
            </a:r>
            <a:r>
              <a:rPr lang="en-US" dirty="0" smtClean="0"/>
              <a:t>container ships. </a:t>
            </a:r>
            <a:endParaRPr lang="en-US" dirty="0" smtClean="0"/>
          </a:p>
          <a:p>
            <a:r>
              <a:rPr lang="en-US" dirty="0" smtClean="0"/>
              <a:t>Economies </a:t>
            </a:r>
            <a:r>
              <a:rPr lang="en-US" dirty="0" smtClean="0"/>
              <a:t>of vessel size arise from the technical characteristics </a:t>
            </a:r>
            <a:r>
              <a:rPr lang="en-US" dirty="0" smtClean="0"/>
              <a:t>of container </a:t>
            </a:r>
            <a:r>
              <a:rPr lang="en-US" dirty="0" smtClean="0"/>
              <a:t>shipping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dirty="0" smtClean="0"/>
              <a:t>capital cost per container slot falls as vessel size increases,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while the ratio </a:t>
            </a:r>
            <a:r>
              <a:rPr lang="en-US" dirty="0" smtClean="0"/>
              <a:t>of crew to carrying </a:t>
            </a:r>
            <a:r>
              <a:rPr lang="en-US" dirty="0" smtClean="0"/>
              <a:t>capacity; and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dirty="0" smtClean="0"/>
              <a:t>consumption of fuel per unit of cargo carried also</a:t>
            </a:r>
          </a:p>
          <a:p>
            <a:pPr>
              <a:buNone/>
            </a:pPr>
            <a:r>
              <a:rPr lang="en-US" dirty="0" smtClean="0"/>
              <a:t>       decline </a:t>
            </a:r>
            <a:r>
              <a:rPr lang="en-US" dirty="0" smtClean="0"/>
              <a:t>as vessel size increases.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 Routes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shipping lines operate three general types of deep-sea itineraries: end to end</a:t>
            </a:r>
            <a:r>
              <a:rPr lang="en-US" dirty="0" smtClean="0"/>
              <a:t>, pendulum </a:t>
            </a:r>
            <a:r>
              <a:rPr lang="en-US" dirty="0" smtClean="0"/>
              <a:t>and round the world service routes, which </a:t>
            </a:r>
            <a:r>
              <a:rPr lang="en-US" dirty="0" smtClean="0"/>
              <a:t>are.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End </a:t>
            </a:r>
            <a:r>
              <a:rPr lang="en-US" dirty="0" smtClean="0"/>
              <a:t>to </a:t>
            </a:r>
            <a:r>
              <a:rPr lang="en-US" dirty="0" smtClean="0"/>
              <a:t>end services </a:t>
            </a:r>
            <a:r>
              <a:rPr lang="en-US" dirty="0" smtClean="0"/>
              <a:t>schedule vessels back and forth between two continents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 </a:t>
            </a:r>
            <a:r>
              <a:rPr lang="en-US" dirty="0" smtClean="0"/>
              <a:t>Pendulum services </a:t>
            </a:r>
            <a:r>
              <a:rPr lang="en-US" dirty="0" smtClean="0"/>
              <a:t>schedule vessels </a:t>
            </a:r>
            <a:r>
              <a:rPr lang="en-US" dirty="0" smtClean="0"/>
              <a:t>back and forth between three continents with one of these continents as a </a:t>
            </a:r>
            <a:r>
              <a:rPr lang="en-US" dirty="0" smtClean="0"/>
              <a:t>fulcrum, with the points at either end of the pendulum swing linked only through the fulcrum.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type </a:t>
            </a:r>
            <a:r>
              <a:rPr lang="en-US" dirty="0" smtClean="0"/>
              <a:t>of service offers a way to fill container slots four times on the same voyage and </a:t>
            </a:r>
            <a:r>
              <a:rPr lang="en-US" dirty="0" smtClean="0"/>
              <a:t>to eliminate </a:t>
            </a:r>
            <a:r>
              <a:rPr lang="en-US" dirty="0" smtClean="0"/>
              <a:t>certain overlapping port calls in the fulcrum area.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merging of </a:t>
            </a:r>
            <a:r>
              <a:rPr lang="en-US" dirty="0" smtClean="0"/>
              <a:t>separate end-to-end </a:t>
            </a:r>
            <a:r>
              <a:rPr lang="en-US" dirty="0" smtClean="0"/>
              <a:t>services into a pendulum or round the world service serves the two main </a:t>
            </a:r>
            <a:r>
              <a:rPr lang="en-US" dirty="0" smtClean="0"/>
              <a:t>purposes of </a:t>
            </a:r>
            <a:r>
              <a:rPr lang="en-US" dirty="0" smtClean="0"/>
              <a:t>broadening the range of through services and reducing the number of ships required to</a:t>
            </a:r>
          </a:p>
          <a:p>
            <a:pPr>
              <a:buNone/>
            </a:pPr>
            <a:r>
              <a:rPr lang="en-US" dirty="0" smtClean="0"/>
              <a:t>    provide </a:t>
            </a:r>
            <a:r>
              <a:rPr lang="en-US" dirty="0" smtClean="0"/>
              <a:t>the same coverage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gives a major cost saving by merging the </a:t>
            </a:r>
            <a:r>
              <a:rPr lang="en-US" dirty="0" smtClean="0"/>
              <a:t>previously duplicated </a:t>
            </a:r>
            <a:r>
              <a:rPr lang="en-US" dirty="0" smtClean="0"/>
              <a:t>port calls in the central region of the pendulum.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round the world services can overcome the problems of end-to-end operations, by </a:t>
            </a:r>
            <a:r>
              <a:rPr lang="en-US" dirty="0" smtClean="0"/>
              <a:t> accommodating </a:t>
            </a:r>
            <a:r>
              <a:rPr lang="en-US" dirty="0" smtClean="0"/>
              <a:t>the needs of </a:t>
            </a:r>
            <a:r>
              <a:rPr lang="en-US" dirty="0" smtClean="0"/>
              <a:t>global corporations.</a:t>
            </a:r>
          </a:p>
          <a:p>
            <a:r>
              <a:rPr lang="en-US" dirty="0" smtClean="0"/>
              <a:t>Intense competition in container markets not only makes it necessary for ship owners </a:t>
            </a:r>
            <a:r>
              <a:rPr lang="en-US" dirty="0" smtClean="0"/>
              <a:t>to offer </a:t>
            </a:r>
            <a:r>
              <a:rPr lang="en-US" dirty="0" smtClean="0"/>
              <a:t>high quality services between major trading regions but also makes it imperative </a:t>
            </a:r>
            <a:r>
              <a:rPr lang="en-US" dirty="0" smtClean="0"/>
              <a:t>for them </a:t>
            </a:r>
            <a:r>
              <a:rPr lang="en-US" dirty="0" smtClean="0"/>
              <a:t>to optimize fleet utilization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Such pressures have led to the development of </a:t>
            </a:r>
            <a:r>
              <a:rPr lang="en-US" dirty="0" smtClean="0"/>
              <a:t>multi- route operating </a:t>
            </a:r>
            <a:r>
              <a:rPr lang="en-US" dirty="0" smtClean="0"/>
              <a:t>patterns, notably ‘Round-the-World’ and ‘Pendulum’ services, </a:t>
            </a:r>
            <a:r>
              <a:rPr lang="en-US" dirty="0" smtClean="0"/>
              <a:t>enabling carriers to maximize </a:t>
            </a:r>
            <a:r>
              <a:rPr lang="en-US" dirty="0" smtClean="0"/>
              <a:t>vessel employment and slot </a:t>
            </a:r>
            <a:r>
              <a:rPr lang="en-US" dirty="0" smtClean="0"/>
              <a:t>utilization.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vessels employed on ‘Pendulum’ services</a:t>
            </a:r>
            <a:r>
              <a:rPr lang="en-US" dirty="0" smtClean="0"/>
              <a:t>, unlike </a:t>
            </a:r>
            <a:r>
              <a:rPr lang="en-US" dirty="0" smtClean="0"/>
              <a:t>those employed </a:t>
            </a:r>
            <a:r>
              <a:rPr lang="en-US" dirty="0" smtClean="0"/>
              <a:t>in RTW </a:t>
            </a:r>
            <a:r>
              <a:rPr lang="en-US" dirty="0" smtClean="0"/>
              <a:t>services, are not required to transit the Panama Canal, </a:t>
            </a:r>
            <a:r>
              <a:rPr lang="en-US" dirty="0" smtClean="0"/>
              <a:t>post-</a:t>
            </a:r>
            <a:r>
              <a:rPr lang="en-US" dirty="0" smtClean="0"/>
              <a:t>Panamax</a:t>
            </a:r>
            <a:r>
              <a:rPr lang="en-US" dirty="0" smtClean="0"/>
              <a:t>  </a:t>
            </a:r>
            <a:r>
              <a:rPr lang="en-US" dirty="0" smtClean="0"/>
              <a:t>vessels may </a:t>
            </a:r>
            <a:r>
              <a:rPr lang="en-US" dirty="0" smtClean="0"/>
              <a:t>be used.</a:t>
            </a:r>
          </a:p>
          <a:p>
            <a:r>
              <a:rPr lang="en-US" dirty="0" smtClean="0"/>
              <a:t> The number of multi-string services expanded greatly during the 1990s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Owners </a:t>
            </a:r>
            <a:r>
              <a:rPr lang="en-US" dirty="0" smtClean="0"/>
              <a:t>offering multi-string </a:t>
            </a:r>
            <a:r>
              <a:rPr lang="en-US" dirty="0" smtClean="0"/>
              <a:t>services broaden the scope for direct calls by operating a number of </a:t>
            </a:r>
            <a:r>
              <a:rPr lang="en-US" dirty="0" smtClean="0"/>
              <a:t>strings stand-alone </a:t>
            </a:r>
            <a:r>
              <a:rPr lang="en-US" dirty="0" smtClean="0"/>
              <a:t>services with dedicated vessels each of which offers different port calls and/or </a:t>
            </a:r>
            <a:r>
              <a:rPr lang="en-US" dirty="0" smtClean="0"/>
              <a:t>a different </a:t>
            </a:r>
            <a:r>
              <a:rPr lang="en-US" dirty="0" smtClean="0"/>
              <a:t>port rotation.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Cargo carried by liner shipping has come to be known as general cargo.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Liner  shipping </a:t>
            </a:r>
            <a:r>
              <a:rPr lang="en-US" dirty="0" smtClean="0"/>
              <a:t>is to provide regular services between specified ports according to time-tables </a:t>
            </a:r>
            <a:r>
              <a:rPr lang="en-US" dirty="0" smtClean="0"/>
              <a:t>and prices </a:t>
            </a:r>
            <a:r>
              <a:rPr lang="en-US" dirty="0" smtClean="0"/>
              <a:t>advertised well in advance.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service is, in principle, open to all shippers and in </a:t>
            </a:r>
            <a:r>
              <a:rPr lang="en-US" dirty="0" smtClean="0"/>
              <a:t>this sense </a:t>
            </a:r>
            <a:r>
              <a:rPr lang="en-US" dirty="0" smtClean="0"/>
              <a:t>it resembles a public transportation service.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The </a:t>
            </a:r>
            <a:r>
              <a:rPr lang="en-US" dirty="0" smtClean="0"/>
              <a:t>provision of such a service, </a:t>
            </a:r>
            <a:r>
              <a:rPr lang="en-US" dirty="0" smtClean="0"/>
              <a:t>often offering regional or  </a:t>
            </a:r>
            <a:r>
              <a:rPr lang="en-US" dirty="0" smtClean="0"/>
              <a:t>global coverage, requires extensive infrastructure in terms of ships, agencies, </a:t>
            </a:r>
            <a:r>
              <a:rPr lang="en-US" dirty="0" smtClean="0"/>
              <a:t>and equipment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0703-31AF-4F8C-A61A-6806BCA0C683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tendency for vessels employed in each string of </a:t>
            </a:r>
            <a:r>
              <a:rPr lang="en-US" dirty="0" smtClean="0"/>
              <a:t>a multi-string </a:t>
            </a:r>
            <a:r>
              <a:rPr lang="en-US" dirty="0" smtClean="0"/>
              <a:t>operation to call at common or ‘core’ ports Singapore, Hong Kong</a:t>
            </a:r>
            <a:r>
              <a:rPr lang="en-US" dirty="0" smtClean="0"/>
              <a:t>, Oakland and Long </a:t>
            </a:r>
            <a:r>
              <a:rPr lang="en-US" dirty="0" smtClean="0"/>
              <a:t>Beach in the case of the trans-Pacific trade as well as a range of ‘non-core’ ports.</a:t>
            </a:r>
          </a:p>
          <a:p>
            <a:r>
              <a:rPr lang="en-US" dirty="0" smtClean="0"/>
              <a:t>Non-core ports may be served by only one string of a multi-string service. </a:t>
            </a:r>
            <a:endParaRPr lang="en-US" dirty="0" smtClean="0"/>
          </a:p>
          <a:p>
            <a:r>
              <a:rPr lang="en-US" dirty="0" smtClean="0"/>
              <a:t>Containers  consigned </a:t>
            </a:r>
            <a:r>
              <a:rPr lang="en-US" dirty="0" smtClean="0"/>
              <a:t>to and from non-core ports are </a:t>
            </a:r>
            <a:r>
              <a:rPr lang="en-US" dirty="0" smtClean="0"/>
              <a:t>transshipped </a:t>
            </a:r>
            <a:r>
              <a:rPr lang="en-US" dirty="0" smtClean="0"/>
              <a:t>at core ports.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Container Ports Network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Container lines have sought to minimize costs by limiting the number of port calls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so doing </a:t>
            </a:r>
            <a:r>
              <a:rPr lang="en-US" dirty="0" smtClean="0"/>
              <a:t>they have re-emphasized the importance of regional hub ports, notably Singapore </a:t>
            </a:r>
            <a:r>
              <a:rPr lang="en-US" dirty="0" smtClean="0"/>
              <a:t>and Hong </a:t>
            </a:r>
            <a:r>
              <a:rPr lang="en-US" dirty="0" smtClean="0"/>
              <a:t>Kong. </a:t>
            </a:r>
            <a:endParaRPr lang="en-US" dirty="0" smtClean="0"/>
          </a:p>
          <a:p>
            <a:r>
              <a:rPr lang="en-US" dirty="0" smtClean="0"/>
              <a:t>Cargo </a:t>
            </a:r>
            <a:r>
              <a:rPr lang="en-US" dirty="0" smtClean="0"/>
              <a:t>to and from the region served by a hub port is handled by feeder </a:t>
            </a:r>
            <a:r>
              <a:rPr lang="en-US" dirty="0" smtClean="0"/>
              <a:t>shipping and/or </a:t>
            </a:r>
            <a:r>
              <a:rPr lang="en-US" dirty="0" smtClean="0"/>
              <a:t>by land transport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archipelagic South East Asia, an extensive network of </a:t>
            </a:r>
            <a:r>
              <a:rPr lang="en-US" dirty="0" smtClean="0"/>
              <a:t>regional feeder </a:t>
            </a:r>
            <a:r>
              <a:rPr lang="en-US" dirty="0" smtClean="0"/>
              <a:t>services has evolved.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emerging pattern of mainline and feeder services is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analogous </a:t>
            </a:r>
            <a:r>
              <a:rPr lang="en-US" dirty="0" smtClean="0"/>
              <a:t>with the `hub-and-spoke' 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Container Ports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feeder networks based on major hub ports are expanding geographically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Economic forces appear to be favoring the emergence </a:t>
            </a:r>
            <a:r>
              <a:rPr lang="en-US" dirty="0" smtClean="0"/>
              <a:t>of ‘</a:t>
            </a:r>
            <a:r>
              <a:rPr lang="en-US" dirty="0" smtClean="0"/>
              <a:t>super-hubs’: the changing pattern of port calls by vessels in the Europe-Far East </a:t>
            </a:r>
            <a:r>
              <a:rPr lang="en-US" dirty="0" smtClean="0"/>
              <a:t>trade </a:t>
            </a:r>
            <a:r>
              <a:rPr lang="en-US" dirty="0" smtClean="0"/>
              <a:t>suggesting that Singapore, Hong Kong and Tokyo are strengthening their competitive </a:t>
            </a:r>
            <a:r>
              <a:rPr lang="en-US" dirty="0" smtClean="0"/>
              <a:t>position </a:t>
            </a:r>
            <a:r>
              <a:rPr lang="en-US" dirty="0" smtClean="0"/>
              <a:t>vis</a:t>
            </a:r>
            <a:r>
              <a:rPr lang="en-US" dirty="0" smtClean="0"/>
              <a:t>-a-</a:t>
            </a:r>
            <a:r>
              <a:rPr lang="en-US" dirty="0" smtClean="0"/>
              <a:t>vis</a:t>
            </a:r>
            <a:r>
              <a:rPr lang="en-US" dirty="0" smtClean="0"/>
              <a:t> </a:t>
            </a:r>
            <a:r>
              <a:rPr lang="en-US" dirty="0" smtClean="0"/>
              <a:t>other hubs in East Asia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Container Ports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 changes in the pattern of mainline and feeder services suggest that the system </a:t>
            </a:r>
            <a:r>
              <a:rPr lang="en-US" dirty="0" smtClean="0"/>
              <a:t>is still </a:t>
            </a:r>
            <a:r>
              <a:rPr lang="en-US" dirty="0" smtClean="0"/>
              <a:t>evolving; that the economic forces driving change have not as yet been </a:t>
            </a:r>
            <a:r>
              <a:rPr lang="en-US" dirty="0" smtClean="0"/>
              <a:t>fully accommodated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Rapidly </a:t>
            </a:r>
            <a:r>
              <a:rPr lang="en-US" dirty="0" smtClean="0"/>
              <a:t>changing trade patterns, especially in East and South East Asia, </a:t>
            </a:r>
            <a:r>
              <a:rPr lang="en-US" dirty="0" smtClean="0"/>
              <a:t>add to </a:t>
            </a:r>
            <a:r>
              <a:rPr lang="en-US" dirty="0" smtClean="0"/>
              <a:t>this instability. </a:t>
            </a:r>
            <a:endParaRPr lang="en-US" dirty="0" smtClean="0"/>
          </a:p>
          <a:p>
            <a:r>
              <a:rPr lang="en-US" dirty="0" smtClean="0"/>
              <a:t>Hence </a:t>
            </a:r>
            <a:r>
              <a:rPr lang="en-US" dirty="0" smtClean="0"/>
              <a:t>we would expect to see further modifications to the pattern </a:t>
            </a:r>
            <a:r>
              <a:rPr lang="en-US" dirty="0" smtClean="0"/>
              <a:t>of mainline </a:t>
            </a:r>
            <a:r>
              <a:rPr lang="en-US" dirty="0" smtClean="0"/>
              <a:t>and feeder services, as well as changes in the absolute and relative status of </a:t>
            </a:r>
            <a:r>
              <a:rPr lang="en-US" dirty="0" smtClean="0"/>
              <a:t>regional ports</a:t>
            </a:r>
            <a:r>
              <a:rPr lang="en-US" dirty="0" smtClean="0"/>
              <a:t>, over the next decade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Container Ports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likely long-term future scenario implies the use of container ships with </a:t>
            </a:r>
            <a:r>
              <a:rPr lang="en-US" dirty="0" smtClean="0"/>
              <a:t>8,000-18,000 TEU </a:t>
            </a:r>
            <a:r>
              <a:rPr lang="en-US" dirty="0" smtClean="0"/>
              <a:t>capacity on the major east-west routes, calling at just four or five mega hubs, i.e. </a:t>
            </a:r>
            <a:r>
              <a:rPr lang="en-US" dirty="0" smtClean="0"/>
              <a:t>only one </a:t>
            </a:r>
            <a:r>
              <a:rPr lang="en-US" dirty="0" smtClean="0"/>
              <a:t>or two on each continent.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mega hubs will be almost entirely based on </a:t>
            </a:r>
            <a:r>
              <a:rPr lang="en-US" dirty="0" smtClean="0"/>
              <a:t>transshipped cargo</a:t>
            </a:r>
            <a:r>
              <a:rPr lang="en-US" dirty="0" smtClean="0"/>
              <a:t>, implying various levels of regional and sub-regional transshipment centers. </a:t>
            </a:r>
            <a:endParaRPr lang="en-US" dirty="0" smtClean="0"/>
          </a:p>
          <a:p>
            <a:r>
              <a:rPr lang="en-US" dirty="0" smtClean="0"/>
              <a:t>Containers are </a:t>
            </a:r>
            <a:r>
              <a:rPr lang="en-US" dirty="0" smtClean="0"/>
              <a:t>increasingly transshipped, and hub ports that provide transshipment services </a:t>
            </a:r>
            <a:r>
              <a:rPr lang="en-US" dirty="0" smtClean="0"/>
              <a:t>have experienced </a:t>
            </a:r>
            <a:r>
              <a:rPr lang="en-US" dirty="0" smtClean="0"/>
              <a:t>particularly high growth </a:t>
            </a:r>
            <a:r>
              <a:rPr lang="en-US" dirty="0" smtClean="0"/>
              <a:t>rates.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Container Ports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Arguably, such intense competition stems from: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cost characteristics of container shipping, especially the high level of fixed costs;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ease and efficiency with which containers can be </a:t>
            </a:r>
            <a:r>
              <a:rPr lang="en-US" dirty="0" smtClean="0"/>
              <a:t>transshipped</a:t>
            </a:r>
            <a:r>
              <a:rPr lang="en-US" dirty="0" smtClean="0"/>
              <a:t>, enabling shippers </a:t>
            </a:r>
            <a:r>
              <a:rPr lang="en-US" dirty="0" smtClean="0"/>
              <a:t>to route </a:t>
            </a:r>
            <a:r>
              <a:rPr lang="en-US" dirty="0" smtClean="0"/>
              <a:t>containers via a number of paths through a dense transport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The intense competition felt in all major Northern Hemisphere container shipping </a:t>
            </a:r>
            <a:r>
              <a:rPr lang="en-US" dirty="0" smtClean="0"/>
              <a:t>trades in </a:t>
            </a:r>
            <a:r>
              <a:rPr lang="en-US" dirty="0" smtClean="0"/>
              <a:t>the 1990s and 2000s forced shipping companies to adopt innovative, </a:t>
            </a:r>
            <a:r>
              <a:rPr lang="en-US" dirty="0" smtClean="0"/>
              <a:t>productivity enhancing </a:t>
            </a:r>
            <a:r>
              <a:rPr lang="en-US" dirty="0" smtClean="0"/>
              <a:t>and cost-cutting </a:t>
            </a:r>
            <a:r>
              <a:rPr lang="en-US" dirty="0" smtClean="0"/>
              <a:t>strategies.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Container Ports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These </a:t>
            </a:r>
            <a:r>
              <a:rPr lang="en-US" dirty="0" smtClean="0"/>
              <a:t>include:</a:t>
            </a:r>
          </a:p>
          <a:p>
            <a:r>
              <a:rPr lang="en-US" dirty="0" smtClean="0"/>
              <a:t>Employing </a:t>
            </a:r>
            <a:r>
              <a:rPr lang="en-US" dirty="0" smtClean="0"/>
              <a:t>larger vessels on routes where cargo volumes permit, especially in </a:t>
            </a:r>
            <a:r>
              <a:rPr lang="en-US" dirty="0" smtClean="0"/>
              <a:t>mainline East-West </a:t>
            </a:r>
            <a:r>
              <a:rPr lang="en-US" dirty="0" smtClean="0"/>
              <a:t>Northern Hemisphere trades;</a:t>
            </a:r>
          </a:p>
          <a:p>
            <a:r>
              <a:rPr lang="en-US" dirty="0" smtClean="0"/>
              <a:t>Developing </a:t>
            </a:r>
            <a:r>
              <a:rPr lang="en-US" dirty="0" smtClean="0"/>
              <a:t>new service patterns, including ‘Round the World’, ‘Pendulum’, </a:t>
            </a:r>
            <a:r>
              <a:rPr lang="en-US" dirty="0" smtClean="0"/>
              <a:t>and </a:t>
            </a:r>
            <a:r>
              <a:rPr lang="en-US" dirty="0" smtClean="0"/>
              <a:t>‘multi-string’ services;</a:t>
            </a:r>
          </a:p>
          <a:p>
            <a:r>
              <a:rPr lang="en-US" dirty="0" smtClean="0"/>
              <a:t>Reducing </a:t>
            </a:r>
            <a:r>
              <a:rPr lang="en-US" dirty="0" smtClean="0"/>
              <a:t>the number of port calls, leading to the growth of regional ‘hub’ ports</a:t>
            </a:r>
            <a:r>
              <a:rPr lang="en-US" dirty="0" smtClean="0"/>
              <a:t>; and</a:t>
            </a:r>
            <a:endParaRPr lang="en-US" dirty="0" smtClean="0"/>
          </a:p>
          <a:p>
            <a:r>
              <a:rPr lang="en-US" dirty="0" smtClean="0"/>
              <a:t>Developing </a:t>
            </a:r>
            <a:r>
              <a:rPr lang="en-US" dirty="0" smtClean="0"/>
              <a:t>a network of feeder services linking hub and regional </a:t>
            </a:r>
            <a:r>
              <a:rPr lang="en-US" dirty="0" smtClean="0"/>
              <a:t>ports.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Mega Trends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More large containerships to be deployed to main trade </a:t>
            </a:r>
            <a:r>
              <a:rPr lang="en-US" b="1" dirty="0" smtClean="0"/>
              <a:t>routes;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More large containerships to be deployed to main trade </a:t>
            </a:r>
            <a:r>
              <a:rPr lang="en-US" b="1" dirty="0" smtClean="0"/>
              <a:t>routes;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High fixed costs and freight variable </a:t>
            </a:r>
            <a:r>
              <a:rPr lang="en-US" b="1" dirty="0" smtClean="0"/>
              <a:t>costs;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Undifferentiated </a:t>
            </a:r>
            <a:r>
              <a:rPr lang="en-US" b="1" dirty="0" smtClean="0"/>
              <a:t>services;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Price wars and destructive </a:t>
            </a:r>
            <a:r>
              <a:rPr lang="en-US" b="1" dirty="0" smtClean="0"/>
              <a:t>competition;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Streamlining Terminal </a:t>
            </a:r>
            <a:r>
              <a:rPr lang="en-US" b="1" dirty="0" smtClean="0"/>
              <a:t>O</a:t>
            </a:r>
            <a:r>
              <a:rPr lang="en-US" b="1" dirty="0" smtClean="0"/>
              <a:t>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Port </a:t>
            </a:r>
            <a:r>
              <a:rPr lang="en-US" dirty="0" smtClean="0"/>
              <a:t>industry has invested a lot in order to cope with the technological requirements </a:t>
            </a:r>
            <a:r>
              <a:rPr lang="en-US" dirty="0" smtClean="0"/>
              <a:t>of containerization.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Modern container terminals equipped more efficient quay cranes have </a:t>
            </a:r>
            <a:r>
              <a:rPr lang="en-US" dirty="0" smtClean="0"/>
              <a:t>been built</a:t>
            </a:r>
            <a:r>
              <a:rPr lang="en-US" dirty="0" smtClean="0"/>
              <a:t>, and more efficient organizational forms including privatization have been adopted in </a:t>
            </a:r>
            <a:r>
              <a:rPr lang="en-US" dirty="0" smtClean="0"/>
              <a:t>an effort </a:t>
            </a:r>
            <a:r>
              <a:rPr lang="en-US" dirty="0" smtClean="0"/>
              <a:t>to speed up port operations. </a:t>
            </a:r>
            <a:endParaRPr lang="en-US" dirty="0" smtClean="0"/>
          </a:p>
          <a:p>
            <a:r>
              <a:rPr lang="en-US" dirty="0" smtClean="0"/>
              <a:t>Operational </a:t>
            </a:r>
            <a:r>
              <a:rPr lang="en-US" dirty="0" smtClean="0"/>
              <a:t>practices have been streamlined, the element </a:t>
            </a:r>
            <a:r>
              <a:rPr lang="en-US" dirty="0" smtClean="0"/>
              <a:t>of uncertainty </a:t>
            </a:r>
            <a:r>
              <a:rPr lang="en-US" dirty="0" smtClean="0"/>
              <a:t>in cargo flows largely removed, forward planning has been facilitated, port </a:t>
            </a:r>
            <a:r>
              <a:rPr lang="en-US" dirty="0" smtClean="0"/>
              <a:t>labor regularized </a:t>
            </a:r>
            <a:r>
              <a:rPr lang="en-US" dirty="0" smtClean="0"/>
              <a:t>and customs procedures simplified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These developments took place under the </a:t>
            </a:r>
            <a:r>
              <a:rPr lang="en-US" dirty="0" smtClean="0"/>
              <a:t>firm understanding </a:t>
            </a:r>
            <a:r>
              <a:rPr lang="en-US" dirty="0" smtClean="0"/>
              <a:t>of governments and local authorities that ports now constitute the </a:t>
            </a:r>
            <a:r>
              <a:rPr lang="en-US" dirty="0" smtClean="0"/>
              <a:t>most important </a:t>
            </a:r>
            <a:r>
              <a:rPr lang="en-US" dirty="0" smtClean="0"/>
              <a:t>link and node in the overall door-to-door transport chain.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Hub &amp; Spoke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intensity and large ships in this industry obliges container ships to limit </a:t>
            </a:r>
            <a:r>
              <a:rPr lang="en-US" dirty="0" smtClean="0"/>
              <a:t>their ports </a:t>
            </a:r>
            <a:r>
              <a:rPr lang="en-US" dirty="0" smtClean="0"/>
              <a:t>of call at each end to some of hub ports such as Singapore, Hong Kong, and Rotterdam</a:t>
            </a:r>
            <a:r>
              <a:rPr lang="en-US" dirty="0" smtClean="0"/>
              <a:t>, from </a:t>
            </a:r>
            <a:r>
              <a:rPr lang="en-US" dirty="0" smtClean="0"/>
              <a:t>where a great deal of containers are further transshipped with feeders to regional </a:t>
            </a:r>
            <a:r>
              <a:rPr lang="en-US" dirty="0" smtClean="0"/>
              <a:t>and local </a:t>
            </a:r>
            <a:r>
              <a:rPr lang="en-US" dirty="0" smtClean="0"/>
              <a:t>ports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 complex hub-and-spoke networks have thus developed, thus fine-tuning </a:t>
            </a:r>
            <a:r>
              <a:rPr lang="en-US" dirty="0" smtClean="0"/>
              <a:t>and optimization </a:t>
            </a:r>
            <a:r>
              <a:rPr lang="en-US" dirty="0" smtClean="0"/>
              <a:t>of service network and schedules have been demanding by carriers.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vast majority of liner cargo is containerized –that is, it is carried in sealed </a:t>
            </a:r>
            <a:r>
              <a:rPr lang="en-US" dirty="0" smtClean="0"/>
              <a:t>metal containers </a:t>
            </a:r>
            <a:r>
              <a:rPr lang="en-US" dirty="0" smtClean="0"/>
              <a:t>from point of origin to destination.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These </a:t>
            </a:r>
            <a:r>
              <a:rPr lang="en-US" dirty="0" smtClean="0"/>
              <a:t>containers come in standard </a:t>
            </a:r>
            <a:r>
              <a:rPr lang="en-US" dirty="0" smtClean="0"/>
              <a:t>sizes (</a:t>
            </a:r>
            <a:r>
              <a:rPr lang="en-US" dirty="0" smtClean="0"/>
              <a:t>typically 20’, 40’,and 45’ in length) and may include various specialized technologies, </a:t>
            </a:r>
            <a:r>
              <a:rPr lang="en-US" dirty="0" smtClean="0"/>
              <a:t>such as </a:t>
            </a:r>
            <a:r>
              <a:rPr lang="en-US" dirty="0" smtClean="0"/>
              <a:t>refrigeration units for chilled and frozen foods, or internal hanger systems for carrying</a:t>
            </a:r>
          </a:p>
          <a:p>
            <a:pPr>
              <a:buNone/>
            </a:pPr>
            <a:r>
              <a:rPr lang="en-US" dirty="0" smtClean="0"/>
              <a:t>    garments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Containers </a:t>
            </a:r>
            <a:r>
              <a:rPr lang="en-US" dirty="0" smtClean="0"/>
              <a:t>serve, in essence, as a packing crate and in-transit warehouse </a:t>
            </a:r>
            <a:r>
              <a:rPr lang="en-US" dirty="0" smtClean="0"/>
              <a:t>for virtually </a:t>
            </a:r>
            <a:r>
              <a:rPr lang="en-US" dirty="0" smtClean="0"/>
              <a:t>every type of general cargo moving in international commerce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DCA2-A767-49FB-9327-70902F6C7C44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Strategic Alliances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Regularity and frequency of service, the two imperatives of liner shipping, </a:t>
            </a:r>
            <a:r>
              <a:rPr lang="en-US" dirty="0" smtClean="0"/>
              <a:t>combined with </a:t>
            </a:r>
            <a:r>
              <a:rPr lang="en-US" dirty="0" smtClean="0"/>
              <a:t>deploying very large container ships, can easily lead to low capacity utilization </a:t>
            </a:r>
            <a:r>
              <a:rPr lang="en-US" dirty="0" smtClean="0"/>
              <a:t>for independent </a:t>
            </a:r>
            <a:r>
              <a:rPr lang="en-US" dirty="0" smtClean="0"/>
              <a:t>carriers.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 smtClean="0"/>
              <a:t>, strategic alliances have formed in order to extend </a:t>
            </a:r>
            <a:r>
              <a:rPr lang="en-US" dirty="0" smtClean="0"/>
              <a:t>economies of </a:t>
            </a:r>
            <a:r>
              <a:rPr lang="en-US" dirty="0" smtClean="0"/>
              <a:t>scale, scope and network, through strategies such as the integrating of individual </a:t>
            </a:r>
            <a:r>
              <a:rPr lang="en-US" dirty="0" smtClean="0"/>
              <a:t>service networks</a:t>
            </a:r>
            <a:r>
              <a:rPr lang="en-US" dirty="0" smtClean="0"/>
              <a:t>, vessel sharing (i.e. joint fleet), slot-chartering, joint ownership and/or utilization </a:t>
            </a:r>
            <a:r>
              <a:rPr lang="en-US" dirty="0" smtClean="0"/>
              <a:t>of equipment </a:t>
            </a:r>
            <a:r>
              <a:rPr lang="en-US" dirty="0" smtClean="0"/>
              <a:t>and terminals and similar endeavors on better harmonization of operations.</a:t>
            </a:r>
          </a:p>
          <a:p>
            <a:r>
              <a:rPr lang="en-US" dirty="0" smtClean="0"/>
              <a:t>Alliances are also coalitions of carriers, but contrary to the route-based character </a:t>
            </a:r>
            <a:r>
              <a:rPr lang="en-US" dirty="0" smtClean="0"/>
              <a:t>and price-setting </a:t>
            </a:r>
            <a:r>
              <a:rPr lang="en-US" dirty="0" smtClean="0"/>
              <a:t>objectives of conferences, alliances aimed at rationalizing operations, rather </a:t>
            </a:r>
            <a:r>
              <a:rPr lang="en-US" dirty="0" smtClean="0"/>
              <a:t>than involving </a:t>
            </a:r>
            <a:r>
              <a:rPr lang="en-US" dirty="0" smtClean="0"/>
              <a:t>in price-setting strategies.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696F-BAE8-4E7B-AF0D-4B1C16F2DC6E}" type="datetime1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Most of the world’s non-bulk cargo travels in marine shipping containers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Containers </a:t>
            </a:r>
            <a:r>
              <a:rPr lang="en-US" dirty="0" smtClean="0"/>
              <a:t>move along </a:t>
            </a:r>
            <a:r>
              <a:rPr lang="en-US" dirty="0" smtClean="0"/>
              <a:t>a network of nodes and </a:t>
            </a:r>
            <a:r>
              <a:rPr lang="en-US" dirty="0" smtClean="0"/>
              <a:t>links.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nodes are physical locations </a:t>
            </a:r>
            <a:r>
              <a:rPr lang="en-US" dirty="0" smtClean="0"/>
              <a:t>where container </a:t>
            </a:r>
            <a:r>
              <a:rPr lang="en-US" dirty="0" smtClean="0"/>
              <a:t>movement is interrupted and/or containers are handled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Many of these </a:t>
            </a:r>
            <a:r>
              <a:rPr lang="en-US" dirty="0" smtClean="0"/>
              <a:t>concern multimodal </a:t>
            </a:r>
            <a:r>
              <a:rPr lang="en-US" dirty="0" smtClean="0"/>
              <a:t>transfer points where containers are transferred from one mode to another.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DA9B-58CE-470C-87B3-E1F5942D7F5F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links between nodes are characterized both by a mode of transport (road, rail, </a:t>
            </a:r>
            <a:r>
              <a:rPr lang="en-US" dirty="0" smtClean="0"/>
              <a:t>inland </a:t>
            </a:r>
            <a:r>
              <a:rPr lang="en-US" dirty="0" smtClean="0"/>
              <a:t>waterway) and a supporting infrastructure (roadway, canal/river, </a:t>
            </a:r>
            <a:r>
              <a:rPr lang="en-US" dirty="0" smtClean="0"/>
              <a:t>rail road </a:t>
            </a:r>
            <a:r>
              <a:rPr lang="en-US" dirty="0" smtClean="0"/>
              <a:t>track, </a:t>
            </a:r>
            <a:r>
              <a:rPr lang="en-US" dirty="0" smtClean="0"/>
              <a:t>rail marshalling </a:t>
            </a:r>
            <a:r>
              <a:rPr lang="en-US" dirty="0" smtClean="0"/>
              <a:t>yard, etc</a:t>
            </a:r>
            <a:r>
              <a:rPr lang="en-US" dirty="0" smtClean="0"/>
              <a:t>.).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 containers move along this network they can either be empty</a:t>
            </a:r>
            <a:r>
              <a:rPr lang="en-US" dirty="0" smtClean="0"/>
              <a:t>, loaded </a:t>
            </a:r>
            <a:r>
              <a:rPr lang="en-US" dirty="0" smtClean="0"/>
              <a:t>with a single consignment (Full Container Load, FCL) or loaded with </a:t>
            </a:r>
            <a:r>
              <a:rPr lang="en-US" dirty="0" smtClean="0"/>
              <a:t>multiple consignments </a:t>
            </a:r>
            <a:r>
              <a:rPr lang="en-US" dirty="0" smtClean="0"/>
              <a:t>(Less-than Container Load, </a:t>
            </a:r>
            <a:r>
              <a:rPr lang="en-US" dirty="0" smtClean="0"/>
              <a:t>LCL).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362C-A298-44AC-B0C6-CABBD68E37FD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Containerized cargo moves from inland point to inland point via a </a:t>
            </a:r>
            <a:r>
              <a:rPr lang="en-US" dirty="0" smtClean="0"/>
              <a:t>multi-modal network </a:t>
            </a:r>
            <a:r>
              <a:rPr lang="en-US" dirty="0" smtClean="0"/>
              <a:t>linking vessels, port terminals, trucks and trains.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At </a:t>
            </a:r>
            <a:r>
              <a:rPr lang="en-US" dirty="0" smtClean="0"/>
              <a:t>the heart of this service </a:t>
            </a:r>
            <a:r>
              <a:rPr lang="en-US" dirty="0" smtClean="0"/>
              <a:t>network is </a:t>
            </a:r>
            <a:r>
              <a:rPr lang="en-US" dirty="0" smtClean="0"/>
              <a:t>the planning, tracking and delivery of cargo and state-of-the-art information </a:t>
            </a:r>
            <a:r>
              <a:rPr lang="en-US" dirty="0" smtClean="0"/>
              <a:t>systems needed </a:t>
            </a:r>
            <a:r>
              <a:rPr lang="en-US" dirty="0" smtClean="0"/>
              <a:t>to provide certainty and reliability to shippers.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793-F279-4105-B3B8-AFBC6ED1AF87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a Liner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These standardized boxes have revolutionized the international transport of goods involving a sea leg since their </a:t>
            </a:r>
            <a:r>
              <a:rPr lang="en-US" dirty="0" smtClean="0"/>
              <a:t>first appearance </a:t>
            </a:r>
            <a:r>
              <a:rPr lang="en-US" dirty="0" smtClean="0"/>
              <a:t>in the 1950s and have given rise to a multitude of specialized road, barge and rail carriers, a fleet of over 2,700 cellular container ships and the emergence of a global </a:t>
            </a:r>
            <a:r>
              <a:rPr lang="en-US" dirty="0" smtClean="0"/>
              <a:t>network of </a:t>
            </a:r>
            <a:r>
              <a:rPr lang="en-US" dirty="0" smtClean="0"/>
              <a:t>several hundred highly automated port handling </a:t>
            </a:r>
            <a:r>
              <a:rPr lang="en-US" dirty="0" smtClean="0"/>
              <a:t>facilities.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Differentiation </a:t>
            </a:r>
            <a:r>
              <a:rPr lang="en-US" dirty="0" smtClean="0"/>
              <a:t>in </a:t>
            </a:r>
            <a:r>
              <a:rPr lang="en-US" dirty="0" smtClean="0"/>
              <a:t>the forms </a:t>
            </a:r>
            <a:r>
              <a:rPr lang="en-US" dirty="0" smtClean="0"/>
              <a:t>of work of the conferences as a consequence of </a:t>
            </a:r>
            <a:r>
              <a:rPr lang="en-US" dirty="0" smtClean="0"/>
              <a:t>variations in </a:t>
            </a:r>
            <a:r>
              <a:rPr lang="en-US" dirty="0" smtClean="0"/>
              <a:t>the shipping policy of the governments and </a:t>
            </a:r>
            <a:r>
              <a:rPr lang="en-US" dirty="0" smtClean="0"/>
              <a:t>the negotiation </a:t>
            </a:r>
            <a:r>
              <a:rPr lang="en-US" dirty="0" smtClean="0"/>
              <a:t>strength of the consignors.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8E14-B678-453A-B081-D9A9C8559939}" type="datetime1">
              <a:rPr lang="en-US" smtClean="0"/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54D1-3F40-421E-ABB5-353279E8CFE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 : Radcliffe Spence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2319</TotalTime>
  <Words>4419</Words>
  <Application>Microsoft Office PowerPoint</Application>
  <PresentationFormat>On-screen Show (4:3)</PresentationFormat>
  <Paragraphs>399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Flow</vt:lpstr>
      <vt:lpstr>Commercial Shipping </vt:lpstr>
      <vt:lpstr>What is a Liner Conference</vt:lpstr>
      <vt:lpstr>What is a Liner Conference</vt:lpstr>
      <vt:lpstr>What is a Liner Conference</vt:lpstr>
      <vt:lpstr>What is a Liner Conference</vt:lpstr>
      <vt:lpstr>What is a Liner Conference</vt:lpstr>
      <vt:lpstr>What is a Liner Conference</vt:lpstr>
      <vt:lpstr>What is a Liner Conference</vt:lpstr>
      <vt:lpstr>What is a Liner Conference</vt:lpstr>
      <vt:lpstr>Making of Liner Conferences</vt:lpstr>
      <vt:lpstr>Making of Liner Conferences</vt:lpstr>
      <vt:lpstr>Making of Liner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Evolution of Conferences</vt:lpstr>
      <vt:lpstr>Technical Development</vt:lpstr>
      <vt:lpstr>Consortia</vt:lpstr>
      <vt:lpstr>Strategic Alliances</vt:lpstr>
      <vt:lpstr>Strategic Alliances</vt:lpstr>
      <vt:lpstr>Strategic Alliances</vt:lpstr>
      <vt:lpstr>Strategic Alliances</vt:lpstr>
      <vt:lpstr>Strategic Alliances</vt:lpstr>
      <vt:lpstr>Strategic Alliances</vt:lpstr>
      <vt:lpstr>Strategic Alliances</vt:lpstr>
      <vt:lpstr>Emerging developments</vt:lpstr>
      <vt:lpstr>Emerging developments</vt:lpstr>
      <vt:lpstr>Service Routes</vt:lpstr>
      <vt:lpstr>Service Routes</vt:lpstr>
      <vt:lpstr>Service Routes</vt:lpstr>
      <vt:lpstr>Service Routes</vt:lpstr>
      <vt:lpstr>Service Routes</vt:lpstr>
      <vt:lpstr>Container Ports Network</vt:lpstr>
      <vt:lpstr>Container Ports Network</vt:lpstr>
      <vt:lpstr>Container Ports Network</vt:lpstr>
      <vt:lpstr>Container Ports Network</vt:lpstr>
      <vt:lpstr>Container Ports Network</vt:lpstr>
      <vt:lpstr>Container Ports Network</vt:lpstr>
      <vt:lpstr>Mega Trends</vt:lpstr>
      <vt:lpstr>Streamlining Terminal Operations</vt:lpstr>
      <vt:lpstr>Hub &amp; Spoke Operations</vt:lpstr>
      <vt:lpstr>Strategic Alliances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Shipping </dc:title>
  <dc:creator>mine</dc:creator>
  <cp:lastModifiedBy>mine</cp:lastModifiedBy>
  <cp:revision>13</cp:revision>
  <dcterms:created xsi:type="dcterms:W3CDTF">2014-06-17T19:05:08Z</dcterms:created>
  <dcterms:modified xsi:type="dcterms:W3CDTF">2014-06-19T09:44:37Z</dcterms:modified>
</cp:coreProperties>
</file>