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40"/>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93" r:id="rId38"/>
    <p:sldId id="294" r:id="rId3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80" d="100"/>
          <a:sy n="80" d="100"/>
        </p:scale>
        <p:origin x="-1074" y="-1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E34D857-5A34-4C4F-86C8-17C8A40FD6CC}" type="datetimeFigureOut">
              <a:rPr lang="en-US" smtClean="0"/>
              <a:pPr/>
              <a:t>6/18/2014</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7C23013-5E83-4CE6-9023-1B9ACECEB8CE}"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DE2B4707-4B9D-4DCC-ACA1-E97623E236C2}" type="datetime1">
              <a:rPr lang="en-US" smtClean="0"/>
              <a:pPr/>
              <a:t>6/18/2014</a:t>
            </a:fld>
            <a:endParaRPr lang="en-US" dirty="0"/>
          </a:p>
        </p:txBody>
      </p:sp>
      <p:sp>
        <p:nvSpPr>
          <p:cNvPr id="19" name="Footer Placeholder 18"/>
          <p:cNvSpPr>
            <a:spLocks noGrp="1"/>
          </p:cNvSpPr>
          <p:nvPr>
            <p:ph type="ftr" sz="quarter" idx="11"/>
          </p:nvPr>
        </p:nvSpPr>
        <p:spPr/>
        <p:txBody>
          <a:bodyPr/>
          <a:lstStyle/>
          <a:p>
            <a:r>
              <a:rPr lang="en-US" dirty="0" smtClean="0"/>
              <a:t>Presented by: Radcliffe Spence</a:t>
            </a:r>
            <a:endParaRPr lang="en-US" dirty="0"/>
          </a:p>
        </p:txBody>
      </p:sp>
      <p:sp>
        <p:nvSpPr>
          <p:cNvPr id="27" name="Slide Number Placeholder 26"/>
          <p:cNvSpPr>
            <a:spLocks noGrp="1"/>
          </p:cNvSpPr>
          <p:nvPr>
            <p:ph type="sldNum" sz="quarter" idx="12"/>
          </p:nvPr>
        </p:nvSpPr>
        <p:spPr/>
        <p:txBody>
          <a:bodyPr/>
          <a:lstStyle/>
          <a:p>
            <a:fld id="{6B01E0AD-89AA-410A-8FE7-8653623F5F40}"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632E8DE-DD00-4BEB-8B28-025A906963AE}" type="datetime1">
              <a:rPr lang="en-US" smtClean="0"/>
              <a:pPr/>
              <a:t>6/18/2014</a:t>
            </a:fld>
            <a:endParaRPr lang="en-US" dirty="0"/>
          </a:p>
        </p:txBody>
      </p:sp>
      <p:sp>
        <p:nvSpPr>
          <p:cNvPr id="5" name="Footer Placeholder 4"/>
          <p:cNvSpPr>
            <a:spLocks noGrp="1"/>
          </p:cNvSpPr>
          <p:nvPr>
            <p:ph type="ftr" sz="quarter" idx="11"/>
          </p:nvPr>
        </p:nvSpPr>
        <p:spPr/>
        <p:txBody>
          <a:bodyPr/>
          <a:lstStyle/>
          <a:p>
            <a:r>
              <a:rPr lang="en-US" dirty="0" smtClean="0"/>
              <a:t>Presented by: Radcliffe Spence</a:t>
            </a:r>
            <a:endParaRPr lang="en-US" dirty="0"/>
          </a:p>
        </p:txBody>
      </p:sp>
      <p:sp>
        <p:nvSpPr>
          <p:cNvPr id="6" name="Slide Number Placeholder 5"/>
          <p:cNvSpPr>
            <a:spLocks noGrp="1"/>
          </p:cNvSpPr>
          <p:nvPr>
            <p:ph type="sldNum" sz="quarter" idx="12"/>
          </p:nvPr>
        </p:nvSpPr>
        <p:spPr/>
        <p:txBody>
          <a:bodyPr/>
          <a:lstStyle/>
          <a:p>
            <a:fld id="{6B01E0AD-89AA-410A-8FE7-8653623F5F40}"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B7AE2CB-FAAA-48E2-8716-1B917E8FDF96}" type="datetime1">
              <a:rPr lang="en-US" smtClean="0"/>
              <a:pPr/>
              <a:t>6/18/2014</a:t>
            </a:fld>
            <a:endParaRPr lang="en-US" dirty="0"/>
          </a:p>
        </p:txBody>
      </p:sp>
      <p:sp>
        <p:nvSpPr>
          <p:cNvPr id="5" name="Footer Placeholder 4"/>
          <p:cNvSpPr>
            <a:spLocks noGrp="1"/>
          </p:cNvSpPr>
          <p:nvPr>
            <p:ph type="ftr" sz="quarter" idx="11"/>
          </p:nvPr>
        </p:nvSpPr>
        <p:spPr/>
        <p:txBody>
          <a:bodyPr/>
          <a:lstStyle/>
          <a:p>
            <a:r>
              <a:rPr lang="en-US" dirty="0" smtClean="0"/>
              <a:t>Presented by: Radcliffe Spence</a:t>
            </a:r>
            <a:endParaRPr lang="en-US" dirty="0"/>
          </a:p>
        </p:txBody>
      </p:sp>
      <p:sp>
        <p:nvSpPr>
          <p:cNvPr id="6" name="Slide Number Placeholder 5"/>
          <p:cNvSpPr>
            <a:spLocks noGrp="1"/>
          </p:cNvSpPr>
          <p:nvPr>
            <p:ph type="sldNum" sz="quarter" idx="12"/>
          </p:nvPr>
        </p:nvSpPr>
        <p:spPr/>
        <p:txBody>
          <a:bodyPr/>
          <a:lstStyle/>
          <a:p>
            <a:fld id="{6B01E0AD-89AA-410A-8FE7-8653623F5F40}"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346EE8B-7E54-49E7-B321-DC915920AB34}" type="datetime1">
              <a:rPr lang="en-US" smtClean="0"/>
              <a:pPr/>
              <a:t>6/18/2014</a:t>
            </a:fld>
            <a:endParaRPr lang="en-US" dirty="0"/>
          </a:p>
        </p:txBody>
      </p:sp>
      <p:sp>
        <p:nvSpPr>
          <p:cNvPr id="5" name="Footer Placeholder 4"/>
          <p:cNvSpPr>
            <a:spLocks noGrp="1"/>
          </p:cNvSpPr>
          <p:nvPr>
            <p:ph type="ftr" sz="quarter" idx="11"/>
          </p:nvPr>
        </p:nvSpPr>
        <p:spPr/>
        <p:txBody>
          <a:bodyPr/>
          <a:lstStyle/>
          <a:p>
            <a:r>
              <a:rPr lang="en-US" dirty="0" smtClean="0"/>
              <a:t>Presented by: Radcliffe Spence</a:t>
            </a:r>
            <a:endParaRPr lang="en-US" dirty="0"/>
          </a:p>
        </p:txBody>
      </p:sp>
      <p:sp>
        <p:nvSpPr>
          <p:cNvPr id="6" name="Slide Number Placeholder 5"/>
          <p:cNvSpPr>
            <a:spLocks noGrp="1"/>
          </p:cNvSpPr>
          <p:nvPr>
            <p:ph type="sldNum" sz="quarter" idx="12"/>
          </p:nvPr>
        </p:nvSpPr>
        <p:spPr/>
        <p:txBody>
          <a:bodyPr/>
          <a:lstStyle/>
          <a:p>
            <a:fld id="{6B01E0AD-89AA-410A-8FE7-8653623F5F40}"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4DF547CD-A54B-43DB-A066-D6531220F370}" type="datetime1">
              <a:rPr lang="en-US" smtClean="0"/>
              <a:pPr/>
              <a:t>6/18/2014</a:t>
            </a:fld>
            <a:endParaRPr lang="en-US" dirty="0"/>
          </a:p>
        </p:txBody>
      </p:sp>
      <p:sp>
        <p:nvSpPr>
          <p:cNvPr id="5" name="Footer Placeholder 4"/>
          <p:cNvSpPr>
            <a:spLocks noGrp="1"/>
          </p:cNvSpPr>
          <p:nvPr>
            <p:ph type="ftr" sz="quarter" idx="11"/>
          </p:nvPr>
        </p:nvSpPr>
        <p:spPr/>
        <p:txBody>
          <a:bodyPr/>
          <a:lstStyle/>
          <a:p>
            <a:r>
              <a:rPr lang="en-US" dirty="0" smtClean="0"/>
              <a:t>Presented by: Radcliffe Spence</a:t>
            </a:r>
            <a:endParaRPr lang="en-US" dirty="0"/>
          </a:p>
        </p:txBody>
      </p:sp>
      <p:sp>
        <p:nvSpPr>
          <p:cNvPr id="6" name="Slide Number Placeholder 5"/>
          <p:cNvSpPr>
            <a:spLocks noGrp="1"/>
          </p:cNvSpPr>
          <p:nvPr>
            <p:ph type="sldNum" sz="quarter" idx="12"/>
          </p:nvPr>
        </p:nvSpPr>
        <p:spPr/>
        <p:txBody>
          <a:bodyPr/>
          <a:lstStyle/>
          <a:p>
            <a:fld id="{6B01E0AD-89AA-410A-8FE7-8653623F5F40}"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67E8F3B-3F81-40F4-9D3B-8AB38F0DC35B}" type="datetime1">
              <a:rPr lang="en-US" smtClean="0"/>
              <a:pPr/>
              <a:t>6/18/2014</a:t>
            </a:fld>
            <a:endParaRPr lang="en-US" dirty="0"/>
          </a:p>
        </p:txBody>
      </p:sp>
      <p:sp>
        <p:nvSpPr>
          <p:cNvPr id="6" name="Footer Placeholder 5"/>
          <p:cNvSpPr>
            <a:spLocks noGrp="1"/>
          </p:cNvSpPr>
          <p:nvPr>
            <p:ph type="ftr" sz="quarter" idx="11"/>
          </p:nvPr>
        </p:nvSpPr>
        <p:spPr/>
        <p:txBody>
          <a:bodyPr/>
          <a:lstStyle/>
          <a:p>
            <a:r>
              <a:rPr lang="en-US" dirty="0" smtClean="0"/>
              <a:t>Presented by: Radcliffe Spence</a:t>
            </a:r>
            <a:endParaRPr lang="en-US" dirty="0"/>
          </a:p>
        </p:txBody>
      </p:sp>
      <p:sp>
        <p:nvSpPr>
          <p:cNvPr id="7" name="Slide Number Placeholder 6"/>
          <p:cNvSpPr>
            <a:spLocks noGrp="1"/>
          </p:cNvSpPr>
          <p:nvPr>
            <p:ph type="sldNum" sz="quarter" idx="12"/>
          </p:nvPr>
        </p:nvSpPr>
        <p:spPr/>
        <p:txBody>
          <a:bodyPr/>
          <a:lstStyle/>
          <a:p>
            <a:fld id="{6B01E0AD-89AA-410A-8FE7-8653623F5F40}"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2AF09E41-FB6E-4FE3-A478-B658F7674F32}" type="datetime1">
              <a:rPr lang="en-US" smtClean="0"/>
              <a:pPr/>
              <a:t>6/18/2014</a:t>
            </a:fld>
            <a:endParaRPr lang="en-US" dirty="0"/>
          </a:p>
        </p:txBody>
      </p:sp>
      <p:sp>
        <p:nvSpPr>
          <p:cNvPr id="8" name="Footer Placeholder 7"/>
          <p:cNvSpPr>
            <a:spLocks noGrp="1"/>
          </p:cNvSpPr>
          <p:nvPr>
            <p:ph type="ftr" sz="quarter" idx="11"/>
          </p:nvPr>
        </p:nvSpPr>
        <p:spPr/>
        <p:txBody>
          <a:bodyPr/>
          <a:lstStyle/>
          <a:p>
            <a:r>
              <a:rPr lang="en-US" dirty="0" smtClean="0"/>
              <a:t>Presented by: Radcliffe Spence</a:t>
            </a:r>
            <a:endParaRPr lang="en-US" dirty="0"/>
          </a:p>
        </p:txBody>
      </p:sp>
      <p:sp>
        <p:nvSpPr>
          <p:cNvPr id="9" name="Slide Number Placeholder 8"/>
          <p:cNvSpPr>
            <a:spLocks noGrp="1"/>
          </p:cNvSpPr>
          <p:nvPr>
            <p:ph type="sldNum" sz="quarter" idx="12"/>
          </p:nvPr>
        </p:nvSpPr>
        <p:spPr/>
        <p:txBody>
          <a:bodyPr/>
          <a:lstStyle/>
          <a:p>
            <a:fld id="{6B01E0AD-89AA-410A-8FE7-8653623F5F40}"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632138B2-CD5C-488B-B80D-49F83A9F5383}" type="datetime1">
              <a:rPr lang="en-US" smtClean="0"/>
              <a:pPr/>
              <a:t>6/18/2014</a:t>
            </a:fld>
            <a:endParaRPr lang="en-US" dirty="0"/>
          </a:p>
        </p:txBody>
      </p:sp>
      <p:sp>
        <p:nvSpPr>
          <p:cNvPr id="4" name="Footer Placeholder 3"/>
          <p:cNvSpPr>
            <a:spLocks noGrp="1"/>
          </p:cNvSpPr>
          <p:nvPr>
            <p:ph type="ftr" sz="quarter" idx="11"/>
          </p:nvPr>
        </p:nvSpPr>
        <p:spPr/>
        <p:txBody>
          <a:bodyPr/>
          <a:lstStyle/>
          <a:p>
            <a:r>
              <a:rPr lang="en-US" dirty="0" smtClean="0"/>
              <a:t>Presented by: Radcliffe Spence</a:t>
            </a:r>
            <a:endParaRPr lang="en-US" dirty="0"/>
          </a:p>
        </p:txBody>
      </p:sp>
      <p:sp>
        <p:nvSpPr>
          <p:cNvPr id="5" name="Slide Number Placeholder 4"/>
          <p:cNvSpPr>
            <a:spLocks noGrp="1"/>
          </p:cNvSpPr>
          <p:nvPr>
            <p:ph type="sldNum" sz="quarter" idx="12"/>
          </p:nvPr>
        </p:nvSpPr>
        <p:spPr/>
        <p:txBody>
          <a:bodyPr/>
          <a:lstStyle/>
          <a:p>
            <a:fld id="{6B01E0AD-89AA-410A-8FE7-8653623F5F40}"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DDE0A2-5617-4479-B085-DEB9AA03BA3E}" type="datetime1">
              <a:rPr lang="en-US" smtClean="0"/>
              <a:pPr/>
              <a:t>6/18/2014</a:t>
            </a:fld>
            <a:endParaRPr lang="en-US" dirty="0"/>
          </a:p>
        </p:txBody>
      </p:sp>
      <p:sp>
        <p:nvSpPr>
          <p:cNvPr id="3" name="Footer Placeholder 2"/>
          <p:cNvSpPr>
            <a:spLocks noGrp="1"/>
          </p:cNvSpPr>
          <p:nvPr>
            <p:ph type="ftr" sz="quarter" idx="11"/>
          </p:nvPr>
        </p:nvSpPr>
        <p:spPr/>
        <p:txBody>
          <a:bodyPr/>
          <a:lstStyle/>
          <a:p>
            <a:r>
              <a:rPr lang="en-US" dirty="0" smtClean="0"/>
              <a:t>Presented by: Radcliffe Spence</a:t>
            </a:r>
            <a:endParaRPr lang="en-US" dirty="0"/>
          </a:p>
        </p:txBody>
      </p:sp>
      <p:sp>
        <p:nvSpPr>
          <p:cNvPr id="4" name="Slide Number Placeholder 3"/>
          <p:cNvSpPr>
            <a:spLocks noGrp="1"/>
          </p:cNvSpPr>
          <p:nvPr>
            <p:ph type="sldNum" sz="quarter" idx="12"/>
          </p:nvPr>
        </p:nvSpPr>
        <p:spPr/>
        <p:txBody>
          <a:bodyPr/>
          <a:lstStyle/>
          <a:p>
            <a:fld id="{6B01E0AD-89AA-410A-8FE7-8653623F5F40}"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E42961FD-E7B9-4B74-A368-CCAF77404ABB}" type="datetime1">
              <a:rPr lang="en-US" smtClean="0"/>
              <a:pPr/>
              <a:t>6/18/2014</a:t>
            </a:fld>
            <a:endParaRPr lang="en-US" dirty="0"/>
          </a:p>
        </p:txBody>
      </p:sp>
      <p:sp>
        <p:nvSpPr>
          <p:cNvPr id="6" name="Footer Placeholder 5"/>
          <p:cNvSpPr>
            <a:spLocks noGrp="1"/>
          </p:cNvSpPr>
          <p:nvPr>
            <p:ph type="ftr" sz="quarter" idx="11"/>
          </p:nvPr>
        </p:nvSpPr>
        <p:spPr/>
        <p:txBody>
          <a:bodyPr/>
          <a:lstStyle/>
          <a:p>
            <a:r>
              <a:rPr lang="en-US" dirty="0" smtClean="0"/>
              <a:t>Presented by: Radcliffe Spence</a:t>
            </a:r>
            <a:endParaRPr lang="en-US" dirty="0"/>
          </a:p>
        </p:txBody>
      </p:sp>
      <p:sp>
        <p:nvSpPr>
          <p:cNvPr id="7" name="Slide Number Placeholder 6"/>
          <p:cNvSpPr>
            <a:spLocks noGrp="1"/>
          </p:cNvSpPr>
          <p:nvPr>
            <p:ph type="sldNum" sz="quarter" idx="12"/>
          </p:nvPr>
        </p:nvSpPr>
        <p:spPr/>
        <p:txBody>
          <a:bodyPr/>
          <a:lstStyle/>
          <a:p>
            <a:fld id="{6B01E0AD-89AA-410A-8FE7-8653623F5F40}"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6F2C79D2-BFE0-4ACB-BC00-56424916809E}" type="datetime1">
              <a:rPr lang="en-US" smtClean="0"/>
              <a:pPr/>
              <a:t>6/18/2014</a:t>
            </a:fld>
            <a:endParaRPr lang="en-US" dirty="0"/>
          </a:p>
        </p:txBody>
      </p:sp>
      <p:sp>
        <p:nvSpPr>
          <p:cNvPr id="6" name="Footer Placeholder 5"/>
          <p:cNvSpPr>
            <a:spLocks noGrp="1"/>
          </p:cNvSpPr>
          <p:nvPr>
            <p:ph type="ftr" sz="quarter" idx="11"/>
          </p:nvPr>
        </p:nvSpPr>
        <p:spPr/>
        <p:txBody>
          <a:bodyPr/>
          <a:lstStyle/>
          <a:p>
            <a:r>
              <a:rPr lang="en-US" dirty="0" smtClean="0"/>
              <a:t>Presented by: Radcliffe Spence</a:t>
            </a:r>
            <a:endParaRPr lang="en-US" dirty="0"/>
          </a:p>
        </p:txBody>
      </p:sp>
      <p:sp>
        <p:nvSpPr>
          <p:cNvPr id="7" name="Slide Number Placeholder 6"/>
          <p:cNvSpPr>
            <a:spLocks noGrp="1"/>
          </p:cNvSpPr>
          <p:nvPr>
            <p:ph type="sldNum" sz="quarter" idx="12"/>
          </p:nvPr>
        </p:nvSpPr>
        <p:spPr>
          <a:xfrm>
            <a:off x="8077200" y="6356350"/>
            <a:ext cx="609600" cy="365125"/>
          </a:xfrm>
        </p:spPr>
        <p:txBody>
          <a:bodyPr/>
          <a:lstStyle/>
          <a:p>
            <a:fld id="{6B01E0AD-89AA-410A-8FE7-8653623F5F40}" type="slidenum">
              <a:rPr lang="en-US" smtClean="0"/>
              <a:pPr/>
              <a:t>‹#›</a:t>
            </a:fld>
            <a:endParaRPr lang="en-US" dirty="0"/>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dirty="0"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0A99EC8C-83BF-447C-B22A-B566FB9B6AD3}" type="datetime1">
              <a:rPr lang="en-US" smtClean="0"/>
              <a:pPr/>
              <a:t>6/18/2014</a:t>
            </a:fld>
            <a:endParaRPr lang="en-US" dirty="0"/>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r>
              <a:rPr lang="en-US" dirty="0" smtClean="0"/>
              <a:t>Presented by: Radcliffe Spence</a:t>
            </a:r>
            <a:endParaRPr lang="en-US" dirty="0"/>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6B01E0AD-89AA-410A-8FE7-8653623F5F40}" type="slidenum">
              <a:rPr lang="en-US" smtClean="0"/>
              <a:pPr/>
              <a:t>‹#›</a:t>
            </a:fld>
            <a:endParaRPr lang="en-US" dirty="0"/>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Commercial Shipping</a:t>
            </a:r>
            <a:endParaRPr lang="en-US" dirty="0"/>
          </a:p>
        </p:txBody>
      </p:sp>
      <p:sp>
        <p:nvSpPr>
          <p:cNvPr id="3" name="Subtitle 2"/>
          <p:cNvSpPr>
            <a:spLocks noGrp="1"/>
          </p:cNvSpPr>
          <p:nvPr>
            <p:ph type="subTitle" idx="1"/>
          </p:nvPr>
        </p:nvSpPr>
        <p:spPr/>
        <p:txBody>
          <a:bodyPr/>
          <a:lstStyle/>
          <a:p>
            <a:r>
              <a:rPr lang="en-US" dirty="0" smtClean="0"/>
              <a:t>Voyage Estimating Unit #6</a:t>
            </a:r>
            <a:endParaRPr lang="en-US" dirty="0"/>
          </a:p>
        </p:txBody>
      </p:sp>
    </p:spTree>
  </p:cSld>
  <p:clrMapOvr>
    <a:masterClrMapping/>
  </p:clrMapOvr>
  <p:transition spd="med">
    <p:dissolve/>
    <p:sndAc>
      <p:stSnd>
        <p:snd r:embed="rId2" name="wind.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3000"/>
                                        <p:tgtEl>
                                          <p:spTgt spid="2"/>
                                        </p:tgtEl>
                                      </p:cBhvr>
                                    </p:animEffect>
                                  </p:childTnLst>
                                </p:cTn>
                              </p:par>
                              <p:par>
                                <p:cTn id="8" presetID="20" presetClass="emph" presetSubtype="0" fill="hold" nodeType="withEffect">
                                  <p:stCondLst>
                                    <p:cond delay="0"/>
                                  </p:stCondLst>
                                  <p:iterate type="lt">
                                    <p:tmPct val="10000"/>
                                  </p:iterate>
                                  <p:childTnLst>
                                    <p:set>
                                      <p:cBhvr override="childStyle">
                                        <p:cTn id="9" dur="500" autoRev="1" fill="hold"/>
                                        <p:tgtEl>
                                          <p:spTgt spid="3">
                                            <p:txEl>
                                              <p:pRg st="0" end="0"/>
                                            </p:txEl>
                                          </p:spTgt>
                                        </p:tgtEl>
                                        <p:attrNameLst>
                                          <p:attrName>style.color</p:attrName>
                                        </p:attrNameLst>
                                      </p:cBhvr>
                                      <p:to>
                                        <p:clrVal>
                                          <a:schemeClr val="tx1"/>
                                        </p:clrVal>
                                      </p:to>
                                    </p:set>
                                    <p:set>
                                      <p:cBhvr>
                                        <p:cTn id="10" dur="500" autoRev="1" fill="hold"/>
                                        <p:tgtEl>
                                          <p:spTgt spid="3">
                                            <p:txEl>
                                              <p:pRg st="0" end="0"/>
                                            </p:txEl>
                                          </p:spTgt>
                                        </p:tgtEl>
                                        <p:attrNameLst>
                                          <p:attrName>fillcolor</p:attrName>
                                        </p:attrNameLst>
                                      </p:cBhvr>
                                      <p:to>
                                        <p:clrVal>
                                          <a:schemeClr val="tx1"/>
                                        </p:clrVal>
                                      </p:to>
                                    </p:set>
                                    <p:set>
                                      <p:cBhvr>
                                        <p:cTn id="11" dur="500" autoRev="1" fill="hold"/>
                                        <p:tgtEl>
                                          <p:spTgt spid="3">
                                            <p:txEl>
                                              <p:pRg st="0" end="0"/>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Points for consideration</a:t>
            </a:r>
            <a:endParaRPr lang="en-US" b="1" dirty="0"/>
          </a:p>
        </p:txBody>
      </p:sp>
      <p:sp>
        <p:nvSpPr>
          <p:cNvPr id="3" name="Content Placeholder 2"/>
          <p:cNvSpPr>
            <a:spLocks noGrp="1"/>
          </p:cNvSpPr>
          <p:nvPr>
            <p:ph idx="1"/>
          </p:nvPr>
        </p:nvSpPr>
        <p:spPr/>
        <p:txBody>
          <a:bodyPr/>
          <a:lstStyle/>
          <a:p>
            <a:r>
              <a:rPr lang="en-US" dirty="0" smtClean="0"/>
              <a:t>Details regarding the intended voyage, including loading and discharging ports, and the position where the ship is expected to start her next employment (the latter is important to note so that a possible passage in ballast can be included in the calculation).</a:t>
            </a:r>
          </a:p>
          <a:p>
            <a:r>
              <a:rPr lang="en-US" dirty="0" smtClean="0"/>
              <a:t> Passages through canals and other waterways that either prolong the duration of the voyage and / or </a:t>
            </a:r>
          </a:p>
          <a:p>
            <a:pPr>
              <a:buNone/>
            </a:pPr>
            <a:r>
              <a:rPr lang="en-US" dirty="0" smtClean="0"/>
              <a:t>    lead to extra costs also have to be included in the  calculation. </a:t>
            </a:r>
          </a:p>
          <a:p>
            <a:endParaRPr lang="en-US" dirty="0"/>
          </a:p>
        </p:txBody>
      </p:sp>
      <p:sp>
        <p:nvSpPr>
          <p:cNvPr id="4" name="Date Placeholder 3"/>
          <p:cNvSpPr>
            <a:spLocks noGrp="1"/>
          </p:cNvSpPr>
          <p:nvPr>
            <p:ph type="dt" sz="half" idx="10"/>
          </p:nvPr>
        </p:nvSpPr>
        <p:spPr/>
        <p:txBody>
          <a:bodyPr/>
          <a:lstStyle/>
          <a:p>
            <a:fld id="{E346EE8B-7E54-49E7-B321-DC915920AB34}" type="datetime1">
              <a:rPr lang="en-US" smtClean="0"/>
              <a:pPr/>
              <a:t>6/18/2014</a:t>
            </a:fld>
            <a:endParaRPr lang="en-US" dirty="0"/>
          </a:p>
        </p:txBody>
      </p:sp>
      <p:sp>
        <p:nvSpPr>
          <p:cNvPr id="5" name="Footer Placeholder 4"/>
          <p:cNvSpPr>
            <a:spLocks noGrp="1"/>
          </p:cNvSpPr>
          <p:nvPr>
            <p:ph type="ftr" sz="quarter" idx="11"/>
          </p:nvPr>
        </p:nvSpPr>
        <p:spPr/>
        <p:txBody>
          <a:bodyPr/>
          <a:lstStyle/>
          <a:p>
            <a:r>
              <a:rPr lang="en-US" dirty="0" smtClean="0"/>
              <a:t>Presented by: Radcliffe Spence</a:t>
            </a:r>
            <a:endParaRPr lang="en-US" dirty="0"/>
          </a:p>
        </p:txBody>
      </p:sp>
      <p:sp>
        <p:nvSpPr>
          <p:cNvPr id="6" name="Slide Number Placeholder 5"/>
          <p:cNvSpPr>
            <a:spLocks noGrp="1"/>
          </p:cNvSpPr>
          <p:nvPr>
            <p:ph type="sldNum" sz="quarter" idx="12"/>
          </p:nvPr>
        </p:nvSpPr>
        <p:spPr/>
        <p:txBody>
          <a:bodyPr/>
          <a:lstStyle/>
          <a:p>
            <a:fld id="{6B01E0AD-89AA-410A-8FE7-8653623F5F40}" type="slidenum">
              <a:rPr lang="en-US" smtClean="0"/>
              <a:pPr/>
              <a:t>10</a:t>
            </a:fld>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Points for consideration</a:t>
            </a:r>
            <a:endParaRPr lang="en-US" dirty="0"/>
          </a:p>
        </p:txBody>
      </p:sp>
      <p:sp>
        <p:nvSpPr>
          <p:cNvPr id="3" name="Content Placeholder 2"/>
          <p:cNvSpPr>
            <a:spLocks noGrp="1"/>
          </p:cNvSpPr>
          <p:nvPr>
            <p:ph idx="1"/>
          </p:nvPr>
        </p:nvSpPr>
        <p:spPr/>
        <p:txBody>
          <a:bodyPr>
            <a:normAutofit lnSpcReduction="10000"/>
          </a:bodyPr>
          <a:lstStyle/>
          <a:p>
            <a:r>
              <a:rPr lang="en-US" dirty="0" smtClean="0"/>
              <a:t>The name and description of the commodity to be carried, together with the stowage factor (if applicable), which are used to calculate the quantity of cargo to be loaded (as per the next item).</a:t>
            </a:r>
          </a:p>
          <a:p>
            <a:r>
              <a:rPr lang="en-US" dirty="0" smtClean="0"/>
              <a:t>The cargo quantity, which is noted by volume or weight measurement, depending on the  basis on which freight will be calculated. </a:t>
            </a:r>
          </a:p>
          <a:p>
            <a:r>
              <a:rPr lang="en-US" dirty="0" smtClean="0"/>
              <a:t>The weight of the cargo given in the order, multiplied by the stowage factor, gives the volume or space, including broken stowage, which this cargo would normally occupy in the ship’s holds</a:t>
            </a:r>
          </a:p>
          <a:p>
            <a:endParaRPr lang="en-US" dirty="0"/>
          </a:p>
        </p:txBody>
      </p:sp>
      <p:sp>
        <p:nvSpPr>
          <p:cNvPr id="4" name="Date Placeholder 3"/>
          <p:cNvSpPr>
            <a:spLocks noGrp="1"/>
          </p:cNvSpPr>
          <p:nvPr>
            <p:ph type="dt" sz="half" idx="10"/>
          </p:nvPr>
        </p:nvSpPr>
        <p:spPr/>
        <p:txBody>
          <a:bodyPr/>
          <a:lstStyle/>
          <a:p>
            <a:fld id="{E346EE8B-7E54-49E7-B321-DC915920AB34}" type="datetime1">
              <a:rPr lang="en-US" smtClean="0"/>
              <a:pPr/>
              <a:t>6/18/2014</a:t>
            </a:fld>
            <a:endParaRPr lang="en-US" dirty="0"/>
          </a:p>
        </p:txBody>
      </p:sp>
      <p:sp>
        <p:nvSpPr>
          <p:cNvPr id="5" name="Footer Placeholder 4"/>
          <p:cNvSpPr>
            <a:spLocks noGrp="1"/>
          </p:cNvSpPr>
          <p:nvPr>
            <p:ph type="ftr" sz="quarter" idx="11"/>
          </p:nvPr>
        </p:nvSpPr>
        <p:spPr/>
        <p:txBody>
          <a:bodyPr/>
          <a:lstStyle/>
          <a:p>
            <a:r>
              <a:rPr lang="en-US" dirty="0" smtClean="0"/>
              <a:t>Presented by: Radcliffe Spence</a:t>
            </a:r>
            <a:endParaRPr lang="en-US" dirty="0"/>
          </a:p>
        </p:txBody>
      </p:sp>
      <p:sp>
        <p:nvSpPr>
          <p:cNvPr id="6" name="Slide Number Placeholder 5"/>
          <p:cNvSpPr>
            <a:spLocks noGrp="1"/>
          </p:cNvSpPr>
          <p:nvPr>
            <p:ph type="sldNum" sz="quarter" idx="12"/>
          </p:nvPr>
        </p:nvSpPr>
        <p:spPr/>
        <p:txBody>
          <a:bodyPr/>
          <a:lstStyle/>
          <a:p>
            <a:fld id="{6B01E0AD-89AA-410A-8FE7-8653623F5F40}" type="slidenum">
              <a:rPr lang="en-US" smtClean="0"/>
              <a:pPr/>
              <a:t>11</a:t>
            </a:fld>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Points for consideration</a:t>
            </a:r>
            <a:endParaRPr lang="en-US" dirty="0"/>
          </a:p>
        </p:txBody>
      </p:sp>
      <p:sp>
        <p:nvSpPr>
          <p:cNvPr id="3" name="Content Placeholder 2"/>
          <p:cNvSpPr>
            <a:spLocks noGrp="1"/>
          </p:cNvSpPr>
          <p:nvPr>
            <p:ph idx="1"/>
          </p:nvPr>
        </p:nvSpPr>
        <p:spPr/>
        <p:txBody>
          <a:bodyPr>
            <a:normAutofit lnSpcReduction="10000"/>
          </a:bodyPr>
          <a:lstStyle/>
          <a:p>
            <a:r>
              <a:rPr lang="en-US" dirty="0" smtClean="0"/>
              <a:t>This figure must obviously be  equal to or less than the actual available space on board. </a:t>
            </a:r>
          </a:p>
          <a:p>
            <a:r>
              <a:rPr lang="en-US" dirty="0" smtClean="0"/>
              <a:t>The owner also has to consider the fact that the vessel’s deadweight (deadweight all told) does not equal the weight of cargo that the ship may load, but rather, the total weight the ship can carry, including bunkers, stores, fresh water and ballast. </a:t>
            </a:r>
          </a:p>
          <a:p>
            <a:r>
              <a:rPr lang="en-US" dirty="0" smtClean="0"/>
              <a:t>Therefore, it is necessary to determine the amount </a:t>
            </a:r>
          </a:p>
          <a:p>
            <a:pPr>
              <a:buNone/>
            </a:pPr>
            <a:r>
              <a:rPr lang="en-US" dirty="0" smtClean="0"/>
              <a:t>    by which the deadweight tonnage has to be reduced in order to obtain the deadweight available for cargo (deadweight cargo capacity). </a:t>
            </a:r>
          </a:p>
          <a:p>
            <a:endParaRPr lang="en-US" dirty="0"/>
          </a:p>
        </p:txBody>
      </p:sp>
      <p:sp>
        <p:nvSpPr>
          <p:cNvPr id="4" name="Date Placeholder 3"/>
          <p:cNvSpPr>
            <a:spLocks noGrp="1"/>
          </p:cNvSpPr>
          <p:nvPr>
            <p:ph type="dt" sz="half" idx="10"/>
          </p:nvPr>
        </p:nvSpPr>
        <p:spPr/>
        <p:txBody>
          <a:bodyPr/>
          <a:lstStyle/>
          <a:p>
            <a:fld id="{E346EE8B-7E54-49E7-B321-DC915920AB34}" type="datetime1">
              <a:rPr lang="en-US" smtClean="0"/>
              <a:pPr/>
              <a:t>6/18/2014</a:t>
            </a:fld>
            <a:endParaRPr lang="en-US" dirty="0"/>
          </a:p>
        </p:txBody>
      </p:sp>
      <p:sp>
        <p:nvSpPr>
          <p:cNvPr id="5" name="Footer Placeholder 4"/>
          <p:cNvSpPr>
            <a:spLocks noGrp="1"/>
          </p:cNvSpPr>
          <p:nvPr>
            <p:ph type="ftr" sz="quarter" idx="11"/>
          </p:nvPr>
        </p:nvSpPr>
        <p:spPr/>
        <p:txBody>
          <a:bodyPr/>
          <a:lstStyle/>
          <a:p>
            <a:r>
              <a:rPr lang="en-US" dirty="0" smtClean="0"/>
              <a:t>Presented by: Radcliffe Spence</a:t>
            </a:r>
            <a:endParaRPr lang="en-US" dirty="0"/>
          </a:p>
        </p:txBody>
      </p:sp>
      <p:sp>
        <p:nvSpPr>
          <p:cNvPr id="6" name="Slide Number Placeholder 5"/>
          <p:cNvSpPr>
            <a:spLocks noGrp="1"/>
          </p:cNvSpPr>
          <p:nvPr>
            <p:ph type="sldNum" sz="quarter" idx="12"/>
          </p:nvPr>
        </p:nvSpPr>
        <p:spPr/>
        <p:txBody>
          <a:bodyPr/>
          <a:lstStyle/>
          <a:p>
            <a:fld id="{6B01E0AD-89AA-410A-8FE7-8653623F5F40}" type="slidenum">
              <a:rPr lang="en-US" smtClean="0"/>
              <a:pPr/>
              <a:t>12</a:t>
            </a:fld>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Critical consideration</a:t>
            </a:r>
            <a:endParaRPr lang="en-US" b="1" dirty="0"/>
          </a:p>
        </p:txBody>
      </p:sp>
      <p:sp>
        <p:nvSpPr>
          <p:cNvPr id="3" name="Content Placeholder 2"/>
          <p:cNvSpPr>
            <a:spLocks noGrp="1"/>
          </p:cNvSpPr>
          <p:nvPr>
            <p:ph idx="1"/>
          </p:nvPr>
        </p:nvSpPr>
        <p:spPr/>
        <p:txBody>
          <a:bodyPr>
            <a:normAutofit/>
          </a:bodyPr>
          <a:lstStyle/>
          <a:p>
            <a:r>
              <a:rPr lang="en-US" dirty="0" smtClean="0"/>
              <a:t>In this respect, a key consideration is where, when and how much the vessel will bunker for the intended voyage. </a:t>
            </a:r>
            <a:r>
              <a:rPr lang="en-US" dirty="0" smtClean="0"/>
              <a:t>D.w.a.t</a:t>
            </a:r>
            <a:r>
              <a:rPr lang="en-US" dirty="0" smtClean="0"/>
              <a:t>. (deadweight all told) is always given for the summer </a:t>
            </a:r>
            <a:r>
              <a:rPr lang="en-US" dirty="0" smtClean="0"/>
              <a:t>load line </a:t>
            </a:r>
            <a:r>
              <a:rPr lang="en-US" dirty="0" smtClean="0"/>
              <a:t>(SF or Summer Freeboard) in saltwater (SW).</a:t>
            </a:r>
          </a:p>
          <a:p>
            <a:r>
              <a:rPr lang="en-US" dirty="0" smtClean="0"/>
              <a:t> Given that the ship cannot be loaded deeper than the relevant </a:t>
            </a:r>
            <a:r>
              <a:rPr lang="en-US" dirty="0" smtClean="0"/>
              <a:t>load line, </a:t>
            </a:r>
            <a:r>
              <a:rPr lang="en-US" dirty="0" smtClean="0"/>
              <a:t>it is extremely important to know the season of the year and the level of salinity at all the ports of call in the intended voyage…</a:t>
            </a:r>
            <a:endParaRPr lang="en-US" dirty="0"/>
          </a:p>
        </p:txBody>
      </p:sp>
      <p:sp>
        <p:nvSpPr>
          <p:cNvPr id="4" name="Date Placeholder 3"/>
          <p:cNvSpPr>
            <a:spLocks noGrp="1"/>
          </p:cNvSpPr>
          <p:nvPr>
            <p:ph type="dt" sz="half" idx="10"/>
          </p:nvPr>
        </p:nvSpPr>
        <p:spPr/>
        <p:txBody>
          <a:bodyPr/>
          <a:lstStyle/>
          <a:p>
            <a:fld id="{E346EE8B-7E54-49E7-B321-DC915920AB34}" type="datetime1">
              <a:rPr lang="en-US" smtClean="0"/>
              <a:pPr/>
              <a:t>6/18/2014</a:t>
            </a:fld>
            <a:endParaRPr lang="en-US" dirty="0"/>
          </a:p>
        </p:txBody>
      </p:sp>
      <p:sp>
        <p:nvSpPr>
          <p:cNvPr id="5" name="Footer Placeholder 4"/>
          <p:cNvSpPr>
            <a:spLocks noGrp="1"/>
          </p:cNvSpPr>
          <p:nvPr>
            <p:ph type="ftr" sz="quarter" idx="11"/>
          </p:nvPr>
        </p:nvSpPr>
        <p:spPr/>
        <p:txBody>
          <a:bodyPr/>
          <a:lstStyle/>
          <a:p>
            <a:r>
              <a:rPr lang="en-US" dirty="0" smtClean="0"/>
              <a:t>Presented by: Radcliffe Spence</a:t>
            </a:r>
            <a:endParaRPr lang="en-US" dirty="0"/>
          </a:p>
        </p:txBody>
      </p:sp>
      <p:sp>
        <p:nvSpPr>
          <p:cNvPr id="6" name="Slide Number Placeholder 5"/>
          <p:cNvSpPr>
            <a:spLocks noGrp="1"/>
          </p:cNvSpPr>
          <p:nvPr>
            <p:ph type="sldNum" sz="quarter" idx="12"/>
          </p:nvPr>
        </p:nvSpPr>
        <p:spPr/>
        <p:txBody>
          <a:bodyPr/>
          <a:lstStyle/>
          <a:p>
            <a:fld id="{6B01E0AD-89AA-410A-8FE7-8653623F5F40}" type="slidenum">
              <a:rPr lang="en-US" smtClean="0"/>
              <a:pPr/>
              <a:t>13</a:t>
            </a:fld>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Critical consideration</a:t>
            </a:r>
            <a:endParaRPr lang="en-US" dirty="0"/>
          </a:p>
        </p:txBody>
      </p:sp>
      <p:sp>
        <p:nvSpPr>
          <p:cNvPr id="3" name="Content Placeholder 2"/>
          <p:cNvSpPr>
            <a:spLocks noGrp="1"/>
          </p:cNvSpPr>
          <p:nvPr>
            <p:ph idx="1"/>
          </p:nvPr>
        </p:nvSpPr>
        <p:spPr/>
        <p:txBody>
          <a:bodyPr/>
          <a:lstStyle/>
          <a:p>
            <a:r>
              <a:rPr lang="en-US" dirty="0" smtClean="0"/>
              <a:t>This in order to be able to correctly determine the maximum amount of cargo that the ship can load on full deadweight. </a:t>
            </a:r>
          </a:p>
          <a:p>
            <a:r>
              <a:rPr lang="en-US" dirty="0" smtClean="0"/>
              <a:t>Another limitation on the amount of cargo that can be loaded is the maximum draught to which the vessel will be able to transit the canals and enter the ports included in the voyage plan.</a:t>
            </a:r>
          </a:p>
          <a:p>
            <a:endParaRPr lang="en-US" dirty="0"/>
          </a:p>
        </p:txBody>
      </p:sp>
      <p:sp>
        <p:nvSpPr>
          <p:cNvPr id="4" name="Date Placeholder 3"/>
          <p:cNvSpPr>
            <a:spLocks noGrp="1"/>
          </p:cNvSpPr>
          <p:nvPr>
            <p:ph type="dt" sz="half" idx="10"/>
          </p:nvPr>
        </p:nvSpPr>
        <p:spPr/>
        <p:txBody>
          <a:bodyPr/>
          <a:lstStyle/>
          <a:p>
            <a:fld id="{E346EE8B-7E54-49E7-B321-DC915920AB34}" type="datetime1">
              <a:rPr lang="en-US" smtClean="0"/>
              <a:pPr/>
              <a:t>6/18/2014</a:t>
            </a:fld>
            <a:endParaRPr lang="en-US" dirty="0"/>
          </a:p>
        </p:txBody>
      </p:sp>
      <p:sp>
        <p:nvSpPr>
          <p:cNvPr id="5" name="Footer Placeholder 4"/>
          <p:cNvSpPr>
            <a:spLocks noGrp="1"/>
          </p:cNvSpPr>
          <p:nvPr>
            <p:ph type="ftr" sz="quarter" idx="11"/>
          </p:nvPr>
        </p:nvSpPr>
        <p:spPr/>
        <p:txBody>
          <a:bodyPr/>
          <a:lstStyle/>
          <a:p>
            <a:r>
              <a:rPr lang="en-US" dirty="0" smtClean="0"/>
              <a:t>Presented by: Radcliffe Spence</a:t>
            </a:r>
            <a:endParaRPr lang="en-US" dirty="0"/>
          </a:p>
        </p:txBody>
      </p:sp>
      <p:sp>
        <p:nvSpPr>
          <p:cNvPr id="6" name="Slide Number Placeholder 5"/>
          <p:cNvSpPr>
            <a:spLocks noGrp="1"/>
          </p:cNvSpPr>
          <p:nvPr>
            <p:ph type="sldNum" sz="quarter" idx="12"/>
          </p:nvPr>
        </p:nvSpPr>
        <p:spPr/>
        <p:txBody>
          <a:bodyPr/>
          <a:lstStyle/>
          <a:p>
            <a:fld id="{6B01E0AD-89AA-410A-8FE7-8653623F5F40}" type="slidenum">
              <a:rPr lang="en-US" smtClean="0"/>
              <a:pPr/>
              <a:t>14</a:t>
            </a:fld>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b="1" dirty="0" smtClean="0"/>
              <a:t>Voyage Calculation(Cost’s side</a:t>
            </a:r>
            <a:r>
              <a:rPr lang="en-US" dirty="0" smtClean="0"/>
              <a:t>)</a:t>
            </a:r>
            <a:endParaRPr lang="en-US" dirty="0"/>
          </a:p>
        </p:txBody>
      </p:sp>
      <p:sp>
        <p:nvSpPr>
          <p:cNvPr id="3" name="Content Placeholder 2"/>
          <p:cNvSpPr>
            <a:spLocks noGrp="1"/>
          </p:cNvSpPr>
          <p:nvPr>
            <p:ph idx="1"/>
          </p:nvPr>
        </p:nvSpPr>
        <p:spPr/>
        <p:txBody>
          <a:bodyPr>
            <a:normAutofit/>
          </a:bodyPr>
          <a:lstStyle/>
          <a:p>
            <a:r>
              <a:rPr lang="en-US" dirty="0" smtClean="0"/>
              <a:t>The two items that represent the largest part of the disbursement account are ports costs and cargo handling costs.</a:t>
            </a:r>
          </a:p>
          <a:p>
            <a:r>
              <a:rPr lang="en-US" dirty="0" smtClean="0"/>
              <a:t> Although port costs can be very difficult to determine in advance, it is important that all the port costs that the ship incurs from the time she takes on her inward pilot until the time she drops her outward pilot are estimated and pre-calculated with the greatest level of </a:t>
            </a:r>
          </a:p>
          <a:p>
            <a:pPr>
              <a:buNone/>
            </a:pPr>
            <a:r>
              <a:rPr lang="en-US" dirty="0" smtClean="0"/>
              <a:t>    accuracy possible.</a:t>
            </a:r>
            <a:endParaRPr lang="en-US" dirty="0"/>
          </a:p>
        </p:txBody>
      </p:sp>
      <p:sp>
        <p:nvSpPr>
          <p:cNvPr id="4" name="Date Placeholder 3"/>
          <p:cNvSpPr>
            <a:spLocks noGrp="1"/>
          </p:cNvSpPr>
          <p:nvPr>
            <p:ph type="dt" sz="half" idx="10"/>
          </p:nvPr>
        </p:nvSpPr>
        <p:spPr/>
        <p:txBody>
          <a:bodyPr/>
          <a:lstStyle/>
          <a:p>
            <a:fld id="{E346EE8B-7E54-49E7-B321-DC915920AB34}" type="datetime1">
              <a:rPr lang="en-US" smtClean="0"/>
              <a:pPr/>
              <a:t>6/18/2014</a:t>
            </a:fld>
            <a:endParaRPr lang="en-US" dirty="0"/>
          </a:p>
        </p:txBody>
      </p:sp>
      <p:sp>
        <p:nvSpPr>
          <p:cNvPr id="5" name="Footer Placeholder 4"/>
          <p:cNvSpPr>
            <a:spLocks noGrp="1"/>
          </p:cNvSpPr>
          <p:nvPr>
            <p:ph type="ftr" sz="quarter" idx="11"/>
          </p:nvPr>
        </p:nvSpPr>
        <p:spPr/>
        <p:txBody>
          <a:bodyPr/>
          <a:lstStyle/>
          <a:p>
            <a:r>
              <a:rPr lang="en-US" dirty="0" smtClean="0"/>
              <a:t>Presented by: Radcliffe Spence</a:t>
            </a:r>
            <a:endParaRPr lang="en-US" dirty="0"/>
          </a:p>
        </p:txBody>
      </p:sp>
      <p:sp>
        <p:nvSpPr>
          <p:cNvPr id="6" name="Slide Number Placeholder 5"/>
          <p:cNvSpPr>
            <a:spLocks noGrp="1"/>
          </p:cNvSpPr>
          <p:nvPr>
            <p:ph type="sldNum" sz="quarter" idx="12"/>
          </p:nvPr>
        </p:nvSpPr>
        <p:spPr/>
        <p:txBody>
          <a:bodyPr/>
          <a:lstStyle/>
          <a:p>
            <a:fld id="{6B01E0AD-89AA-410A-8FE7-8653623F5F40}" type="slidenum">
              <a:rPr lang="en-US" smtClean="0"/>
              <a:pPr/>
              <a:t>15</a:t>
            </a:fld>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Voyage Calculation(Cost’s side</a:t>
            </a:r>
            <a:r>
              <a:rPr lang="en-US" dirty="0" smtClean="0"/>
              <a:t>)</a:t>
            </a:r>
            <a:endParaRPr lang="en-US" dirty="0"/>
          </a:p>
        </p:txBody>
      </p:sp>
      <p:sp>
        <p:nvSpPr>
          <p:cNvPr id="3" name="Content Placeholder 2"/>
          <p:cNvSpPr>
            <a:spLocks noGrp="1"/>
          </p:cNvSpPr>
          <p:nvPr>
            <p:ph idx="1"/>
          </p:nvPr>
        </p:nvSpPr>
        <p:spPr/>
        <p:txBody>
          <a:bodyPr/>
          <a:lstStyle/>
          <a:p>
            <a:r>
              <a:rPr lang="en-US" dirty="0" smtClean="0"/>
              <a:t>Factors that can increase port costs can include expenses related to shifting (if the ship is required to load or discharge at more than one berth within the same port area), and costs related to transiting canals such as the Kiel(Germany), Suez (Egypt)and Panama, and passing through waterways such as the Bosporus(Turkey) and the St. Lawrence Seaway(Canada/USA).</a:t>
            </a:r>
            <a:endParaRPr lang="en-US" dirty="0"/>
          </a:p>
        </p:txBody>
      </p:sp>
      <p:sp>
        <p:nvSpPr>
          <p:cNvPr id="4" name="Date Placeholder 3"/>
          <p:cNvSpPr>
            <a:spLocks noGrp="1"/>
          </p:cNvSpPr>
          <p:nvPr>
            <p:ph type="dt" sz="half" idx="10"/>
          </p:nvPr>
        </p:nvSpPr>
        <p:spPr/>
        <p:txBody>
          <a:bodyPr/>
          <a:lstStyle/>
          <a:p>
            <a:fld id="{E346EE8B-7E54-49E7-B321-DC915920AB34}" type="datetime1">
              <a:rPr lang="en-US" smtClean="0"/>
              <a:pPr/>
              <a:t>6/18/2014</a:t>
            </a:fld>
            <a:endParaRPr lang="en-US" dirty="0"/>
          </a:p>
        </p:txBody>
      </p:sp>
      <p:sp>
        <p:nvSpPr>
          <p:cNvPr id="5" name="Footer Placeholder 4"/>
          <p:cNvSpPr>
            <a:spLocks noGrp="1"/>
          </p:cNvSpPr>
          <p:nvPr>
            <p:ph type="ftr" sz="quarter" idx="11"/>
          </p:nvPr>
        </p:nvSpPr>
        <p:spPr/>
        <p:txBody>
          <a:bodyPr/>
          <a:lstStyle/>
          <a:p>
            <a:r>
              <a:rPr lang="en-US" dirty="0" smtClean="0"/>
              <a:t>Presented by: Radcliffe Spence</a:t>
            </a:r>
            <a:endParaRPr lang="en-US" dirty="0"/>
          </a:p>
        </p:txBody>
      </p:sp>
      <p:sp>
        <p:nvSpPr>
          <p:cNvPr id="6" name="Slide Number Placeholder 5"/>
          <p:cNvSpPr>
            <a:spLocks noGrp="1"/>
          </p:cNvSpPr>
          <p:nvPr>
            <p:ph type="sldNum" sz="quarter" idx="12"/>
          </p:nvPr>
        </p:nvSpPr>
        <p:spPr/>
        <p:txBody>
          <a:bodyPr/>
          <a:lstStyle/>
          <a:p>
            <a:fld id="{6B01E0AD-89AA-410A-8FE7-8653623F5F40}" type="slidenum">
              <a:rPr lang="en-US" smtClean="0"/>
              <a:pPr/>
              <a:t>16</a:t>
            </a:fld>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Voyage Calculation(Cost’s side</a:t>
            </a:r>
            <a:r>
              <a:rPr lang="en-US" dirty="0" smtClean="0"/>
              <a:t>)</a:t>
            </a:r>
            <a:endParaRPr lang="en-US" dirty="0"/>
          </a:p>
        </p:txBody>
      </p:sp>
      <p:sp>
        <p:nvSpPr>
          <p:cNvPr id="3" name="Content Placeholder 2"/>
          <p:cNvSpPr>
            <a:spLocks noGrp="1"/>
          </p:cNvSpPr>
          <p:nvPr>
            <p:ph idx="1"/>
          </p:nvPr>
        </p:nvSpPr>
        <p:spPr/>
        <p:txBody>
          <a:bodyPr>
            <a:normAutofit lnSpcReduction="10000"/>
          </a:bodyPr>
          <a:lstStyle/>
          <a:p>
            <a:r>
              <a:rPr lang="en-US" dirty="0" smtClean="0"/>
              <a:t>With respect to cargo handling costs, it is very important that the wording of the original order clearly indicate how such costs are to be divided between the parties, as this can vary depending on the type of the cargo carried and the kind of special handling required.</a:t>
            </a:r>
          </a:p>
          <a:p>
            <a:r>
              <a:rPr lang="en-US" dirty="0" smtClean="0"/>
              <a:t> For example, when the charterparty indicates that loading and discharging costs are for the charterer’s account (F.I.O.) in the case of break-bulk cargo, then the costs for stowage on board are nearly always paid by the charterers.</a:t>
            </a:r>
            <a:endParaRPr lang="en-US" dirty="0"/>
          </a:p>
        </p:txBody>
      </p:sp>
      <p:sp>
        <p:nvSpPr>
          <p:cNvPr id="4" name="Date Placeholder 3"/>
          <p:cNvSpPr>
            <a:spLocks noGrp="1"/>
          </p:cNvSpPr>
          <p:nvPr>
            <p:ph type="dt" sz="half" idx="10"/>
          </p:nvPr>
        </p:nvSpPr>
        <p:spPr/>
        <p:txBody>
          <a:bodyPr/>
          <a:lstStyle/>
          <a:p>
            <a:fld id="{E346EE8B-7E54-49E7-B321-DC915920AB34}" type="datetime1">
              <a:rPr lang="en-US" smtClean="0"/>
              <a:pPr/>
              <a:t>6/18/2014</a:t>
            </a:fld>
            <a:endParaRPr lang="en-US" dirty="0"/>
          </a:p>
        </p:txBody>
      </p:sp>
      <p:sp>
        <p:nvSpPr>
          <p:cNvPr id="5" name="Footer Placeholder 4"/>
          <p:cNvSpPr>
            <a:spLocks noGrp="1"/>
          </p:cNvSpPr>
          <p:nvPr>
            <p:ph type="ftr" sz="quarter" idx="11"/>
          </p:nvPr>
        </p:nvSpPr>
        <p:spPr/>
        <p:txBody>
          <a:bodyPr/>
          <a:lstStyle/>
          <a:p>
            <a:r>
              <a:rPr lang="en-US" dirty="0" smtClean="0"/>
              <a:t>Presented by: Radcliffe Spence</a:t>
            </a:r>
            <a:endParaRPr lang="en-US" dirty="0"/>
          </a:p>
        </p:txBody>
      </p:sp>
      <p:sp>
        <p:nvSpPr>
          <p:cNvPr id="6" name="Slide Number Placeholder 5"/>
          <p:cNvSpPr>
            <a:spLocks noGrp="1"/>
          </p:cNvSpPr>
          <p:nvPr>
            <p:ph type="sldNum" sz="quarter" idx="12"/>
          </p:nvPr>
        </p:nvSpPr>
        <p:spPr/>
        <p:txBody>
          <a:bodyPr/>
          <a:lstStyle/>
          <a:p>
            <a:fld id="{6B01E0AD-89AA-410A-8FE7-8653623F5F40}" type="slidenum">
              <a:rPr lang="en-US" smtClean="0"/>
              <a:pPr/>
              <a:t>17</a:t>
            </a:fld>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Voyage Calculation(Cost’s side</a:t>
            </a:r>
            <a:r>
              <a:rPr lang="en-US" dirty="0" smtClean="0"/>
              <a:t>)</a:t>
            </a:r>
            <a:endParaRPr lang="en-US" dirty="0"/>
          </a:p>
        </p:txBody>
      </p:sp>
      <p:sp>
        <p:nvSpPr>
          <p:cNvPr id="3" name="Content Placeholder 2"/>
          <p:cNvSpPr>
            <a:spLocks noGrp="1"/>
          </p:cNvSpPr>
          <p:nvPr>
            <p:ph idx="1"/>
          </p:nvPr>
        </p:nvSpPr>
        <p:spPr/>
        <p:txBody>
          <a:bodyPr>
            <a:normAutofit fontScale="92500"/>
          </a:bodyPr>
          <a:lstStyle/>
          <a:p>
            <a:r>
              <a:rPr lang="en-US" dirty="0" smtClean="0"/>
              <a:t>However, in the case of bulk cargoes, it is quite often the owner  who will have to pay for the trimming of the cargo.</a:t>
            </a:r>
          </a:p>
          <a:p>
            <a:r>
              <a:rPr lang="en-US" dirty="0" smtClean="0"/>
              <a:t> If the cargo consists of vehicles or other types of unitized cargo, it is usually up to the parties to decide  who will pay for lashing and securing of the units.</a:t>
            </a:r>
          </a:p>
          <a:p>
            <a:pPr>
              <a:buFont typeface="Arial" pitchFamily="34" charset="0"/>
              <a:buChar char="•"/>
            </a:pPr>
            <a:r>
              <a:rPr lang="en-US" dirty="0" smtClean="0"/>
              <a:t>With respect to the amount of time a vessel will spend in port, it is customary (except in the liner trades) to base cargo work calculations on ordinary hours only (“straight time”), even if work at a particular port is routinely performed during a second shift or around the clock. </a:t>
            </a:r>
          </a:p>
          <a:p>
            <a:pPr>
              <a:buNone/>
            </a:pPr>
            <a:endParaRPr lang="en-US" dirty="0"/>
          </a:p>
        </p:txBody>
      </p:sp>
      <p:sp>
        <p:nvSpPr>
          <p:cNvPr id="4" name="Date Placeholder 3"/>
          <p:cNvSpPr>
            <a:spLocks noGrp="1"/>
          </p:cNvSpPr>
          <p:nvPr>
            <p:ph type="dt" sz="half" idx="10"/>
          </p:nvPr>
        </p:nvSpPr>
        <p:spPr/>
        <p:txBody>
          <a:bodyPr/>
          <a:lstStyle/>
          <a:p>
            <a:fld id="{E346EE8B-7E54-49E7-B321-DC915920AB34}" type="datetime1">
              <a:rPr lang="en-US" smtClean="0"/>
              <a:pPr/>
              <a:t>6/18/2014</a:t>
            </a:fld>
            <a:endParaRPr lang="en-US" dirty="0"/>
          </a:p>
        </p:txBody>
      </p:sp>
      <p:sp>
        <p:nvSpPr>
          <p:cNvPr id="5" name="Footer Placeholder 4"/>
          <p:cNvSpPr>
            <a:spLocks noGrp="1"/>
          </p:cNvSpPr>
          <p:nvPr>
            <p:ph type="ftr" sz="quarter" idx="11"/>
          </p:nvPr>
        </p:nvSpPr>
        <p:spPr/>
        <p:txBody>
          <a:bodyPr/>
          <a:lstStyle/>
          <a:p>
            <a:r>
              <a:rPr lang="en-US" dirty="0" smtClean="0"/>
              <a:t>Presented by: Radcliffe Spence</a:t>
            </a:r>
            <a:endParaRPr lang="en-US" dirty="0"/>
          </a:p>
        </p:txBody>
      </p:sp>
      <p:sp>
        <p:nvSpPr>
          <p:cNvPr id="6" name="Slide Number Placeholder 5"/>
          <p:cNvSpPr>
            <a:spLocks noGrp="1"/>
          </p:cNvSpPr>
          <p:nvPr>
            <p:ph type="sldNum" sz="quarter" idx="12"/>
          </p:nvPr>
        </p:nvSpPr>
        <p:spPr/>
        <p:txBody>
          <a:bodyPr/>
          <a:lstStyle/>
          <a:p>
            <a:fld id="{6B01E0AD-89AA-410A-8FE7-8653623F5F40}" type="slidenum">
              <a:rPr lang="en-US" smtClean="0"/>
              <a:pPr/>
              <a:t>18</a:t>
            </a:fld>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Voyage Calculation(Cost’s side</a:t>
            </a:r>
            <a:r>
              <a:rPr lang="en-US" dirty="0" smtClean="0"/>
              <a:t>)</a:t>
            </a:r>
            <a:endParaRPr lang="en-US" dirty="0"/>
          </a:p>
        </p:txBody>
      </p:sp>
      <p:sp>
        <p:nvSpPr>
          <p:cNvPr id="3" name="Content Placeholder 2"/>
          <p:cNvSpPr>
            <a:spLocks noGrp="1"/>
          </p:cNvSpPr>
          <p:nvPr>
            <p:ph idx="1"/>
          </p:nvPr>
        </p:nvSpPr>
        <p:spPr/>
        <p:txBody>
          <a:bodyPr>
            <a:normAutofit/>
          </a:bodyPr>
          <a:lstStyle/>
          <a:p>
            <a:r>
              <a:rPr lang="en-US" dirty="0" smtClean="0"/>
              <a:t>F.I.O. terms should also specify the rate of productivity that the charterers are willing to guarantee, and it is then up to the owners to judge whether that rate is in accordance with actual conditions or not. </a:t>
            </a:r>
          </a:p>
          <a:p>
            <a:r>
              <a:rPr lang="en-US" dirty="0" smtClean="0"/>
              <a:t>Load / discharge rates can be specified in a number of ways, including tons per day, or a specific number of days for loading and discharging, or the total number of days that are supposed to be used for both loading and discharging (“total days all purposes”).</a:t>
            </a:r>
            <a:endParaRPr lang="en-US" dirty="0"/>
          </a:p>
        </p:txBody>
      </p:sp>
      <p:sp>
        <p:nvSpPr>
          <p:cNvPr id="4" name="Date Placeholder 3"/>
          <p:cNvSpPr>
            <a:spLocks noGrp="1"/>
          </p:cNvSpPr>
          <p:nvPr>
            <p:ph type="dt" sz="half" idx="10"/>
          </p:nvPr>
        </p:nvSpPr>
        <p:spPr/>
        <p:txBody>
          <a:bodyPr/>
          <a:lstStyle/>
          <a:p>
            <a:fld id="{E346EE8B-7E54-49E7-B321-DC915920AB34}" type="datetime1">
              <a:rPr lang="en-US" smtClean="0"/>
              <a:pPr/>
              <a:t>6/18/2014</a:t>
            </a:fld>
            <a:endParaRPr lang="en-US" dirty="0"/>
          </a:p>
        </p:txBody>
      </p:sp>
      <p:sp>
        <p:nvSpPr>
          <p:cNvPr id="5" name="Footer Placeholder 4"/>
          <p:cNvSpPr>
            <a:spLocks noGrp="1"/>
          </p:cNvSpPr>
          <p:nvPr>
            <p:ph type="ftr" sz="quarter" idx="11"/>
          </p:nvPr>
        </p:nvSpPr>
        <p:spPr/>
        <p:txBody>
          <a:bodyPr/>
          <a:lstStyle/>
          <a:p>
            <a:r>
              <a:rPr lang="en-US" dirty="0" smtClean="0"/>
              <a:t>Presented by: Radcliffe Spence</a:t>
            </a:r>
            <a:endParaRPr lang="en-US" dirty="0"/>
          </a:p>
        </p:txBody>
      </p:sp>
      <p:sp>
        <p:nvSpPr>
          <p:cNvPr id="6" name="Slide Number Placeholder 5"/>
          <p:cNvSpPr>
            <a:spLocks noGrp="1"/>
          </p:cNvSpPr>
          <p:nvPr>
            <p:ph type="sldNum" sz="quarter" idx="12"/>
          </p:nvPr>
        </p:nvSpPr>
        <p:spPr/>
        <p:txBody>
          <a:bodyPr/>
          <a:lstStyle/>
          <a:p>
            <a:fld id="{6B01E0AD-89AA-410A-8FE7-8653623F5F40}" type="slidenum">
              <a:rPr lang="en-US" smtClean="0"/>
              <a:pPr/>
              <a:t>19</a:t>
            </a:fld>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Why a Voyage Estimate</a:t>
            </a:r>
            <a:endParaRPr lang="en-US" b="1" dirty="0"/>
          </a:p>
        </p:txBody>
      </p:sp>
      <p:sp>
        <p:nvSpPr>
          <p:cNvPr id="3" name="Content Placeholder 2"/>
          <p:cNvSpPr>
            <a:spLocks noGrp="1"/>
          </p:cNvSpPr>
          <p:nvPr>
            <p:ph idx="1"/>
          </p:nvPr>
        </p:nvSpPr>
        <p:spPr/>
        <p:txBody>
          <a:bodyPr/>
          <a:lstStyle/>
          <a:p>
            <a:r>
              <a:rPr lang="en-US" dirty="0" smtClean="0"/>
              <a:t>A voyage estimate is the calculation of the profitability of a perspective voyage of a ship using estimated figures.</a:t>
            </a:r>
          </a:p>
          <a:p>
            <a:r>
              <a:rPr lang="en-US" dirty="0" smtClean="0"/>
              <a:t> In the case of a tramp shipowner, the estimate is used to compare two or more possible voyages in order to determine which is the most profitable.</a:t>
            </a:r>
          </a:p>
          <a:p>
            <a:r>
              <a:rPr lang="en-US" dirty="0" smtClean="0"/>
              <a:t> Similarly, a time charterer would compare two or more ships so as to charter the one which is least costly overall.</a:t>
            </a:r>
            <a:endParaRPr lang="en-US" dirty="0"/>
          </a:p>
        </p:txBody>
      </p:sp>
      <p:sp>
        <p:nvSpPr>
          <p:cNvPr id="4" name="Date Placeholder 3"/>
          <p:cNvSpPr>
            <a:spLocks noGrp="1"/>
          </p:cNvSpPr>
          <p:nvPr>
            <p:ph type="dt" sz="half" idx="10"/>
          </p:nvPr>
        </p:nvSpPr>
        <p:spPr/>
        <p:txBody>
          <a:bodyPr/>
          <a:lstStyle/>
          <a:p>
            <a:fld id="{688262A6-2610-46DB-BBBC-388CE220BC3F}" type="datetime1">
              <a:rPr lang="en-US" smtClean="0"/>
              <a:pPr/>
              <a:t>6/18/2014</a:t>
            </a:fld>
            <a:endParaRPr lang="en-US" dirty="0"/>
          </a:p>
        </p:txBody>
      </p:sp>
      <p:sp>
        <p:nvSpPr>
          <p:cNvPr id="5" name="Slide Number Placeholder 4"/>
          <p:cNvSpPr>
            <a:spLocks noGrp="1"/>
          </p:cNvSpPr>
          <p:nvPr>
            <p:ph type="sldNum" sz="quarter" idx="12"/>
          </p:nvPr>
        </p:nvSpPr>
        <p:spPr/>
        <p:txBody>
          <a:bodyPr/>
          <a:lstStyle/>
          <a:p>
            <a:fld id="{6B01E0AD-89AA-410A-8FE7-8653623F5F40}" type="slidenum">
              <a:rPr lang="en-US" smtClean="0"/>
              <a:pPr/>
              <a:t>2</a:t>
            </a:fld>
            <a:endParaRPr lang="en-US" dirty="0"/>
          </a:p>
        </p:txBody>
      </p:sp>
      <p:sp>
        <p:nvSpPr>
          <p:cNvPr id="6" name="Footer Placeholder 5"/>
          <p:cNvSpPr>
            <a:spLocks noGrp="1"/>
          </p:cNvSpPr>
          <p:nvPr>
            <p:ph type="ftr" sz="quarter" idx="11"/>
          </p:nvPr>
        </p:nvSpPr>
        <p:spPr/>
        <p:txBody>
          <a:bodyPr/>
          <a:lstStyle/>
          <a:p>
            <a:r>
              <a:rPr lang="en-US" dirty="0" smtClean="0"/>
              <a:t>Presented by: Radcliffe Spence</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Voyage Calculation(Cost’s side</a:t>
            </a:r>
            <a:r>
              <a:rPr lang="en-US" dirty="0" smtClean="0"/>
              <a:t>)</a:t>
            </a:r>
            <a:endParaRPr lang="en-US" dirty="0"/>
          </a:p>
        </p:txBody>
      </p:sp>
      <p:sp>
        <p:nvSpPr>
          <p:cNvPr id="3" name="Content Placeholder 2"/>
          <p:cNvSpPr>
            <a:spLocks noGrp="1"/>
          </p:cNvSpPr>
          <p:nvPr>
            <p:ph idx="1"/>
          </p:nvPr>
        </p:nvSpPr>
        <p:spPr/>
        <p:txBody>
          <a:bodyPr/>
          <a:lstStyle/>
          <a:p>
            <a:r>
              <a:rPr lang="en-US" dirty="0" smtClean="0"/>
              <a:t>In addition to statements of productivity, the parties also need to agree whether work-free holidays are included or not (SHINC or SHEX).</a:t>
            </a:r>
          </a:p>
          <a:p>
            <a:r>
              <a:rPr lang="en-US" dirty="0" smtClean="0"/>
              <a:t> In F.I.O. chartering, owners normally cover “notice days” (time factors that may prolong the ship’s stay in port) by increasing the port time used in the voyage calculation by one day per port of call. </a:t>
            </a:r>
          </a:p>
          <a:p>
            <a:endParaRPr lang="en-US" dirty="0"/>
          </a:p>
        </p:txBody>
      </p:sp>
      <p:sp>
        <p:nvSpPr>
          <p:cNvPr id="4" name="Date Placeholder 3"/>
          <p:cNvSpPr>
            <a:spLocks noGrp="1"/>
          </p:cNvSpPr>
          <p:nvPr>
            <p:ph type="dt" sz="half" idx="10"/>
          </p:nvPr>
        </p:nvSpPr>
        <p:spPr/>
        <p:txBody>
          <a:bodyPr/>
          <a:lstStyle/>
          <a:p>
            <a:fld id="{E346EE8B-7E54-49E7-B321-DC915920AB34}" type="datetime1">
              <a:rPr lang="en-US" smtClean="0"/>
              <a:pPr/>
              <a:t>6/18/2014</a:t>
            </a:fld>
            <a:endParaRPr lang="en-US" dirty="0"/>
          </a:p>
        </p:txBody>
      </p:sp>
      <p:sp>
        <p:nvSpPr>
          <p:cNvPr id="5" name="Footer Placeholder 4"/>
          <p:cNvSpPr>
            <a:spLocks noGrp="1"/>
          </p:cNvSpPr>
          <p:nvPr>
            <p:ph type="ftr" sz="quarter" idx="11"/>
          </p:nvPr>
        </p:nvSpPr>
        <p:spPr/>
        <p:txBody>
          <a:bodyPr/>
          <a:lstStyle/>
          <a:p>
            <a:r>
              <a:rPr lang="en-US" dirty="0" smtClean="0"/>
              <a:t>Presented by: Radcliffe Spence</a:t>
            </a:r>
            <a:endParaRPr lang="en-US" dirty="0"/>
          </a:p>
        </p:txBody>
      </p:sp>
      <p:sp>
        <p:nvSpPr>
          <p:cNvPr id="6" name="Slide Number Placeholder 5"/>
          <p:cNvSpPr>
            <a:spLocks noGrp="1"/>
          </p:cNvSpPr>
          <p:nvPr>
            <p:ph type="sldNum" sz="quarter" idx="12"/>
          </p:nvPr>
        </p:nvSpPr>
        <p:spPr/>
        <p:txBody>
          <a:bodyPr/>
          <a:lstStyle/>
          <a:p>
            <a:fld id="{6B01E0AD-89AA-410A-8FE7-8653623F5F40}" type="slidenum">
              <a:rPr lang="en-US" smtClean="0"/>
              <a:pPr/>
              <a:t>20</a:t>
            </a:fld>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Voyage Calculation(Cost’s side</a:t>
            </a:r>
            <a:r>
              <a:rPr lang="en-US" dirty="0" smtClean="0"/>
              <a:t>)</a:t>
            </a:r>
            <a:endParaRPr lang="en-US" dirty="0"/>
          </a:p>
        </p:txBody>
      </p:sp>
      <p:sp>
        <p:nvSpPr>
          <p:cNvPr id="3" name="Content Placeholder 2"/>
          <p:cNvSpPr>
            <a:spLocks noGrp="1"/>
          </p:cNvSpPr>
          <p:nvPr>
            <p:ph idx="1"/>
          </p:nvPr>
        </p:nvSpPr>
        <p:spPr/>
        <p:txBody>
          <a:bodyPr>
            <a:normAutofit fontScale="92500"/>
          </a:bodyPr>
          <a:lstStyle/>
          <a:p>
            <a:r>
              <a:rPr lang="en-US" dirty="0" smtClean="0"/>
              <a:t>If the loading / discharging rate which the charterers agree to in the charterparty is lower than the actual rate, then the ship will obtain a turnaround time in port which is shorter than the time agreed to in the charter-party terms, in which case the charterers may obtain a reimbursement from the owners for time saved (despatch money).</a:t>
            </a:r>
          </a:p>
          <a:p>
            <a:r>
              <a:rPr lang="en-US" dirty="0" smtClean="0"/>
              <a:t>However, it is more common for the ship to remain in port for a longer period than that provided for in the </a:t>
            </a:r>
          </a:p>
          <a:p>
            <a:pPr>
              <a:buNone/>
            </a:pPr>
            <a:r>
              <a:rPr lang="en-US" dirty="0" smtClean="0"/>
              <a:t>    charterparty, in which case the charterers will normally reimburse the owners for the extra  costs incurred by paying demurrage.</a:t>
            </a:r>
            <a:endParaRPr lang="en-US" dirty="0"/>
          </a:p>
        </p:txBody>
      </p:sp>
      <p:sp>
        <p:nvSpPr>
          <p:cNvPr id="4" name="Date Placeholder 3"/>
          <p:cNvSpPr>
            <a:spLocks noGrp="1"/>
          </p:cNvSpPr>
          <p:nvPr>
            <p:ph type="dt" sz="half" idx="10"/>
          </p:nvPr>
        </p:nvSpPr>
        <p:spPr/>
        <p:txBody>
          <a:bodyPr/>
          <a:lstStyle/>
          <a:p>
            <a:fld id="{E346EE8B-7E54-49E7-B321-DC915920AB34}" type="datetime1">
              <a:rPr lang="en-US" smtClean="0"/>
              <a:pPr/>
              <a:t>6/18/2014</a:t>
            </a:fld>
            <a:endParaRPr lang="en-US" dirty="0"/>
          </a:p>
        </p:txBody>
      </p:sp>
      <p:sp>
        <p:nvSpPr>
          <p:cNvPr id="5" name="Footer Placeholder 4"/>
          <p:cNvSpPr>
            <a:spLocks noGrp="1"/>
          </p:cNvSpPr>
          <p:nvPr>
            <p:ph type="ftr" sz="quarter" idx="11"/>
          </p:nvPr>
        </p:nvSpPr>
        <p:spPr/>
        <p:txBody>
          <a:bodyPr/>
          <a:lstStyle/>
          <a:p>
            <a:r>
              <a:rPr lang="en-US" dirty="0" smtClean="0"/>
              <a:t>Presented by: Radcliffe Spence</a:t>
            </a:r>
            <a:endParaRPr lang="en-US" dirty="0"/>
          </a:p>
        </p:txBody>
      </p:sp>
      <p:sp>
        <p:nvSpPr>
          <p:cNvPr id="6" name="Slide Number Placeholder 5"/>
          <p:cNvSpPr>
            <a:spLocks noGrp="1"/>
          </p:cNvSpPr>
          <p:nvPr>
            <p:ph type="sldNum" sz="quarter" idx="12"/>
          </p:nvPr>
        </p:nvSpPr>
        <p:spPr/>
        <p:txBody>
          <a:bodyPr/>
          <a:lstStyle/>
          <a:p>
            <a:fld id="{6B01E0AD-89AA-410A-8FE7-8653623F5F40}" type="slidenum">
              <a:rPr lang="en-US" smtClean="0"/>
              <a:pPr/>
              <a:t>21</a:t>
            </a:fld>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Voyage Calculation(Cost’s side</a:t>
            </a:r>
            <a:r>
              <a:rPr lang="en-US" dirty="0" smtClean="0"/>
              <a:t>)</a:t>
            </a:r>
            <a:endParaRPr lang="en-US" dirty="0"/>
          </a:p>
        </p:txBody>
      </p:sp>
      <p:sp>
        <p:nvSpPr>
          <p:cNvPr id="3" name="Content Placeholder 2"/>
          <p:cNvSpPr>
            <a:spLocks noGrp="1"/>
          </p:cNvSpPr>
          <p:nvPr>
            <p:ph idx="1"/>
          </p:nvPr>
        </p:nvSpPr>
        <p:spPr/>
        <p:txBody>
          <a:bodyPr>
            <a:normAutofit/>
          </a:bodyPr>
          <a:lstStyle/>
          <a:p>
            <a:r>
              <a:rPr lang="en-US" dirty="0" smtClean="0"/>
              <a:t>Both despatch and demurrage terms have to be </a:t>
            </a:r>
          </a:p>
          <a:p>
            <a:pPr>
              <a:buNone/>
            </a:pPr>
            <a:r>
              <a:rPr lang="en-US" dirty="0" smtClean="0"/>
              <a:t>   considered when negotiating F.I.O. terms, and these items are incorporated in the voyage calculation as a either a plus or a minus on the income side.</a:t>
            </a:r>
          </a:p>
          <a:p>
            <a:pPr>
              <a:buFont typeface="Arial" pitchFamily="34" charset="0"/>
              <a:buChar char="•"/>
            </a:pPr>
            <a:r>
              <a:rPr lang="en-US" dirty="0" smtClean="0"/>
              <a:t>With respect to voyage costs, the single largest cost item is related to bunkers. Bunker costs can be divided into two categories – those for fuel oil (which is related to sailing distance) and those for diesel oil (which is consumed each day of the voyage regardless of whether at sea or in port).</a:t>
            </a:r>
            <a:endParaRPr lang="en-US" dirty="0"/>
          </a:p>
        </p:txBody>
      </p:sp>
      <p:sp>
        <p:nvSpPr>
          <p:cNvPr id="4" name="Date Placeholder 3"/>
          <p:cNvSpPr>
            <a:spLocks noGrp="1"/>
          </p:cNvSpPr>
          <p:nvPr>
            <p:ph type="dt" sz="half" idx="10"/>
          </p:nvPr>
        </p:nvSpPr>
        <p:spPr/>
        <p:txBody>
          <a:bodyPr/>
          <a:lstStyle/>
          <a:p>
            <a:fld id="{E346EE8B-7E54-49E7-B321-DC915920AB34}" type="datetime1">
              <a:rPr lang="en-US" smtClean="0"/>
              <a:pPr/>
              <a:t>6/18/2014</a:t>
            </a:fld>
            <a:endParaRPr lang="en-US" dirty="0"/>
          </a:p>
        </p:txBody>
      </p:sp>
      <p:sp>
        <p:nvSpPr>
          <p:cNvPr id="5" name="Footer Placeholder 4"/>
          <p:cNvSpPr>
            <a:spLocks noGrp="1"/>
          </p:cNvSpPr>
          <p:nvPr>
            <p:ph type="ftr" sz="quarter" idx="11"/>
          </p:nvPr>
        </p:nvSpPr>
        <p:spPr/>
        <p:txBody>
          <a:bodyPr/>
          <a:lstStyle/>
          <a:p>
            <a:r>
              <a:rPr lang="en-US" dirty="0" smtClean="0"/>
              <a:t>Presented by: Radcliffe Spence</a:t>
            </a:r>
            <a:endParaRPr lang="en-US" dirty="0"/>
          </a:p>
        </p:txBody>
      </p:sp>
      <p:sp>
        <p:nvSpPr>
          <p:cNvPr id="6" name="Slide Number Placeholder 5"/>
          <p:cNvSpPr>
            <a:spLocks noGrp="1"/>
          </p:cNvSpPr>
          <p:nvPr>
            <p:ph type="sldNum" sz="quarter" idx="12"/>
          </p:nvPr>
        </p:nvSpPr>
        <p:spPr/>
        <p:txBody>
          <a:bodyPr/>
          <a:lstStyle/>
          <a:p>
            <a:fld id="{6B01E0AD-89AA-410A-8FE7-8653623F5F40}" type="slidenum">
              <a:rPr lang="en-US" smtClean="0"/>
              <a:pPr/>
              <a:t>22</a:t>
            </a:fld>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Voyage Calculation(Cost’s side</a:t>
            </a:r>
            <a:r>
              <a:rPr lang="en-US" dirty="0" smtClean="0"/>
              <a:t>)</a:t>
            </a:r>
            <a:endParaRPr lang="en-US" dirty="0"/>
          </a:p>
        </p:txBody>
      </p:sp>
      <p:sp>
        <p:nvSpPr>
          <p:cNvPr id="3" name="Content Placeholder 2"/>
          <p:cNvSpPr>
            <a:spLocks noGrp="1"/>
          </p:cNvSpPr>
          <p:nvPr>
            <p:ph idx="1"/>
          </p:nvPr>
        </p:nvSpPr>
        <p:spPr/>
        <p:txBody>
          <a:bodyPr/>
          <a:lstStyle/>
          <a:p>
            <a:r>
              <a:rPr lang="en-US" dirty="0" smtClean="0"/>
              <a:t>The costs for these two types of bunkers are calculated separately because the ship’s main engines use a heavier grade of fuel oil than the auxiliary engines.</a:t>
            </a:r>
          </a:p>
          <a:p>
            <a:r>
              <a:rPr lang="en-US" dirty="0" smtClean="0"/>
              <a:t> A key element in calculating fuel costs is the ship’s performance speed, which is the average speed for which the ship has been built and which she is able to maintain during normal conditions. </a:t>
            </a:r>
          </a:p>
          <a:p>
            <a:r>
              <a:rPr lang="en-US" dirty="0" smtClean="0"/>
              <a:t>However, even a small change in the average speed will cause a considerable difference in fuel consumption during the voyage.</a:t>
            </a:r>
            <a:endParaRPr lang="en-US" dirty="0"/>
          </a:p>
        </p:txBody>
      </p:sp>
      <p:sp>
        <p:nvSpPr>
          <p:cNvPr id="4" name="Date Placeholder 3"/>
          <p:cNvSpPr>
            <a:spLocks noGrp="1"/>
          </p:cNvSpPr>
          <p:nvPr>
            <p:ph type="dt" sz="half" idx="10"/>
          </p:nvPr>
        </p:nvSpPr>
        <p:spPr/>
        <p:txBody>
          <a:bodyPr/>
          <a:lstStyle/>
          <a:p>
            <a:fld id="{E346EE8B-7E54-49E7-B321-DC915920AB34}" type="datetime1">
              <a:rPr lang="en-US" smtClean="0"/>
              <a:pPr/>
              <a:t>6/18/2014</a:t>
            </a:fld>
            <a:endParaRPr lang="en-US" dirty="0"/>
          </a:p>
        </p:txBody>
      </p:sp>
      <p:sp>
        <p:nvSpPr>
          <p:cNvPr id="5" name="Footer Placeholder 4"/>
          <p:cNvSpPr>
            <a:spLocks noGrp="1"/>
          </p:cNvSpPr>
          <p:nvPr>
            <p:ph type="ftr" sz="quarter" idx="11"/>
          </p:nvPr>
        </p:nvSpPr>
        <p:spPr/>
        <p:txBody>
          <a:bodyPr/>
          <a:lstStyle/>
          <a:p>
            <a:r>
              <a:rPr lang="en-US" dirty="0" smtClean="0"/>
              <a:t>Presented by: Radcliffe Spence</a:t>
            </a:r>
            <a:endParaRPr lang="en-US" dirty="0"/>
          </a:p>
        </p:txBody>
      </p:sp>
      <p:sp>
        <p:nvSpPr>
          <p:cNvPr id="6" name="Slide Number Placeholder 5"/>
          <p:cNvSpPr>
            <a:spLocks noGrp="1"/>
          </p:cNvSpPr>
          <p:nvPr>
            <p:ph type="sldNum" sz="quarter" idx="12"/>
          </p:nvPr>
        </p:nvSpPr>
        <p:spPr/>
        <p:txBody>
          <a:bodyPr/>
          <a:lstStyle/>
          <a:p>
            <a:fld id="{6B01E0AD-89AA-410A-8FE7-8653623F5F40}" type="slidenum">
              <a:rPr lang="en-US" smtClean="0"/>
              <a:pPr/>
              <a:t>23</a:t>
            </a:fld>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Voyage Calculation(Cost’s side</a:t>
            </a:r>
            <a:r>
              <a:rPr lang="en-US" dirty="0" smtClean="0"/>
              <a:t>)</a:t>
            </a:r>
            <a:endParaRPr lang="en-US" dirty="0"/>
          </a:p>
        </p:txBody>
      </p:sp>
      <p:sp>
        <p:nvSpPr>
          <p:cNvPr id="3" name="Content Placeholder 2"/>
          <p:cNvSpPr>
            <a:spLocks noGrp="1"/>
          </p:cNvSpPr>
          <p:nvPr>
            <p:ph idx="1"/>
          </p:nvPr>
        </p:nvSpPr>
        <p:spPr/>
        <p:txBody>
          <a:bodyPr>
            <a:normAutofit fontScale="92500"/>
          </a:bodyPr>
          <a:lstStyle/>
          <a:p>
            <a:r>
              <a:rPr lang="en-US" dirty="0" smtClean="0"/>
              <a:t>In certain conditions it may make financial sense to reduce the ship’s speed and increase the length of the voyage for a number of days in order to reduce bunker costs. </a:t>
            </a:r>
          </a:p>
          <a:p>
            <a:r>
              <a:rPr lang="en-US" dirty="0" smtClean="0"/>
              <a:t>Fuel consumption when the vessel is fully loaded is also much greater than when she is proceeding in ballast at the same speed, and this fact must also be reflected in the voyage calculation. </a:t>
            </a:r>
          </a:p>
          <a:p>
            <a:r>
              <a:rPr lang="en-US" dirty="0" smtClean="0"/>
              <a:t>Weather and currents also play a significant role in determining the length of a given voyage, but these can be pre-calculated with a fair degree of accuracy and monitored by employing a weather routing system. </a:t>
            </a:r>
          </a:p>
          <a:p>
            <a:endParaRPr lang="en-US" dirty="0"/>
          </a:p>
        </p:txBody>
      </p:sp>
      <p:sp>
        <p:nvSpPr>
          <p:cNvPr id="4" name="Date Placeholder 3"/>
          <p:cNvSpPr>
            <a:spLocks noGrp="1"/>
          </p:cNvSpPr>
          <p:nvPr>
            <p:ph type="dt" sz="half" idx="10"/>
          </p:nvPr>
        </p:nvSpPr>
        <p:spPr/>
        <p:txBody>
          <a:bodyPr/>
          <a:lstStyle/>
          <a:p>
            <a:fld id="{E346EE8B-7E54-49E7-B321-DC915920AB34}" type="datetime1">
              <a:rPr lang="en-US" smtClean="0"/>
              <a:pPr/>
              <a:t>6/18/2014</a:t>
            </a:fld>
            <a:endParaRPr lang="en-US" dirty="0"/>
          </a:p>
        </p:txBody>
      </p:sp>
      <p:sp>
        <p:nvSpPr>
          <p:cNvPr id="5" name="Footer Placeholder 4"/>
          <p:cNvSpPr>
            <a:spLocks noGrp="1"/>
          </p:cNvSpPr>
          <p:nvPr>
            <p:ph type="ftr" sz="quarter" idx="11"/>
          </p:nvPr>
        </p:nvSpPr>
        <p:spPr/>
        <p:txBody>
          <a:bodyPr/>
          <a:lstStyle/>
          <a:p>
            <a:r>
              <a:rPr lang="en-US" dirty="0" smtClean="0"/>
              <a:t>Presented by: Radcliffe Spence</a:t>
            </a:r>
            <a:endParaRPr lang="en-US" dirty="0"/>
          </a:p>
        </p:txBody>
      </p:sp>
      <p:sp>
        <p:nvSpPr>
          <p:cNvPr id="6" name="Slide Number Placeholder 5"/>
          <p:cNvSpPr>
            <a:spLocks noGrp="1"/>
          </p:cNvSpPr>
          <p:nvPr>
            <p:ph type="sldNum" sz="quarter" idx="12"/>
          </p:nvPr>
        </p:nvSpPr>
        <p:spPr/>
        <p:txBody>
          <a:bodyPr/>
          <a:lstStyle/>
          <a:p>
            <a:fld id="{6B01E0AD-89AA-410A-8FE7-8653623F5F40}" type="slidenum">
              <a:rPr lang="en-US" smtClean="0"/>
              <a:pPr/>
              <a:t>24</a:t>
            </a:fld>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Voyage Calculation(Cost’s side</a:t>
            </a:r>
            <a:r>
              <a:rPr lang="en-US" dirty="0" smtClean="0"/>
              <a:t>)</a:t>
            </a:r>
            <a:endParaRPr lang="en-US" dirty="0"/>
          </a:p>
        </p:txBody>
      </p:sp>
      <p:sp>
        <p:nvSpPr>
          <p:cNvPr id="3" name="Content Placeholder 2"/>
          <p:cNvSpPr>
            <a:spLocks noGrp="1"/>
          </p:cNvSpPr>
          <p:nvPr>
            <p:ph idx="1"/>
          </p:nvPr>
        </p:nvSpPr>
        <p:spPr/>
        <p:txBody>
          <a:bodyPr>
            <a:normAutofit fontScale="92500"/>
          </a:bodyPr>
          <a:lstStyle/>
          <a:p>
            <a:r>
              <a:rPr lang="en-US" dirty="0" smtClean="0"/>
              <a:t>When preparing a voyage calculation, the theoretical distance covered during a cargo voyage is normally increased by use of certain rules of thumb (e.g. by increasing the total distance by a fixed percentage, or by adding one day per each canal transit, etc.), in order to make allowance for practical variables such as weather conditions, streams and currents, passages requiring speed reductions, etc..</a:t>
            </a:r>
          </a:p>
          <a:p>
            <a:r>
              <a:rPr lang="en-US" dirty="0" smtClean="0"/>
              <a:t>This process results in an estimated time for the intended sea voyage, which is then used to determine the amount of fuel oil that the vessel will consume and at what cost.</a:t>
            </a:r>
            <a:endParaRPr lang="en-US" dirty="0"/>
          </a:p>
        </p:txBody>
      </p:sp>
      <p:sp>
        <p:nvSpPr>
          <p:cNvPr id="4" name="Date Placeholder 3"/>
          <p:cNvSpPr>
            <a:spLocks noGrp="1"/>
          </p:cNvSpPr>
          <p:nvPr>
            <p:ph type="dt" sz="half" idx="10"/>
          </p:nvPr>
        </p:nvSpPr>
        <p:spPr/>
        <p:txBody>
          <a:bodyPr/>
          <a:lstStyle/>
          <a:p>
            <a:fld id="{E346EE8B-7E54-49E7-B321-DC915920AB34}" type="datetime1">
              <a:rPr lang="en-US" smtClean="0"/>
              <a:pPr/>
              <a:t>6/18/2014</a:t>
            </a:fld>
            <a:endParaRPr lang="en-US" dirty="0"/>
          </a:p>
        </p:txBody>
      </p:sp>
      <p:sp>
        <p:nvSpPr>
          <p:cNvPr id="5" name="Footer Placeholder 4"/>
          <p:cNvSpPr>
            <a:spLocks noGrp="1"/>
          </p:cNvSpPr>
          <p:nvPr>
            <p:ph type="ftr" sz="quarter" idx="11"/>
          </p:nvPr>
        </p:nvSpPr>
        <p:spPr/>
        <p:txBody>
          <a:bodyPr/>
          <a:lstStyle/>
          <a:p>
            <a:r>
              <a:rPr lang="en-US" dirty="0" smtClean="0"/>
              <a:t>Presented by: Radcliffe Spence</a:t>
            </a:r>
            <a:endParaRPr lang="en-US" dirty="0"/>
          </a:p>
        </p:txBody>
      </p:sp>
      <p:sp>
        <p:nvSpPr>
          <p:cNvPr id="6" name="Slide Number Placeholder 5"/>
          <p:cNvSpPr>
            <a:spLocks noGrp="1"/>
          </p:cNvSpPr>
          <p:nvPr>
            <p:ph type="sldNum" sz="quarter" idx="12"/>
          </p:nvPr>
        </p:nvSpPr>
        <p:spPr/>
        <p:txBody>
          <a:bodyPr/>
          <a:lstStyle/>
          <a:p>
            <a:fld id="{6B01E0AD-89AA-410A-8FE7-8653623F5F40}" type="slidenum">
              <a:rPr lang="en-US" smtClean="0"/>
              <a:pPr/>
              <a:t>25</a:t>
            </a:fld>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Voyage Calculation(Cost’s side</a:t>
            </a:r>
            <a:r>
              <a:rPr lang="en-US" dirty="0" smtClean="0"/>
              <a:t>)</a:t>
            </a:r>
            <a:endParaRPr lang="en-US" dirty="0"/>
          </a:p>
        </p:txBody>
      </p:sp>
      <p:sp>
        <p:nvSpPr>
          <p:cNvPr id="3" name="Content Placeholder 2"/>
          <p:cNvSpPr>
            <a:spLocks noGrp="1"/>
          </p:cNvSpPr>
          <p:nvPr>
            <p:ph idx="1"/>
          </p:nvPr>
        </p:nvSpPr>
        <p:spPr/>
        <p:txBody>
          <a:bodyPr/>
          <a:lstStyle/>
          <a:p>
            <a:r>
              <a:rPr lang="en-US" dirty="0" smtClean="0"/>
              <a:t>Meanwhile, the ship’s consumption of diesel oil (which </a:t>
            </a:r>
          </a:p>
          <a:p>
            <a:pPr>
              <a:buNone/>
            </a:pPr>
            <a:r>
              <a:rPr lang="en-US" dirty="0" smtClean="0"/>
              <a:t>    varies from day to day depending on which auxiliary engines are running) is calculated based on a figure indicating the ship’s average daily DO consumption on previous voyages. </a:t>
            </a:r>
          </a:p>
          <a:p>
            <a:pPr>
              <a:buFont typeface="Arial" pitchFamily="34" charset="0"/>
              <a:buChar char="•"/>
            </a:pPr>
            <a:r>
              <a:rPr lang="en-US" dirty="0" smtClean="0"/>
              <a:t>Other cost items that may have to be included in the voyage estimate include extra war risk insurance premiums, ice trading, cargo carried on deck at owner’s risk, etc, none of which are normally included in the ship’s regular insurance cover.</a:t>
            </a:r>
          </a:p>
          <a:p>
            <a:pPr>
              <a:buNone/>
            </a:pPr>
            <a:endParaRPr lang="en-US" dirty="0" smtClean="0"/>
          </a:p>
          <a:p>
            <a:endParaRPr lang="en-US" dirty="0"/>
          </a:p>
        </p:txBody>
      </p:sp>
      <p:sp>
        <p:nvSpPr>
          <p:cNvPr id="4" name="Date Placeholder 3"/>
          <p:cNvSpPr>
            <a:spLocks noGrp="1"/>
          </p:cNvSpPr>
          <p:nvPr>
            <p:ph type="dt" sz="half" idx="10"/>
          </p:nvPr>
        </p:nvSpPr>
        <p:spPr/>
        <p:txBody>
          <a:bodyPr/>
          <a:lstStyle/>
          <a:p>
            <a:fld id="{E346EE8B-7E54-49E7-B321-DC915920AB34}" type="datetime1">
              <a:rPr lang="en-US" smtClean="0"/>
              <a:pPr/>
              <a:t>6/18/2014</a:t>
            </a:fld>
            <a:endParaRPr lang="en-US" dirty="0"/>
          </a:p>
        </p:txBody>
      </p:sp>
      <p:sp>
        <p:nvSpPr>
          <p:cNvPr id="5" name="Footer Placeholder 4"/>
          <p:cNvSpPr>
            <a:spLocks noGrp="1"/>
          </p:cNvSpPr>
          <p:nvPr>
            <p:ph type="ftr" sz="quarter" idx="11"/>
          </p:nvPr>
        </p:nvSpPr>
        <p:spPr/>
        <p:txBody>
          <a:bodyPr/>
          <a:lstStyle/>
          <a:p>
            <a:r>
              <a:rPr lang="en-US" dirty="0" smtClean="0"/>
              <a:t>Presented by: Radcliffe Spence</a:t>
            </a:r>
            <a:endParaRPr lang="en-US" dirty="0"/>
          </a:p>
        </p:txBody>
      </p:sp>
      <p:sp>
        <p:nvSpPr>
          <p:cNvPr id="6" name="Slide Number Placeholder 5"/>
          <p:cNvSpPr>
            <a:spLocks noGrp="1"/>
          </p:cNvSpPr>
          <p:nvPr>
            <p:ph type="sldNum" sz="quarter" idx="12"/>
          </p:nvPr>
        </p:nvSpPr>
        <p:spPr/>
        <p:txBody>
          <a:bodyPr/>
          <a:lstStyle/>
          <a:p>
            <a:fld id="{6B01E0AD-89AA-410A-8FE7-8653623F5F40}" type="slidenum">
              <a:rPr lang="en-US" smtClean="0"/>
              <a:pPr/>
              <a:t>26</a:t>
            </a:fld>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Voyage Calculation(Cost’s side</a:t>
            </a:r>
            <a:r>
              <a:rPr lang="en-US" dirty="0" smtClean="0"/>
              <a:t>)</a:t>
            </a:r>
            <a:endParaRPr lang="en-US" dirty="0"/>
          </a:p>
        </p:txBody>
      </p:sp>
      <p:sp>
        <p:nvSpPr>
          <p:cNvPr id="3" name="Content Placeholder 2"/>
          <p:cNvSpPr>
            <a:spLocks noGrp="1"/>
          </p:cNvSpPr>
          <p:nvPr>
            <p:ph idx="1"/>
          </p:nvPr>
        </p:nvSpPr>
        <p:spPr/>
        <p:txBody>
          <a:bodyPr>
            <a:normAutofit/>
          </a:bodyPr>
          <a:lstStyle/>
          <a:p>
            <a:r>
              <a:rPr lang="en-US" dirty="0" smtClean="0"/>
              <a:t>Other cost items that may have to be included in the voyage estimate include extra war risk insurance premiums, ice trading, cargo carried on deck at owner’s risk, etc, none of which are normally included in the ship’s regular insurance cover.</a:t>
            </a:r>
          </a:p>
          <a:p>
            <a:r>
              <a:rPr lang="en-US" dirty="0" smtClean="0"/>
              <a:t> Political and labour union regulations in certain ports may cause considerable extra costs for ship-owners, as may other items such as cleaning costs, and the purchase of dunnage and other material for lashing and securing purposes.</a:t>
            </a:r>
            <a:endParaRPr lang="en-US" dirty="0"/>
          </a:p>
        </p:txBody>
      </p:sp>
      <p:sp>
        <p:nvSpPr>
          <p:cNvPr id="4" name="Date Placeholder 3"/>
          <p:cNvSpPr>
            <a:spLocks noGrp="1"/>
          </p:cNvSpPr>
          <p:nvPr>
            <p:ph type="dt" sz="half" idx="10"/>
          </p:nvPr>
        </p:nvSpPr>
        <p:spPr/>
        <p:txBody>
          <a:bodyPr/>
          <a:lstStyle/>
          <a:p>
            <a:fld id="{E346EE8B-7E54-49E7-B321-DC915920AB34}" type="datetime1">
              <a:rPr lang="en-US" smtClean="0"/>
              <a:pPr/>
              <a:t>6/18/2014</a:t>
            </a:fld>
            <a:endParaRPr lang="en-US" dirty="0"/>
          </a:p>
        </p:txBody>
      </p:sp>
      <p:sp>
        <p:nvSpPr>
          <p:cNvPr id="5" name="Footer Placeholder 4"/>
          <p:cNvSpPr>
            <a:spLocks noGrp="1"/>
          </p:cNvSpPr>
          <p:nvPr>
            <p:ph type="ftr" sz="quarter" idx="11"/>
          </p:nvPr>
        </p:nvSpPr>
        <p:spPr/>
        <p:txBody>
          <a:bodyPr/>
          <a:lstStyle/>
          <a:p>
            <a:r>
              <a:rPr lang="en-US" dirty="0" smtClean="0"/>
              <a:t>Presented by: Radcliffe Spence</a:t>
            </a:r>
            <a:endParaRPr lang="en-US" dirty="0"/>
          </a:p>
        </p:txBody>
      </p:sp>
      <p:sp>
        <p:nvSpPr>
          <p:cNvPr id="6" name="Slide Number Placeholder 5"/>
          <p:cNvSpPr>
            <a:spLocks noGrp="1"/>
          </p:cNvSpPr>
          <p:nvPr>
            <p:ph type="sldNum" sz="quarter" idx="12"/>
          </p:nvPr>
        </p:nvSpPr>
        <p:spPr/>
        <p:txBody>
          <a:bodyPr/>
          <a:lstStyle/>
          <a:p>
            <a:fld id="{6B01E0AD-89AA-410A-8FE7-8653623F5F40}" type="slidenum">
              <a:rPr lang="en-US" smtClean="0"/>
              <a:pPr/>
              <a:t>27</a:t>
            </a:fld>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Summation of Voyage Charter </a:t>
            </a:r>
            <a:endParaRPr lang="en-US" b="1" dirty="0"/>
          </a:p>
        </p:txBody>
      </p:sp>
      <p:sp>
        <p:nvSpPr>
          <p:cNvPr id="3" name="Content Placeholder 2"/>
          <p:cNvSpPr>
            <a:spLocks noGrp="1"/>
          </p:cNvSpPr>
          <p:nvPr>
            <p:ph idx="1"/>
          </p:nvPr>
        </p:nvSpPr>
        <p:spPr/>
        <p:txBody>
          <a:bodyPr>
            <a:normAutofit fontScale="92500" lnSpcReduction="10000"/>
          </a:bodyPr>
          <a:lstStyle/>
          <a:p>
            <a:pPr>
              <a:buNone/>
            </a:pPr>
            <a:r>
              <a:rPr lang="en-US" b="1" u="sng" dirty="0" smtClean="0"/>
              <a:t>Calculation</a:t>
            </a:r>
          </a:p>
          <a:p>
            <a:pPr>
              <a:buFont typeface="Wingdings" pitchFamily="2" charset="2"/>
              <a:buChar char="ü"/>
            </a:pPr>
            <a:r>
              <a:rPr lang="en-US" dirty="0" smtClean="0"/>
              <a:t>Indicate the number of whole days that the ship will require for the handling of cargo in each port – add holidays and notice day and (if necessary) enter  waiting </a:t>
            </a:r>
          </a:p>
          <a:p>
            <a:pPr>
              <a:buNone/>
            </a:pPr>
            <a:r>
              <a:rPr lang="en-US" dirty="0" smtClean="0"/>
              <a:t>    time – determine total amount of days spent that will be spent in every port; </a:t>
            </a:r>
          </a:p>
          <a:p>
            <a:pPr>
              <a:buFont typeface="Wingdings" pitchFamily="2" charset="2"/>
              <a:buChar char="ü"/>
            </a:pPr>
            <a:r>
              <a:rPr lang="en-US" dirty="0" smtClean="0"/>
              <a:t>Determine any difference between actual time to be used according to “official” view and the ship-owner’s estimate thereof and enter the amount (for demurrage /despatch calculations); </a:t>
            </a:r>
          </a:p>
          <a:p>
            <a:pPr>
              <a:buFont typeface="Wingdings" pitchFamily="2" charset="2"/>
              <a:buChar char="ü"/>
            </a:pPr>
            <a:r>
              <a:rPr lang="en-US" dirty="0" smtClean="0"/>
              <a:t>Add all port days together and enter total port time;</a:t>
            </a:r>
            <a:endParaRPr lang="en-US" dirty="0"/>
          </a:p>
        </p:txBody>
      </p:sp>
      <p:sp>
        <p:nvSpPr>
          <p:cNvPr id="4" name="Date Placeholder 3"/>
          <p:cNvSpPr>
            <a:spLocks noGrp="1"/>
          </p:cNvSpPr>
          <p:nvPr>
            <p:ph type="dt" sz="half" idx="10"/>
          </p:nvPr>
        </p:nvSpPr>
        <p:spPr/>
        <p:txBody>
          <a:bodyPr/>
          <a:lstStyle/>
          <a:p>
            <a:fld id="{E346EE8B-7E54-49E7-B321-DC915920AB34}" type="datetime1">
              <a:rPr lang="en-US" smtClean="0"/>
              <a:pPr/>
              <a:t>6/18/2014</a:t>
            </a:fld>
            <a:endParaRPr lang="en-US" dirty="0"/>
          </a:p>
        </p:txBody>
      </p:sp>
      <p:sp>
        <p:nvSpPr>
          <p:cNvPr id="5" name="Footer Placeholder 4"/>
          <p:cNvSpPr>
            <a:spLocks noGrp="1"/>
          </p:cNvSpPr>
          <p:nvPr>
            <p:ph type="ftr" sz="quarter" idx="11"/>
          </p:nvPr>
        </p:nvSpPr>
        <p:spPr/>
        <p:txBody>
          <a:bodyPr/>
          <a:lstStyle/>
          <a:p>
            <a:r>
              <a:rPr lang="en-US" dirty="0" smtClean="0"/>
              <a:t>Presented by: Radcliffe Spence</a:t>
            </a:r>
            <a:endParaRPr lang="en-US" dirty="0"/>
          </a:p>
        </p:txBody>
      </p:sp>
      <p:sp>
        <p:nvSpPr>
          <p:cNvPr id="6" name="Slide Number Placeholder 5"/>
          <p:cNvSpPr>
            <a:spLocks noGrp="1"/>
          </p:cNvSpPr>
          <p:nvPr>
            <p:ph type="sldNum" sz="quarter" idx="12"/>
          </p:nvPr>
        </p:nvSpPr>
        <p:spPr/>
        <p:txBody>
          <a:bodyPr/>
          <a:lstStyle/>
          <a:p>
            <a:fld id="{6B01E0AD-89AA-410A-8FE7-8653623F5F40}" type="slidenum">
              <a:rPr lang="en-US" smtClean="0"/>
              <a:pPr/>
              <a:t>28</a:t>
            </a:fld>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Summation of Voyage Charter </a:t>
            </a:r>
            <a:endParaRPr lang="en-US" dirty="0"/>
          </a:p>
        </p:txBody>
      </p:sp>
      <p:sp>
        <p:nvSpPr>
          <p:cNvPr id="3" name="Content Placeholder 2"/>
          <p:cNvSpPr>
            <a:spLocks noGrp="1"/>
          </p:cNvSpPr>
          <p:nvPr>
            <p:ph idx="1"/>
          </p:nvPr>
        </p:nvSpPr>
        <p:spPr/>
        <p:txBody>
          <a:bodyPr>
            <a:normAutofit/>
          </a:bodyPr>
          <a:lstStyle/>
          <a:p>
            <a:pPr>
              <a:buNone/>
            </a:pPr>
            <a:r>
              <a:rPr lang="en-US" b="1" u="sng" dirty="0" smtClean="0"/>
              <a:t>Calculation</a:t>
            </a:r>
          </a:p>
          <a:p>
            <a:pPr>
              <a:buFont typeface="Wingdings" pitchFamily="2" charset="2"/>
              <a:buChar char="ü"/>
            </a:pPr>
            <a:r>
              <a:rPr lang="en-US" dirty="0" smtClean="0"/>
              <a:t>Increase the total voyage distance in accordance with the company’s standard, for example by 5 percent, and calculate the total number of days at sea (since partial </a:t>
            </a:r>
          </a:p>
          <a:p>
            <a:pPr>
              <a:buNone/>
            </a:pPr>
            <a:r>
              <a:rPr lang="en-US" dirty="0" smtClean="0"/>
              <a:t>    days are not normally considered, it is common to use the nearest number of full days) – add any additional time sea voyage time. </a:t>
            </a:r>
          </a:p>
          <a:p>
            <a:pPr>
              <a:buFont typeface="Wingdings" pitchFamily="2" charset="2"/>
              <a:buChar char="ü"/>
            </a:pPr>
            <a:r>
              <a:rPr lang="en-US" dirty="0" smtClean="0"/>
              <a:t>Add port time and sea voyage time and enter total voyage time</a:t>
            </a:r>
            <a:endParaRPr lang="en-US" dirty="0"/>
          </a:p>
        </p:txBody>
      </p:sp>
      <p:sp>
        <p:nvSpPr>
          <p:cNvPr id="4" name="Date Placeholder 3"/>
          <p:cNvSpPr>
            <a:spLocks noGrp="1"/>
          </p:cNvSpPr>
          <p:nvPr>
            <p:ph type="dt" sz="half" idx="10"/>
          </p:nvPr>
        </p:nvSpPr>
        <p:spPr/>
        <p:txBody>
          <a:bodyPr/>
          <a:lstStyle/>
          <a:p>
            <a:fld id="{E346EE8B-7E54-49E7-B321-DC915920AB34}" type="datetime1">
              <a:rPr lang="en-US" smtClean="0"/>
              <a:pPr/>
              <a:t>6/18/2014</a:t>
            </a:fld>
            <a:endParaRPr lang="en-US" dirty="0"/>
          </a:p>
        </p:txBody>
      </p:sp>
      <p:sp>
        <p:nvSpPr>
          <p:cNvPr id="5" name="Footer Placeholder 4"/>
          <p:cNvSpPr>
            <a:spLocks noGrp="1"/>
          </p:cNvSpPr>
          <p:nvPr>
            <p:ph type="ftr" sz="quarter" idx="11"/>
          </p:nvPr>
        </p:nvSpPr>
        <p:spPr/>
        <p:txBody>
          <a:bodyPr/>
          <a:lstStyle/>
          <a:p>
            <a:r>
              <a:rPr lang="en-US" dirty="0" smtClean="0"/>
              <a:t>Presented by: Radcliffe Spence</a:t>
            </a:r>
            <a:endParaRPr lang="en-US" dirty="0"/>
          </a:p>
        </p:txBody>
      </p:sp>
      <p:sp>
        <p:nvSpPr>
          <p:cNvPr id="6" name="Slide Number Placeholder 5"/>
          <p:cNvSpPr>
            <a:spLocks noGrp="1"/>
          </p:cNvSpPr>
          <p:nvPr>
            <p:ph type="sldNum" sz="quarter" idx="12"/>
          </p:nvPr>
        </p:nvSpPr>
        <p:spPr/>
        <p:txBody>
          <a:bodyPr/>
          <a:lstStyle/>
          <a:p>
            <a:fld id="{6B01E0AD-89AA-410A-8FE7-8653623F5F40}" type="slidenum">
              <a:rPr lang="en-US" smtClean="0"/>
              <a:pPr/>
              <a:t>29</a:t>
            </a:fld>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Why a Voyage Estimate</a:t>
            </a:r>
            <a:endParaRPr lang="en-US" dirty="0"/>
          </a:p>
        </p:txBody>
      </p:sp>
      <p:sp>
        <p:nvSpPr>
          <p:cNvPr id="3" name="Content Placeholder 2"/>
          <p:cNvSpPr>
            <a:spLocks noGrp="1"/>
          </p:cNvSpPr>
          <p:nvPr>
            <p:ph idx="1"/>
          </p:nvPr>
        </p:nvSpPr>
        <p:spPr/>
        <p:txBody>
          <a:bodyPr/>
          <a:lstStyle/>
          <a:p>
            <a:r>
              <a:rPr lang="en-US" dirty="0" smtClean="0"/>
              <a:t>The content of an estimate varies according to the type and terms of the charter and whether the calculation is being made by a shipowner or a charterer. </a:t>
            </a:r>
          </a:p>
          <a:p>
            <a:r>
              <a:rPr lang="en-US" dirty="0" smtClean="0"/>
              <a:t>For an owner, the </a:t>
            </a:r>
            <a:r>
              <a:rPr lang="en-US" b="1" dirty="0" smtClean="0"/>
              <a:t>principal costs </a:t>
            </a:r>
            <a:r>
              <a:rPr lang="en-US" dirty="0" smtClean="0"/>
              <a:t>are the </a:t>
            </a:r>
            <a:r>
              <a:rPr lang="en-US" b="1" dirty="0" smtClean="0"/>
              <a:t>running cost </a:t>
            </a:r>
            <a:r>
              <a:rPr lang="en-US" dirty="0" smtClean="0"/>
              <a:t>of the ship (or hire money for a time charterer), bunker costs, port charges and canal dues together with ship’s agency fees and any cargo handling costs.</a:t>
            </a:r>
          </a:p>
          <a:p>
            <a:pPr>
              <a:buNone/>
            </a:pPr>
            <a:endParaRPr lang="en-US" dirty="0"/>
          </a:p>
        </p:txBody>
      </p:sp>
      <p:sp>
        <p:nvSpPr>
          <p:cNvPr id="4" name="Date Placeholder 3"/>
          <p:cNvSpPr>
            <a:spLocks noGrp="1"/>
          </p:cNvSpPr>
          <p:nvPr>
            <p:ph type="dt" sz="half" idx="10"/>
          </p:nvPr>
        </p:nvSpPr>
        <p:spPr/>
        <p:txBody>
          <a:bodyPr/>
          <a:lstStyle/>
          <a:p>
            <a:fld id="{E346EE8B-7E54-49E7-B321-DC915920AB34}" type="datetime1">
              <a:rPr lang="en-US" smtClean="0"/>
              <a:pPr/>
              <a:t>6/18/2014</a:t>
            </a:fld>
            <a:endParaRPr lang="en-US" dirty="0"/>
          </a:p>
        </p:txBody>
      </p:sp>
      <p:sp>
        <p:nvSpPr>
          <p:cNvPr id="5" name="Footer Placeholder 4"/>
          <p:cNvSpPr>
            <a:spLocks noGrp="1"/>
          </p:cNvSpPr>
          <p:nvPr>
            <p:ph type="ftr" sz="quarter" idx="11"/>
          </p:nvPr>
        </p:nvSpPr>
        <p:spPr/>
        <p:txBody>
          <a:bodyPr/>
          <a:lstStyle/>
          <a:p>
            <a:r>
              <a:rPr lang="en-US" dirty="0" smtClean="0"/>
              <a:t>Presented by: Radcliffe Spence</a:t>
            </a:r>
            <a:endParaRPr lang="en-US" dirty="0"/>
          </a:p>
        </p:txBody>
      </p:sp>
      <p:sp>
        <p:nvSpPr>
          <p:cNvPr id="6" name="Slide Number Placeholder 5"/>
          <p:cNvSpPr>
            <a:spLocks noGrp="1"/>
          </p:cNvSpPr>
          <p:nvPr>
            <p:ph type="sldNum" sz="quarter" idx="12"/>
          </p:nvPr>
        </p:nvSpPr>
        <p:spPr/>
        <p:txBody>
          <a:bodyPr/>
          <a:lstStyle/>
          <a:p>
            <a:fld id="{6B01E0AD-89AA-410A-8FE7-8653623F5F40}" type="slidenum">
              <a:rPr lang="en-US" smtClean="0"/>
              <a:pPr/>
              <a:t>3</a:t>
            </a:fld>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Summation of Voyage Charter </a:t>
            </a:r>
            <a:endParaRPr lang="en-US" dirty="0"/>
          </a:p>
        </p:txBody>
      </p:sp>
      <p:sp>
        <p:nvSpPr>
          <p:cNvPr id="3" name="Content Placeholder 2"/>
          <p:cNvSpPr>
            <a:spLocks noGrp="1"/>
          </p:cNvSpPr>
          <p:nvPr>
            <p:ph idx="1"/>
          </p:nvPr>
        </p:nvSpPr>
        <p:spPr/>
        <p:txBody>
          <a:bodyPr>
            <a:normAutofit fontScale="92500" lnSpcReduction="10000"/>
          </a:bodyPr>
          <a:lstStyle/>
          <a:p>
            <a:pPr>
              <a:buNone/>
            </a:pPr>
            <a:r>
              <a:rPr lang="en-US" b="1" u="sng" dirty="0" smtClean="0"/>
              <a:t>Calculation</a:t>
            </a:r>
          </a:p>
          <a:p>
            <a:pPr>
              <a:buFont typeface="Wingdings" pitchFamily="2" charset="2"/>
              <a:buChar char="ü"/>
            </a:pPr>
            <a:r>
              <a:rPr lang="en-US" dirty="0" smtClean="0"/>
              <a:t>Use the total sea voyage time to calculate fuel oil consumption during the voyage and use the total voyage time to calculate the diesel oil consumption.</a:t>
            </a:r>
          </a:p>
          <a:p>
            <a:pPr>
              <a:buFont typeface="Wingdings" pitchFamily="2" charset="2"/>
              <a:buChar char="ü"/>
            </a:pPr>
            <a:r>
              <a:rPr lang="en-US" dirty="0" smtClean="0"/>
              <a:t> Thereafter, calculate and enter the respective costs for fuel and diesel oil during the voyage;</a:t>
            </a:r>
          </a:p>
          <a:p>
            <a:pPr>
              <a:buFont typeface="Wingdings" pitchFamily="2" charset="2"/>
              <a:buChar char="ü"/>
            </a:pPr>
            <a:r>
              <a:rPr lang="en-US" dirty="0" smtClean="0"/>
              <a:t>Note the freight rate which the owner deems obtainable for the cargo voyage and calculate the gross freight amount in the relevant currency; </a:t>
            </a:r>
          </a:p>
          <a:p>
            <a:pPr>
              <a:buFont typeface="Wingdings" pitchFamily="2" charset="2"/>
              <a:buChar char="ü"/>
            </a:pPr>
            <a:r>
              <a:rPr lang="en-US" dirty="0" smtClean="0"/>
              <a:t>Then recalculate this amount into the currency that will be used in the voyage calculation and enter the gross freight revenue;</a:t>
            </a:r>
          </a:p>
          <a:p>
            <a:pPr>
              <a:buNone/>
            </a:pPr>
            <a:endParaRPr lang="en-US" dirty="0"/>
          </a:p>
        </p:txBody>
      </p:sp>
      <p:sp>
        <p:nvSpPr>
          <p:cNvPr id="4" name="Date Placeholder 3"/>
          <p:cNvSpPr>
            <a:spLocks noGrp="1"/>
          </p:cNvSpPr>
          <p:nvPr>
            <p:ph type="dt" sz="half" idx="10"/>
          </p:nvPr>
        </p:nvSpPr>
        <p:spPr/>
        <p:txBody>
          <a:bodyPr/>
          <a:lstStyle/>
          <a:p>
            <a:fld id="{E346EE8B-7E54-49E7-B321-DC915920AB34}" type="datetime1">
              <a:rPr lang="en-US" smtClean="0"/>
              <a:pPr/>
              <a:t>6/18/2014</a:t>
            </a:fld>
            <a:endParaRPr lang="en-US" dirty="0"/>
          </a:p>
        </p:txBody>
      </p:sp>
      <p:sp>
        <p:nvSpPr>
          <p:cNvPr id="5" name="Footer Placeholder 4"/>
          <p:cNvSpPr>
            <a:spLocks noGrp="1"/>
          </p:cNvSpPr>
          <p:nvPr>
            <p:ph type="ftr" sz="quarter" idx="11"/>
          </p:nvPr>
        </p:nvSpPr>
        <p:spPr/>
        <p:txBody>
          <a:bodyPr/>
          <a:lstStyle/>
          <a:p>
            <a:r>
              <a:rPr lang="en-US" dirty="0" smtClean="0"/>
              <a:t>Presented by: Radcliffe Spence</a:t>
            </a:r>
            <a:endParaRPr lang="en-US" dirty="0"/>
          </a:p>
        </p:txBody>
      </p:sp>
      <p:sp>
        <p:nvSpPr>
          <p:cNvPr id="6" name="Slide Number Placeholder 5"/>
          <p:cNvSpPr>
            <a:spLocks noGrp="1"/>
          </p:cNvSpPr>
          <p:nvPr>
            <p:ph type="sldNum" sz="quarter" idx="12"/>
          </p:nvPr>
        </p:nvSpPr>
        <p:spPr/>
        <p:txBody>
          <a:bodyPr/>
          <a:lstStyle/>
          <a:p>
            <a:fld id="{6B01E0AD-89AA-410A-8FE7-8653623F5F40}" type="slidenum">
              <a:rPr lang="en-US" smtClean="0"/>
              <a:pPr/>
              <a:t>30</a:t>
            </a:fld>
            <a:endParaRPr 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Summation of Voyage Charter </a:t>
            </a:r>
            <a:endParaRPr lang="en-US" dirty="0"/>
          </a:p>
        </p:txBody>
      </p:sp>
      <p:sp>
        <p:nvSpPr>
          <p:cNvPr id="3" name="Content Placeholder 2"/>
          <p:cNvSpPr>
            <a:spLocks noGrp="1"/>
          </p:cNvSpPr>
          <p:nvPr>
            <p:ph idx="1"/>
          </p:nvPr>
        </p:nvSpPr>
        <p:spPr/>
        <p:txBody>
          <a:bodyPr/>
          <a:lstStyle/>
          <a:p>
            <a:pPr>
              <a:buNone/>
            </a:pPr>
            <a:r>
              <a:rPr lang="en-US" b="1" u="sng" dirty="0" smtClean="0"/>
              <a:t>Calculation</a:t>
            </a:r>
          </a:p>
          <a:p>
            <a:pPr>
              <a:buFont typeface="Wingdings" pitchFamily="2" charset="2"/>
              <a:buChar char="Ø"/>
            </a:pPr>
            <a:r>
              <a:rPr lang="en-US" dirty="0" smtClean="0"/>
              <a:t>Reduce or increase the gross freight revenue with any despatch or demurrage amount that will be applicable; </a:t>
            </a:r>
          </a:p>
          <a:p>
            <a:pPr>
              <a:buFont typeface="Wingdings" pitchFamily="2" charset="2"/>
              <a:buChar char="Ø"/>
            </a:pPr>
            <a:r>
              <a:rPr lang="en-US" dirty="0" smtClean="0"/>
              <a:t>Use the gross freight amount to calculate the costs of commissions and enter the amount of commission.</a:t>
            </a:r>
            <a:endParaRPr lang="en-US" dirty="0"/>
          </a:p>
        </p:txBody>
      </p:sp>
      <p:sp>
        <p:nvSpPr>
          <p:cNvPr id="4" name="Date Placeholder 3"/>
          <p:cNvSpPr>
            <a:spLocks noGrp="1"/>
          </p:cNvSpPr>
          <p:nvPr>
            <p:ph type="dt" sz="half" idx="10"/>
          </p:nvPr>
        </p:nvSpPr>
        <p:spPr/>
        <p:txBody>
          <a:bodyPr/>
          <a:lstStyle/>
          <a:p>
            <a:fld id="{E346EE8B-7E54-49E7-B321-DC915920AB34}" type="datetime1">
              <a:rPr lang="en-US" smtClean="0"/>
              <a:pPr/>
              <a:t>6/18/2014</a:t>
            </a:fld>
            <a:endParaRPr lang="en-US" dirty="0"/>
          </a:p>
        </p:txBody>
      </p:sp>
      <p:sp>
        <p:nvSpPr>
          <p:cNvPr id="5" name="Footer Placeholder 4"/>
          <p:cNvSpPr>
            <a:spLocks noGrp="1"/>
          </p:cNvSpPr>
          <p:nvPr>
            <p:ph type="ftr" sz="quarter" idx="11"/>
          </p:nvPr>
        </p:nvSpPr>
        <p:spPr/>
        <p:txBody>
          <a:bodyPr/>
          <a:lstStyle/>
          <a:p>
            <a:r>
              <a:rPr lang="en-US" dirty="0" smtClean="0"/>
              <a:t>Presented by: Radcliffe Spence</a:t>
            </a:r>
            <a:endParaRPr lang="en-US" dirty="0"/>
          </a:p>
        </p:txBody>
      </p:sp>
      <p:sp>
        <p:nvSpPr>
          <p:cNvPr id="6" name="Slide Number Placeholder 5"/>
          <p:cNvSpPr>
            <a:spLocks noGrp="1"/>
          </p:cNvSpPr>
          <p:nvPr>
            <p:ph type="sldNum" sz="quarter" idx="12"/>
          </p:nvPr>
        </p:nvSpPr>
        <p:spPr/>
        <p:txBody>
          <a:bodyPr/>
          <a:lstStyle/>
          <a:p>
            <a:fld id="{6B01E0AD-89AA-410A-8FE7-8653623F5F40}" type="slidenum">
              <a:rPr lang="en-US" smtClean="0"/>
              <a:pPr/>
              <a:t>31</a:t>
            </a:fld>
            <a:endParaRPr lang="en-US"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Summing up and conclusions</a:t>
            </a:r>
            <a:endParaRPr lang="en-US" b="1" dirty="0"/>
          </a:p>
        </p:txBody>
      </p:sp>
      <p:sp>
        <p:nvSpPr>
          <p:cNvPr id="3" name="Content Placeholder 2"/>
          <p:cNvSpPr>
            <a:spLocks noGrp="1"/>
          </p:cNvSpPr>
          <p:nvPr>
            <p:ph idx="1"/>
          </p:nvPr>
        </p:nvSpPr>
        <p:spPr/>
        <p:txBody>
          <a:bodyPr>
            <a:normAutofit/>
          </a:bodyPr>
          <a:lstStyle/>
          <a:p>
            <a:r>
              <a:rPr lang="en-US" dirty="0" smtClean="0"/>
              <a:t>Add the total of bunker, port, cargo handling, commissions and insurance and other extra costs – subtract this sum from the adjusted amount of gross freight revenue to obtain the income that the voyage will generate after payment voyage performance costs;</a:t>
            </a:r>
          </a:p>
          <a:p>
            <a:r>
              <a:rPr lang="en-US" dirty="0" smtClean="0"/>
              <a:t>Divide this amount by the number of voyage days to obtain the daily surplus that the ship will earn during the intended voyage;</a:t>
            </a:r>
            <a:endParaRPr lang="en-US" dirty="0"/>
          </a:p>
        </p:txBody>
      </p:sp>
      <p:sp>
        <p:nvSpPr>
          <p:cNvPr id="4" name="Date Placeholder 3"/>
          <p:cNvSpPr>
            <a:spLocks noGrp="1"/>
          </p:cNvSpPr>
          <p:nvPr>
            <p:ph type="dt" sz="half" idx="10"/>
          </p:nvPr>
        </p:nvSpPr>
        <p:spPr/>
        <p:txBody>
          <a:bodyPr/>
          <a:lstStyle/>
          <a:p>
            <a:fld id="{E346EE8B-7E54-49E7-B321-DC915920AB34}" type="datetime1">
              <a:rPr lang="en-US" smtClean="0"/>
              <a:pPr/>
              <a:t>6/18/2014</a:t>
            </a:fld>
            <a:endParaRPr lang="en-US" dirty="0"/>
          </a:p>
        </p:txBody>
      </p:sp>
      <p:sp>
        <p:nvSpPr>
          <p:cNvPr id="5" name="Footer Placeholder 4"/>
          <p:cNvSpPr>
            <a:spLocks noGrp="1"/>
          </p:cNvSpPr>
          <p:nvPr>
            <p:ph type="ftr" sz="quarter" idx="11"/>
          </p:nvPr>
        </p:nvSpPr>
        <p:spPr/>
        <p:txBody>
          <a:bodyPr/>
          <a:lstStyle/>
          <a:p>
            <a:r>
              <a:rPr lang="en-US" dirty="0" smtClean="0"/>
              <a:t>Presented by: Radcliffe Spence</a:t>
            </a:r>
            <a:endParaRPr lang="en-US" dirty="0"/>
          </a:p>
        </p:txBody>
      </p:sp>
      <p:sp>
        <p:nvSpPr>
          <p:cNvPr id="6" name="Slide Number Placeholder 5"/>
          <p:cNvSpPr>
            <a:spLocks noGrp="1"/>
          </p:cNvSpPr>
          <p:nvPr>
            <p:ph type="sldNum" sz="quarter" idx="12"/>
          </p:nvPr>
        </p:nvSpPr>
        <p:spPr/>
        <p:txBody>
          <a:bodyPr/>
          <a:lstStyle/>
          <a:p>
            <a:fld id="{6B01E0AD-89AA-410A-8FE7-8653623F5F40}" type="slidenum">
              <a:rPr lang="en-US" smtClean="0"/>
              <a:pPr/>
              <a:t>32</a:t>
            </a:fld>
            <a:endParaRPr lang="en-US"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Summing up and conclusions</a:t>
            </a:r>
            <a:endParaRPr lang="en-US" dirty="0"/>
          </a:p>
        </p:txBody>
      </p:sp>
      <p:sp>
        <p:nvSpPr>
          <p:cNvPr id="3" name="Content Placeholder 2"/>
          <p:cNvSpPr>
            <a:spLocks noGrp="1"/>
          </p:cNvSpPr>
          <p:nvPr>
            <p:ph idx="1"/>
          </p:nvPr>
        </p:nvSpPr>
        <p:spPr/>
        <p:txBody>
          <a:bodyPr>
            <a:normAutofit fontScale="92500"/>
          </a:bodyPr>
          <a:lstStyle/>
          <a:p>
            <a:r>
              <a:rPr lang="en-US" dirty="0" smtClean="0"/>
              <a:t>The daily revenue is a comparison figure, which shows whether the voyage is profitable when compared with the vessel’s fixed cost elements, and whether the voyage gives a better revenue than alternative employments available at the same time.</a:t>
            </a:r>
          </a:p>
          <a:p>
            <a:r>
              <a:rPr lang="en-US" dirty="0" smtClean="0"/>
              <a:t> It also shows whether or not the revenue per day (the time charter equivalent) conforms with the current spot-market level.</a:t>
            </a:r>
          </a:p>
          <a:p>
            <a:r>
              <a:rPr lang="en-US" dirty="0" smtClean="0"/>
              <a:t> Evaluation of the voyage’s relative profitability must also include an assessment of how the freight market will evolve </a:t>
            </a:r>
          </a:p>
          <a:p>
            <a:pPr>
              <a:buNone/>
            </a:pPr>
            <a:r>
              <a:rPr lang="en-US" dirty="0" smtClean="0"/>
              <a:t>    throughout the duration of the voyage.</a:t>
            </a:r>
            <a:endParaRPr lang="en-US" dirty="0"/>
          </a:p>
        </p:txBody>
      </p:sp>
      <p:sp>
        <p:nvSpPr>
          <p:cNvPr id="4" name="Date Placeholder 3"/>
          <p:cNvSpPr>
            <a:spLocks noGrp="1"/>
          </p:cNvSpPr>
          <p:nvPr>
            <p:ph type="dt" sz="half" idx="10"/>
          </p:nvPr>
        </p:nvSpPr>
        <p:spPr/>
        <p:txBody>
          <a:bodyPr/>
          <a:lstStyle/>
          <a:p>
            <a:fld id="{E346EE8B-7E54-49E7-B321-DC915920AB34}" type="datetime1">
              <a:rPr lang="en-US" smtClean="0"/>
              <a:pPr/>
              <a:t>6/18/2014</a:t>
            </a:fld>
            <a:endParaRPr lang="en-US" dirty="0"/>
          </a:p>
        </p:txBody>
      </p:sp>
      <p:sp>
        <p:nvSpPr>
          <p:cNvPr id="5" name="Footer Placeholder 4"/>
          <p:cNvSpPr>
            <a:spLocks noGrp="1"/>
          </p:cNvSpPr>
          <p:nvPr>
            <p:ph type="ftr" sz="quarter" idx="11"/>
          </p:nvPr>
        </p:nvSpPr>
        <p:spPr/>
        <p:txBody>
          <a:bodyPr/>
          <a:lstStyle/>
          <a:p>
            <a:r>
              <a:rPr lang="en-US" dirty="0" smtClean="0"/>
              <a:t>Presented by: Radcliffe Spence</a:t>
            </a:r>
            <a:endParaRPr lang="en-US" dirty="0"/>
          </a:p>
        </p:txBody>
      </p:sp>
      <p:sp>
        <p:nvSpPr>
          <p:cNvPr id="6" name="Slide Number Placeholder 5"/>
          <p:cNvSpPr>
            <a:spLocks noGrp="1"/>
          </p:cNvSpPr>
          <p:nvPr>
            <p:ph type="sldNum" sz="quarter" idx="12"/>
          </p:nvPr>
        </p:nvSpPr>
        <p:spPr/>
        <p:txBody>
          <a:bodyPr/>
          <a:lstStyle/>
          <a:p>
            <a:fld id="{6B01E0AD-89AA-410A-8FE7-8653623F5F40}" type="slidenum">
              <a:rPr lang="en-US" smtClean="0"/>
              <a:pPr/>
              <a:t>33</a:t>
            </a:fld>
            <a:endParaRPr lang="en-US"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Observation</a:t>
            </a:r>
            <a:endParaRPr lang="en-US" b="1" dirty="0"/>
          </a:p>
        </p:txBody>
      </p:sp>
      <p:sp>
        <p:nvSpPr>
          <p:cNvPr id="3" name="Content Placeholder 2"/>
          <p:cNvSpPr>
            <a:spLocks noGrp="1"/>
          </p:cNvSpPr>
          <p:nvPr>
            <p:ph idx="1"/>
          </p:nvPr>
        </p:nvSpPr>
        <p:spPr/>
        <p:txBody>
          <a:bodyPr/>
          <a:lstStyle/>
          <a:p>
            <a:r>
              <a:rPr lang="en-US" dirty="0" smtClean="0"/>
              <a:t>In the short term, a voyage may be viewed as profitable if the revenue per day covers the ship’s daily costs (e.g. personnel, running and maintenance of the vessel, provisions and spare parts, insurance and administration). </a:t>
            </a:r>
          </a:p>
          <a:p>
            <a:r>
              <a:rPr lang="en-US" dirty="0" smtClean="0"/>
              <a:t>In order to be profitable in the long run, however, the daily revenue must also cover capital costs (interest and depreciation).</a:t>
            </a:r>
            <a:endParaRPr lang="en-US" dirty="0"/>
          </a:p>
        </p:txBody>
      </p:sp>
      <p:sp>
        <p:nvSpPr>
          <p:cNvPr id="4" name="Date Placeholder 3"/>
          <p:cNvSpPr>
            <a:spLocks noGrp="1"/>
          </p:cNvSpPr>
          <p:nvPr>
            <p:ph type="dt" sz="half" idx="10"/>
          </p:nvPr>
        </p:nvSpPr>
        <p:spPr/>
        <p:txBody>
          <a:bodyPr/>
          <a:lstStyle/>
          <a:p>
            <a:fld id="{E346EE8B-7E54-49E7-B321-DC915920AB34}" type="datetime1">
              <a:rPr lang="en-US" smtClean="0"/>
              <a:pPr/>
              <a:t>6/18/2014</a:t>
            </a:fld>
            <a:endParaRPr lang="en-US" dirty="0"/>
          </a:p>
        </p:txBody>
      </p:sp>
      <p:sp>
        <p:nvSpPr>
          <p:cNvPr id="5" name="Footer Placeholder 4"/>
          <p:cNvSpPr>
            <a:spLocks noGrp="1"/>
          </p:cNvSpPr>
          <p:nvPr>
            <p:ph type="ftr" sz="quarter" idx="11"/>
          </p:nvPr>
        </p:nvSpPr>
        <p:spPr/>
        <p:txBody>
          <a:bodyPr/>
          <a:lstStyle/>
          <a:p>
            <a:r>
              <a:rPr lang="en-US" dirty="0" smtClean="0"/>
              <a:t>Presented by: Radcliffe Spence</a:t>
            </a:r>
            <a:endParaRPr lang="en-US" dirty="0"/>
          </a:p>
        </p:txBody>
      </p:sp>
      <p:sp>
        <p:nvSpPr>
          <p:cNvPr id="6" name="Slide Number Placeholder 5"/>
          <p:cNvSpPr>
            <a:spLocks noGrp="1"/>
          </p:cNvSpPr>
          <p:nvPr>
            <p:ph type="sldNum" sz="quarter" idx="12"/>
          </p:nvPr>
        </p:nvSpPr>
        <p:spPr/>
        <p:txBody>
          <a:bodyPr/>
          <a:lstStyle/>
          <a:p>
            <a:fld id="{6B01E0AD-89AA-410A-8FE7-8653623F5F40}" type="slidenum">
              <a:rPr lang="en-US" smtClean="0"/>
              <a:pPr/>
              <a:t>34</a:t>
            </a:fld>
            <a:endParaRPr lang="en-US"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Time Charter Calculations</a:t>
            </a:r>
            <a:endParaRPr lang="en-US" b="1" dirty="0"/>
          </a:p>
        </p:txBody>
      </p:sp>
      <p:sp>
        <p:nvSpPr>
          <p:cNvPr id="3" name="Content Placeholder 2"/>
          <p:cNvSpPr>
            <a:spLocks noGrp="1"/>
          </p:cNvSpPr>
          <p:nvPr>
            <p:ph idx="1"/>
          </p:nvPr>
        </p:nvSpPr>
        <p:spPr/>
        <p:txBody>
          <a:bodyPr/>
          <a:lstStyle/>
          <a:p>
            <a:r>
              <a:rPr lang="en-US" dirty="0" smtClean="0"/>
              <a:t>Calculations for time chartering are not normally as complex as those for voyage chartering. </a:t>
            </a:r>
          </a:p>
          <a:p>
            <a:r>
              <a:rPr lang="en-US" dirty="0" smtClean="0"/>
              <a:t>This is due to the fact that the hire normally includes everything – with the exception of that which either the charterer or the owner has to pay for bunkers on board on delivery or redelivery.</a:t>
            </a:r>
            <a:endParaRPr lang="en-US" dirty="0"/>
          </a:p>
        </p:txBody>
      </p:sp>
      <p:sp>
        <p:nvSpPr>
          <p:cNvPr id="4" name="Date Placeholder 3"/>
          <p:cNvSpPr>
            <a:spLocks noGrp="1"/>
          </p:cNvSpPr>
          <p:nvPr>
            <p:ph type="dt" sz="half" idx="10"/>
          </p:nvPr>
        </p:nvSpPr>
        <p:spPr/>
        <p:txBody>
          <a:bodyPr/>
          <a:lstStyle/>
          <a:p>
            <a:fld id="{E346EE8B-7E54-49E7-B321-DC915920AB34}" type="datetime1">
              <a:rPr lang="en-US" smtClean="0"/>
              <a:pPr/>
              <a:t>6/18/2014</a:t>
            </a:fld>
            <a:endParaRPr lang="en-US" dirty="0"/>
          </a:p>
        </p:txBody>
      </p:sp>
      <p:sp>
        <p:nvSpPr>
          <p:cNvPr id="5" name="Footer Placeholder 4"/>
          <p:cNvSpPr>
            <a:spLocks noGrp="1"/>
          </p:cNvSpPr>
          <p:nvPr>
            <p:ph type="ftr" sz="quarter" idx="11"/>
          </p:nvPr>
        </p:nvSpPr>
        <p:spPr/>
        <p:txBody>
          <a:bodyPr/>
          <a:lstStyle/>
          <a:p>
            <a:r>
              <a:rPr lang="en-US" dirty="0" smtClean="0"/>
              <a:t>Presented by: Radcliffe Spence</a:t>
            </a:r>
            <a:endParaRPr lang="en-US" dirty="0"/>
          </a:p>
        </p:txBody>
      </p:sp>
      <p:sp>
        <p:nvSpPr>
          <p:cNvPr id="6" name="Slide Number Placeholder 5"/>
          <p:cNvSpPr>
            <a:spLocks noGrp="1"/>
          </p:cNvSpPr>
          <p:nvPr>
            <p:ph type="sldNum" sz="quarter" idx="12"/>
          </p:nvPr>
        </p:nvSpPr>
        <p:spPr/>
        <p:txBody>
          <a:bodyPr/>
          <a:lstStyle/>
          <a:p>
            <a:fld id="{6B01E0AD-89AA-410A-8FE7-8653623F5F40}" type="slidenum">
              <a:rPr lang="en-US" smtClean="0"/>
              <a:pPr/>
              <a:t>35</a:t>
            </a:fld>
            <a:endParaRPr lang="en-US"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Time Charter Calculations</a:t>
            </a:r>
            <a:endParaRPr lang="en-US" dirty="0"/>
          </a:p>
        </p:txBody>
      </p:sp>
      <p:sp>
        <p:nvSpPr>
          <p:cNvPr id="3" name="Content Placeholder 2"/>
          <p:cNvSpPr>
            <a:spLocks noGrp="1"/>
          </p:cNvSpPr>
          <p:nvPr>
            <p:ph idx="1"/>
          </p:nvPr>
        </p:nvSpPr>
        <p:spPr/>
        <p:txBody>
          <a:bodyPr>
            <a:normAutofit fontScale="92500"/>
          </a:bodyPr>
          <a:lstStyle/>
          <a:p>
            <a:r>
              <a:rPr lang="en-US" dirty="0" smtClean="0"/>
              <a:t>There are, however, instances in which the owners have to work on the basis of higher than normal daily costs, due to factors such as overtime work for the crew, travel cost when crews are exchanged, higher average costs for maintenance and spare parts, extra insurance premiums, or costs for certain cargo handling material and equipment. </a:t>
            </a:r>
          </a:p>
          <a:p>
            <a:r>
              <a:rPr lang="en-US" dirty="0" smtClean="0"/>
              <a:t>In the dry cargo market, hire rates for smaller ships (up to and including the handy sizes) are commonly expressed at a rate per day, while rates for longer periods and involving larger  ships are usually expressed as a certain amount per ton deadweight per month. </a:t>
            </a:r>
            <a:endParaRPr lang="en-US" dirty="0"/>
          </a:p>
        </p:txBody>
      </p:sp>
      <p:sp>
        <p:nvSpPr>
          <p:cNvPr id="4" name="Date Placeholder 3"/>
          <p:cNvSpPr>
            <a:spLocks noGrp="1"/>
          </p:cNvSpPr>
          <p:nvPr>
            <p:ph type="dt" sz="half" idx="10"/>
          </p:nvPr>
        </p:nvSpPr>
        <p:spPr/>
        <p:txBody>
          <a:bodyPr/>
          <a:lstStyle/>
          <a:p>
            <a:fld id="{E346EE8B-7E54-49E7-B321-DC915920AB34}" type="datetime1">
              <a:rPr lang="en-US" smtClean="0"/>
              <a:pPr/>
              <a:t>6/18/2014</a:t>
            </a:fld>
            <a:endParaRPr lang="en-US" dirty="0"/>
          </a:p>
        </p:txBody>
      </p:sp>
      <p:sp>
        <p:nvSpPr>
          <p:cNvPr id="5" name="Footer Placeholder 4"/>
          <p:cNvSpPr>
            <a:spLocks noGrp="1"/>
          </p:cNvSpPr>
          <p:nvPr>
            <p:ph type="ftr" sz="quarter" idx="11"/>
          </p:nvPr>
        </p:nvSpPr>
        <p:spPr/>
        <p:txBody>
          <a:bodyPr/>
          <a:lstStyle/>
          <a:p>
            <a:r>
              <a:rPr lang="en-US" dirty="0" smtClean="0"/>
              <a:t>Presented by: Radcliffe Spence</a:t>
            </a:r>
            <a:endParaRPr lang="en-US" dirty="0"/>
          </a:p>
        </p:txBody>
      </p:sp>
      <p:sp>
        <p:nvSpPr>
          <p:cNvPr id="6" name="Slide Number Placeholder 5"/>
          <p:cNvSpPr>
            <a:spLocks noGrp="1"/>
          </p:cNvSpPr>
          <p:nvPr>
            <p:ph type="sldNum" sz="quarter" idx="12"/>
          </p:nvPr>
        </p:nvSpPr>
        <p:spPr/>
        <p:txBody>
          <a:bodyPr/>
          <a:lstStyle/>
          <a:p>
            <a:fld id="{6B01E0AD-89AA-410A-8FE7-8653623F5F40}" type="slidenum">
              <a:rPr lang="en-US" smtClean="0"/>
              <a:pPr/>
              <a:t>36</a:t>
            </a:fld>
            <a:endParaRPr lang="en-US"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TANKER CALCULATION</a:t>
            </a:r>
            <a:endParaRPr lang="en-US" b="1" dirty="0"/>
          </a:p>
        </p:txBody>
      </p:sp>
      <p:sp>
        <p:nvSpPr>
          <p:cNvPr id="3" name="Content Placeholder 2"/>
          <p:cNvSpPr>
            <a:spLocks noGrp="1"/>
          </p:cNvSpPr>
          <p:nvPr>
            <p:ph idx="1"/>
          </p:nvPr>
        </p:nvSpPr>
        <p:spPr/>
        <p:txBody>
          <a:bodyPr/>
          <a:lstStyle/>
          <a:p>
            <a:r>
              <a:rPr lang="en-US" dirty="0" smtClean="0"/>
              <a:t>A complete voyage calculation for tanker trading should contain the same basic items as already discussed.</a:t>
            </a:r>
          </a:p>
          <a:p>
            <a:r>
              <a:rPr lang="en-US" dirty="0" smtClean="0"/>
              <a:t> However, a key difference in the tanker trade is that there is normally no despatch included in the voyage calculation, and the total part time allowed for a tanker of other than the smallest size is 72 hours.</a:t>
            </a:r>
            <a:endParaRPr lang="en-US" dirty="0"/>
          </a:p>
        </p:txBody>
      </p:sp>
      <p:sp>
        <p:nvSpPr>
          <p:cNvPr id="4" name="Date Placeholder 3"/>
          <p:cNvSpPr>
            <a:spLocks noGrp="1"/>
          </p:cNvSpPr>
          <p:nvPr>
            <p:ph type="dt" sz="half" idx="10"/>
          </p:nvPr>
        </p:nvSpPr>
        <p:spPr/>
        <p:txBody>
          <a:bodyPr/>
          <a:lstStyle/>
          <a:p>
            <a:fld id="{E346EE8B-7E54-49E7-B321-DC915920AB34}" type="datetime1">
              <a:rPr lang="en-US" smtClean="0"/>
              <a:pPr/>
              <a:t>6/18/2014</a:t>
            </a:fld>
            <a:endParaRPr lang="en-US" dirty="0"/>
          </a:p>
        </p:txBody>
      </p:sp>
      <p:sp>
        <p:nvSpPr>
          <p:cNvPr id="5" name="Footer Placeholder 4"/>
          <p:cNvSpPr>
            <a:spLocks noGrp="1"/>
          </p:cNvSpPr>
          <p:nvPr>
            <p:ph type="ftr" sz="quarter" idx="11"/>
          </p:nvPr>
        </p:nvSpPr>
        <p:spPr/>
        <p:txBody>
          <a:bodyPr/>
          <a:lstStyle/>
          <a:p>
            <a:r>
              <a:rPr lang="en-US" dirty="0" smtClean="0"/>
              <a:t>Presented by: Radcliffe Spence</a:t>
            </a:r>
            <a:endParaRPr lang="en-US" dirty="0"/>
          </a:p>
        </p:txBody>
      </p:sp>
      <p:sp>
        <p:nvSpPr>
          <p:cNvPr id="6" name="Slide Number Placeholder 5"/>
          <p:cNvSpPr>
            <a:spLocks noGrp="1"/>
          </p:cNvSpPr>
          <p:nvPr>
            <p:ph type="sldNum" sz="quarter" idx="12"/>
          </p:nvPr>
        </p:nvSpPr>
        <p:spPr/>
        <p:txBody>
          <a:bodyPr/>
          <a:lstStyle/>
          <a:p>
            <a:fld id="{6B01E0AD-89AA-410A-8FE7-8653623F5F40}" type="slidenum">
              <a:rPr lang="en-US" smtClean="0"/>
              <a:pPr/>
              <a:t>37</a:t>
            </a:fld>
            <a:endParaRPr lang="en-US"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TANKER CALCULATION</a:t>
            </a:r>
            <a:endParaRPr lang="en-US" dirty="0"/>
          </a:p>
        </p:txBody>
      </p:sp>
      <p:sp>
        <p:nvSpPr>
          <p:cNvPr id="3" name="Content Placeholder 2"/>
          <p:cNvSpPr>
            <a:spLocks noGrp="1"/>
          </p:cNvSpPr>
          <p:nvPr>
            <p:ph idx="1"/>
          </p:nvPr>
        </p:nvSpPr>
        <p:spPr/>
        <p:txBody>
          <a:bodyPr>
            <a:normAutofit/>
          </a:bodyPr>
          <a:lstStyle/>
          <a:p>
            <a:r>
              <a:rPr lang="en-US" dirty="0" smtClean="0"/>
              <a:t>Furthermore, freight rates for all tanker cargoes (except for quantities below about 10,000 tons deadweight), are quoted with reference to the international scale called the New World-wide Tanker Nominal Freight Scale, or (New) World Scale for short.</a:t>
            </a:r>
          </a:p>
          <a:p>
            <a:r>
              <a:rPr lang="en-US" dirty="0" smtClean="0"/>
              <a:t> By using such an internationally well known standard scale as a reference, the parties in the tanker market can easily compare and evaluate freight rates for  all the different voyages and market levels. </a:t>
            </a:r>
          </a:p>
          <a:p>
            <a:endParaRPr lang="en-US" dirty="0"/>
          </a:p>
        </p:txBody>
      </p:sp>
      <p:sp>
        <p:nvSpPr>
          <p:cNvPr id="4" name="Date Placeholder 3"/>
          <p:cNvSpPr>
            <a:spLocks noGrp="1"/>
          </p:cNvSpPr>
          <p:nvPr>
            <p:ph type="dt" sz="half" idx="10"/>
          </p:nvPr>
        </p:nvSpPr>
        <p:spPr/>
        <p:txBody>
          <a:bodyPr/>
          <a:lstStyle/>
          <a:p>
            <a:fld id="{E346EE8B-7E54-49E7-B321-DC915920AB34}" type="datetime1">
              <a:rPr lang="en-US" smtClean="0"/>
              <a:pPr/>
              <a:t>6/18/2014</a:t>
            </a:fld>
            <a:endParaRPr lang="en-US" dirty="0"/>
          </a:p>
        </p:txBody>
      </p:sp>
      <p:sp>
        <p:nvSpPr>
          <p:cNvPr id="5" name="Footer Placeholder 4"/>
          <p:cNvSpPr>
            <a:spLocks noGrp="1"/>
          </p:cNvSpPr>
          <p:nvPr>
            <p:ph type="ftr" sz="quarter" idx="11"/>
          </p:nvPr>
        </p:nvSpPr>
        <p:spPr/>
        <p:txBody>
          <a:bodyPr/>
          <a:lstStyle/>
          <a:p>
            <a:r>
              <a:rPr lang="en-US" dirty="0" smtClean="0"/>
              <a:t>Presented by: Radcliffe Spence</a:t>
            </a:r>
            <a:endParaRPr lang="en-US" dirty="0"/>
          </a:p>
        </p:txBody>
      </p:sp>
      <p:sp>
        <p:nvSpPr>
          <p:cNvPr id="6" name="Slide Number Placeholder 5"/>
          <p:cNvSpPr>
            <a:spLocks noGrp="1"/>
          </p:cNvSpPr>
          <p:nvPr>
            <p:ph type="sldNum" sz="quarter" idx="12"/>
          </p:nvPr>
        </p:nvSpPr>
        <p:spPr/>
        <p:txBody>
          <a:bodyPr/>
          <a:lstStyle/>
          <a:p>
            <a:fld id="{6B01E0AD-89AA-410A-8FE7-8653623F5F40}" type="slidenum">
              <a:rPr lang="en-US" smtClean="0"/>
              <a:pPr/>
              <a:t>38</a:t>
            </a:fld>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Important </a:t>
            </a:r>
            <a:r>
              <a:rPr lang="en-US" b="1" dirty="0" smtClean="0"/>
              <a:t>Notes</a:t>
            </a:r>
            <a:endParaRPr lang="en-US" b="1" dirty="0"/>
          </a:p>
        </p:txBody>
      </p:sp>
      <p:sp>
        <p:nvSpPr>
          <p:cNvPr id="3" name="Content Placeholder 2"/>
          <p:cNvSpPr>
            <a:spLocks noGrp="1"/>
          </p:cNvSpPr>
          <p:nvPr>
            <p:ph idx="1"/>
          </p:nvPr>
        </p:nvSpPr>
        <p:spPr/>
        <p:txBody>
          <a:bodyPr>
            <a:normAutofit/>
          </a:bodyPr>
          <a:lstStyle/>
          <a:p>
            <a:r>
              <a:rPr lang="en-US" dirty="0" smtClean="0"/>
              <a:t>The revenue is either the daily hire (in the case of a time charter) or the freight less any commission (in the case of a voyage charter). </a:t>
            </a:r>
          </a:p>
          <a:p>
            <a:r>
              <a:rPr lang="en-US" dirty="0" smtClean="0"/>
              <a:t>Voyage estimates are an effort to be as accurate as possible but are by no means written in stone.</a:t>
            </a:r>
          </a:p>
          <a:p>
            <a:r>
              <a:rPr lang="en-US" dirty="0" smtClean="0"/>
              <a:t>When performing a voyage estimate, it is important to remember that the freight rate that is paid at any given moment will depend on the supply and demand ratio, i.e. the amount of cargo available, and the number of suitable ships available and willing to carry that cargo.</a:t>
            </a:r>
            <a:endParaRPr lang="en-US" dirty="0"/>
          </a:p>
        </p:txBody>
      </p:sp>
      <p:sp>
        <p:nvSpPr>
          <p:cNvPr id="4" name="Date Placeholder 3"/>
          <p:cNvSpPr>
            <a:spLocks noGrp="1"/>
          </p:cNvSpPr>
          <p:nvPr>
            <p:ph type="dt" sz="half" idx="10"/>
          </p:nvPr>
        </p:nvSpPr>
        <p:spPr/>
        <p:txBody>
          <a:bodyPr/>
          <a:lstStyle/>
          <a:p>
            <a:fld id="{E346EE8B-7E54-49E7-B321-DC915920AB34}" type="datetime1">
              <a:rPr lang="en-US" smtClean="0"/>
              <a:pPr/>
              <a:t>6/18/2014</a:t>
            </a:fld>
            <a:endParaRPr lang="en-US" dirty="0"/>
          </a:p>
        </p:txBody>
      </p:sp>
      <p:sp>
        <p:nvSpPr>
          <p:cNvPr id="5" name="Footer Placeholder 4"/>
          <p:cNvSpPr>
            <a:spLocks noGrp="1"/>
          </p:cNvSpPr>
          <p:nvPr>
            <p:ph type="ftr" sz="quarter" idx="11"/>
          </p:nvPr>
        </p:nvSpPr>
        <p:spPr/>
        <p:txBody>
          <a:bodyPr/>
          <a:lstStyle/>
          <a:p>
            <a:r>
              <a:rPr lang="en-US" dirty="0" smtClean="0"/>
              <a:t>Presented by: Radcliffe Spence</a:t>
            </a:r>
            <a:endParaRPr lang="en-US" dirty="0"/>
          </a:p>
        </p:txBody>
      </p:sp>
      <p:sp>
        <p:nvSpPr>
          <p:cNvPr id="6" name="Slide Number Placeholder 5"/>
          <p:cNvSpPr>
            <a:spLocks noGrp="1"/>
          </p:cNvSpPr>
          <p:nvPr>
            <p:ph type="sldNum" sz="quarter" idx="12"/>
          </p:nvPr>
        </p:nvSpPr>
        <p:spPr/>
        <p:txBody>
          <a:bodyPr/>
          <a:lstStyle/>
          <a:p>
            <a:fld id="{6B01E0AD-89AA-410A-8FE7-8653623F5F40}" type="slidenum">
              <a:rPr lang="en-US" smtClean="0"/>
              <a:pPr/>
              <a:t>4</a:t>
            </a:fld>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Important </a:t>
            </a:r>
            <a:r>
              <a:rPr lang="en-US" b="1" dirty="0" smtClean="0"/>
              <a:t>Notes</a:t>
            </a:r>
            <a:endParaRPr lang="en-US" dirty="0"/>
          </a:p>
        </p:txBody>
      </p:sp>
      <p:sp>
        <p:nvSpPr>
          <p:cNvPr id="3" name="Content Placeholder 2"/>
          <p:cNvSpPr>
            <a:spLocks noGrp="1"/>
          </p:cNvSpPr>
          <p:nvPr>
            <p:ph idx="1"/>
          </p:nvPr>
        </p:nvSpPr>
        <p:spPr/>
        <p:txBody>
          <a:bodyPr>
            <a:normAutofit/>
          </a:bodyPr>
          <a:lstStyle/>
          <a:p>
            <a:r>
              <a:rPr lang="en-US" dirty="0" smtClean="0"/>
              <a:t>If the number of cargoes available is higher than the number of ships available (thereby creating an owner’s market), freight rates will be high.</a:t>
            </a:r>
          </a:p>
          <a:p>
            <a:r>
              <a:rPr lang="en-US" dirty="0" smtClean="0"/>
              <a:t>Conversely, if there are few cargoes and a surplus of ships (thereby creating a charterer’s market), rates will be low.</a:t>
            </a:r>
          </a:p>
          <a:p>
            <a:r>
              <a:rPr lang="en-US" dirty="0" smtClean="0"/>
              <a:t>In either case, the shipowner will try to fix a voyage which gives him the highest profit of margin, and he will do so by preparing a voyage estimate.</a:t>
            </a:r>
            <a:endParaRPr lang="en-US" dirty="0"/>
          </a:p>
        </p:txBody>
      </p:sp>
      <p:sp>
        <p:nvSpPr>
          <p:cNvPr id="4" name="Date Placeholder 3"/>
          <p:cNvSpPr>
            <a:spLocks noGrp="1"/>
          </p:cNvSpPr>
          <p:nvPr>
            <p:ph type="dt" sz="half" idx="10"/>
          </p:nvPr>
        </p:nvSpPr>
        <p:spPr/>
        <p:txBody>
          <a:bodyPr/>
          <a:lstStyle/>
          <a:p>
            <a:fld id="{E346EE8B-7E54-49E7-B321-DC915920AB34}" type="datetime1">
              <a:rPr lang="en-US" smtClean="0"/>
              <a:pPr/>
              <a:t>6/18/2014</a:t>
            </a:fld>
            <a:endParaRPr lang="en-US" dirty="0"/>
          </a:p>
        </p:txBody>
      </p:sp>
      <p:sp>
        <p:nvSpPr>
          <p:cNvPr id="5" name="Footer Placeholder 4"/>
          <p:cNvSpPr>
            <a:spLocks noGrp="1"/>
          </p:cNvSpPr>
          <p:nvPr>
            <p:ph type="ftr" sz="quarter" idx="11"/>
          </p:nvPr>
        </p:nvSpPr>
        <p:spPr/>
        <p:txBody>
          <a:bodyPr/>
          <a:lstStyle/>
          <a:p>
            <a:r>
              <a:rPr lang="en-US" dirty="0" smtClean="0"/>
              <a:t>Presented by: Radcliffe Spence</a:t>
            </a:r>
            <a:endParaRPr lang="en-US" dirty="0"/>
          </a:p>
        </p:txBody>
      </p:sp>
      <p:sp>
        <p:nvSpPr>
          <p:cNvPr id="6" name="Slide Number Placeholder 5"/>
          <p:cNvSpPr>
            <a:spLocks noGrp="1"/>
          </p:cNvSpPr>
          <p:nvPr>
            <p:ph type="sldNum" sz="quarter" idx="12"/>
          </p:nvPr>
        </p:nvSpPr>
        <p:spPr/>
        <p:txBody>
          <a:bodyPr/>
          <a:lstStyle/>
          <a:p>
            <a:fld id="{6B01E0AD-89AA-410A-8FE7-8653623F5F40}" type="slidenum">
              <a:rPr lang="en-US" smtClean="0"/>
              <a:pPr/>
              <a:t>5</a:t>
            </a:fld>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Relevance of Estimates</a:t>
            </a:r>
            <a:endParaRPr lang="en-US" b="1" dirty="0"/>
          </a:p>
        </p:txBody>
      </p:sp>
      <p:sp>
        <p:nvSpPr>
          <p:cNvPr id="3" name="Content Placeholder 2"/>
          <p:cNvSpPr>
            <a:spLocks noGrp="1"/>
          </p:cNvSpPr>
          <p:nvPr>
            <p:ph idx="1"/>
          </p:nvPr>
        </p:nvSpPr>
        <p:spPr/>
        <p:txBody>
          <a:bodyPr/>
          <a:lstStyle/>
          <a:p>
            <a:r>
              <a:rPr lang="en-US" dirty="0" smtClean="0"/>
              <a:t>The voyage estimate gives the owner the ability to compare voyages; if the going market rates do not produce the desired level of profit, the owner must decide whether or not it is worth is while to offer his vessel(s) for hire. </a:t>
            </a:r>
          </a:p>
          <a:p>
            <a:r>
              <a:rPr lang="en-US" dirty="0" smtClean="0"/>
              <a:t>Although it is important to perform voyage estimates with as much accuracy as possible, it is virtually impossible to obtain perfect accuracy given the huge number of variables that can affect the outcome of the voyage.</a:t>
            </a:r>
          </a:p>
          <a:p>
            <a:pPr>
              <a:buNone/>
            </a:pPr>
            <a:endParaRPr lang="en-US" dirty="0"/>
          </a:p>
        </p:txBody>
      </p:sp>
      <p:sp>
        <p:nvSpPr>
          <p:cNvPr id="4" name="Date Placeholder 3"/>
          <p:cNvSpPr>
            <a:spLocks noGrp="1"/>
          </p:cNvSpPr>
          <p:nvPr>
            <p:ph type="dt" sz="half" idx="10"/>
          </p:nvPr>
        </p:nvSpPr>
        <p:spPr/>
        <p:txBody>
          <a:bodyPr/>
          <a:lstStyle/>
          <a:p>
            <a:fld id="{E346EE8B-7E54-49E7-B321-DC915920AB34}" type="datetime1">
              <a:rPr lang="en-US" smtClean="0"/>
              <a:pPr/>
              <a:t>6/18/2014</a:t>
            </a:fld>
            <a:endParaRPr lang="en-US" dirty="0"/>
          </a:p>
        </p:txBody>
      </p:sp>
      <p:sp>
        <p:nvSpPr>
          <p:cNvPr id="5" name="Footer Placeholder 4"/>
          <p:cNvSpPr>
            <a:spLocks noGrp="1"/>
          </p:cNvSpPr>
          <p:nvPr>
            <p:ph type="ftr" sz="quarter" idx="11"/>
          </p:nvPr>
        </p:nvSpPr>
        <p:spPr/>
        <p:txBody>
          <a:bodyPr/>
          <a:lstStyle/>
          <a:p>
            <a:r>
              <a:rPr lang="en-US" dirty="0" smtClean="0"/>
              <a:t>Presented by: Radcliffe Spence</a:t>
            </a:r>
            <a:endParaRPr lang="en-US" dirty="0"/>
          </a:p>
        </p:txBody>
      </p:sp>
      <p:sp>
        <p:nvSpPr>
          <p:cNvPr id="6" name="Slide Number Placeholder 5"/>
          <p:cNvSpPr>
            <a:spLocks noGrp="1"/>
          </p:cNvSpPr>
          <p:nvPr>
            <p:ph type="sldNum" sz="quarter" idx="12"/>
          </p:nvPr>
        </p:nvSpPr>
        <p:spPr/>
        <p:txBody>
          <a:bodyPr/>
          <a:lstStyle/>
          <a:p>
            <a:fld id="{6B01E0AD-89AA-410A-8FE7-8653623F5F40}" type="slidenum">
              <a:rPr lang="en-US" smtClean="0"/>
              <a:pPr/>
              <a:t>6</a:t>
            </a:fld>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Relevance of Estimates</a:t>
            </a:r>
            <a:endParaRPr lang="en-US" dirty="0"/>
          </a:p>
        </p:txBody>
      </p:sp>
      <p:sp>
        <p:nvSpPr>
          <p:cNvPr id="3" name="Content Placeholder 2"/>
          <p:cNvSpPr>
            <a:spLocks noGrp="1"/>
          </p:cNvSpPr>
          <p:nvPr>
            <p:ph idx="1"/>
          </p:nvPr>
        </p:nvSpPr>
        <p:spPr/>
        <p:txBody>
          <a:bodyPr/>
          <a:lstStyle/>
          <a:p>
            <a:r>
              <a:rPr lang="en-US" dirty="0" smtClean="0"/>
              <a:t>Indeed, the precise financial result of any given voyage can only be determined after the fact, once all of the bills and disbursements have been received, verified and settled.</a:t>
            </a:r>
          </a:p>
          <a:p>
            <a:r>
              <a:rPr lang="en-US" dirty="0" smtClean="0"/>
              <a:t> The main usefulness of voyage estimating lies in the fact that it allows for rates to be compared, so that one may select the voyage with the best potential to make a profit.</a:t>
            </a:r>
            <a:endParaRPr lang="en-US" dirty="0"/>
          </a:p>
        </p:txBody>
      </p:sp>
      <p:sp>
        <p:nvSpPr>
          <p:cNvPr id="4" name="Date Placeholder 3"/>
          <p:cNvSpPr>
            <a:spLocks noGrp="1"/>
          </p:cNvSpPr>
          <p:nvPr>
            <p:ph type="dt" sz="half" idx="10"/>
          </p:nvPr>
        </p:nvSpPr>
        <p:spPr/>
        <p:txBody>
          <a:bodyPr/>
          <a:lstStyle/>
          <a:p>
            <a:fld id="{E346EE8B-7E54-49E7-B321-DC915920AB34}" type="datetime1">
              <a:rPr lang="en-US" smtClean="0"/>
              <a:pPr/>
              <a:t>6/18/2014</a:t>
            </a:fld>
            <a:endParaRPr lang="en-US" dirty="0"/>
          </a:p>
        </p:txBody>
      </p:sp>
      <p:sp>
        <p:nvSpPr>
          <p:cNvPr id="5" name="Footer Placeholder 4"/>
          <p:cNvSpPr>
            <a:spLocks noGrp="1"/>
          </p:cNvSpPr>
          <p:nvPr>
            <p:ph type="ftr" sz="quarter" idx="11"/>
          </p:nvPr>
        </p:nvSpPr>
        <p:spPr/>
        <p:txBody>
          <a:bodyPr/>
          <a:lstStyle/>
          <a:p>
            <a:r>
              <a:rPr lang="en-US" dirty="0" smtClean="0"/>
              <a:t>Presented by: Radcliffe Spence</a:t>
            </a:r>
            <a:endParaRPr lang="en-US" dirty="0"/>
          </a:p>
        </p:txBody>
      </p:sp>
      <p:sp>
        <p:nvSpPr>
          <p:cNvPr id="6" name="Slide Number Placeholder 5"/>
          <p:cNvSpPr>
            <a:spLocks noGrp="1"/>
          </p:cNvSpPr>
          <p:nvPr>
            <p:ph type="sldNum" sz="quarter" idx="12"/>
          </p:nvPr>
        </p:nvSpPr>
        <p:spPr/>
        <p:txBody>
          <a:bodyPr/>
          <a:lstStyle/>
          <a:p>
            <a:fld id="{6B01E0AD-89AA-410A-8FE7-8653623F5F40}" type="slidenum">
              <a:rPr lang="en-US" smtClean="0"/>
              <a:pPr/>
              <a:t>7</a:t>
            </a:fld>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Relevance of Estimates</a:t>
            </a:r>
            <a:endParaRPr lang="en-US" dirty="0"/>
          </a:p>
        </p:txBody>
      </p:sp>
      <p:sp>
        <p:nvSpPr>
          <p:cNvPr id="3" name="Content Placeholder 2"/>
          <p:cNvSpPr>
            <a:spLocks noGrp="1"/>
          </p:cNvSpPr>
          <p:nvPr>
            <p:ph idx="1"/>
          </p:nvPr>
        </p:nvSpPr>
        <p:spPr/>
        <p:txBody>
          <a:bodyPr/>
          <a:lstStyle/>
          <a:p>
            <a:r>
              <a:rPr lang="en-US" dirty="0" smtClean="0"/>
              <a:t>However, the results of a voyage estimate will only be </a:t>
            </a:r>
          </a:p>
          <a:p>
            <a:pPr>
              <a:buNone/>
            </a:pPr>
            <a:r>
              <a:rPr lang="en-US" dirty="0" smtClean="0"/>
              <a:t>    comparable if the estimates are prepared in a consistent manner. </a:t>
            </a:r>
          </a:p>
          <a:p>
            <a:pPr>
              <a:buFont typeface="Arial" pitchFamily="34" charset="0"/>
              <a:buChar char="•"/>
            </a:pPr>
            <a:r>
              <a:rPr lang="en-US" dirty="0" smtClean="0"/>
              <a:t> Thus, although specific voyage calculation forms and methodologies may vary considerably from company to company, there are certain standard elements that are generally included in any voyage estimating process. </a:t>
            </a:r>
          </a:p>
          <a:p>
            <a:endParaRPr lang="en-US" dirty="0"/>
          </a:p>
        </p:txBody>
      </p:sp>
      <p:sp>
        <p:nvSpPr>
          <p:cNvPr id="4" name="Date Placeholder 3"/>
          <p:cNvSpPr>
            <a:spLocks noGrp="1"/>
          </p:cNvSpPr>
          <p:nvPr>
            <p:ph type="dt" sz="half" idx="10"/>
          </p:nvPr>
        </p:nvSpPr>
        <p:spPr/>
        <p:txBody>
          <a:bodyPr/>
          <a:lstStyle/>
          <a:p>
            <a:fld id="{E346EE8B-7E54-49E7-B321-DC915920AB34}" type="datetime1">
              <a:rPr lang="en-US" smtClean="0"/>
              <a:pPr/>
              <a:t>6/18/2014</a:t>
            </a:fld>
            <a:endParaRPr lang="en-US" dirty="0"/>
          </a:p>
        </p:txBody>
      </p:sp>
      <p:sp>
        <p:nvSpPr>
          <p:cNvPr id="5" name="Footer Placeholder 4"/>
          <p:cNvSpPr>
            <a:spLocks noGrp="1"/>
          </p:cNvSpPr>
          <p:nvPr>
            <p:ph type="ftr" sz="quarter" idx="11"/>
          </p:nvPr>
        </p:nvSpPr>
        <p:spPr/>
        <p:txBody>
          <a:bodyPr/>
          <a:lstStyle/>
          <a:p>
            <a:r>
              <a:rPr lang="en-US" dirty="0" smtClean="0"/>
              <a:t>Presented by: Radcliffe Spence</a:t>
            </a:r>
            <a:endParaRPr lang="en-US" dirty="0"/>
          </a:p>
        </p:txBody>
      </p:sp>
      <p:sp>
        <p:nvSpPr>
          <p:cNvPr id="6" name="Slide Number Placeholder 5"/>
          <p:cNvSpPr>
            <a:spLocks noGrp="1"/>
          </p:cNvSpPr>
          <p:nvPr>
            <p:ph type="sldNum" sz="quarter" idx="12"/>
          </p:nvPr>
        </p:nvSpPr>
        <p:spPr/>
        <p:txBody>
          <a:bodyPr/>
          <a:lstStyle/>
          <a:p>
            <a:fld id="{6B01E0AD-89AA-410A-8FE7-8653623F5F40}" type="slidenum">
              <a:rPr lang="en-US" smtClean="0"/>
              <a:pPr/>
              <a:t>8</a:t>
            </a:fld>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smtClean="0"/>
              <a:t>Voyage Calculation(Income side</a:t>
            </a:r>
            <a:r>
              <a:rPr lang="en-US" dirty="0" smtClean="0"/>
              <a:t>)</a:t>
            </a:r>
            <a:endParaRPr lang="en-US" dirty="0"/>
          </a:p>
        </p:txBody>
      </p:sp>
      <p:sp>
        <p:nvSpPr>
          <p:cNvPr id="3" name="Content Placeholder 2"/>
          <p:cNvSpPr>
            <a:spLocks noGrp="1"/>
          </p:cNvSpPr>
          <p:nvPr>
            <p:ph idx="1"/>
          </p:nvPr>
        </p:nvSpPr>
        <p:spPr/>
        <p:txBody>
          <a:bodyPr/>
          <a:lstStyle/>
          <a:p>
            <a:r>
              <a:rPr lang="en-US" dirty="0" smtClean="0"/>
              <a:t>Key information about the ship, such as its cargo capacity, the speed and bunker consumption on which the calculation will be based, and the average type and size of ship for which the result of this particular calculation will be applicable on a similar voyage </a:t>
            </a:r>
          </a:p>
          <a:p>
            <a:pPr>
              <a:buNone/>
            </a:pPr>
            <a:r>
              <a:rPr lang="en-US" dirty="0" smtClean="0"/>
              <a:t>    under the same market conditions.</a:t>
            </a:r>
          </a:p>
          <a:p>
            <a:pPr>
              <a:buFont typeface="Arial" pitchFamily="34" charset="0"/>
              <a:buChar char="•"/>
            </a:pPr>
            <a:r>
              <a:rPr lang="en-US" dirty="0" smtClean="0"/>
              <a:t>The period of time for which the figures used in the calculation are valid, since costs and freight rates can undergo significant changes in very short order. </a:t>
            </a:r>
          </a:p>
          <a:p>
            <a:pPr>
              <a:buFont typeface="Arial" pitchFamily="34" charset="0"/>
              <a:buChar char="•"/>
            </a:pPr>
            <a:endParaRPr lang="en-US" dirty="0" smtClean="0"/>
          </a:p>
          <a:p>
            <a:endParaRPr lang="en-US" dirty="0"/>
          </a:p>
        </p:txBody>
      </p:sp>
      <p:sp>
        <p:nvSpPr>
          <p:cNvPr id="4" name="Date Placeholder 3"/>
          <p:cNvSpPr>
            <a:spLocks noGrp="1"/>
          </p:cNvSpPr>
          <p:nvPr>
            <p:ph type="dt" sz="half" idx="10"/>
          </p:nvPr>
        </p:nvSpPr>
        <p:spPr/>
        <p:txBody>
          <a:bodyPr/>
          <a:lstStyle/>
          <a:p>
            <a:fld id="{E346EE8B-7E54-49E7-B321-DC915920AB34}" type="datetime1">
              <a:rPr lang="en-US" smtClean="0"/>
              <a:pPr/>
              <a:t>6/18/2014</a:t>
            </a:fld>
            <a:endParaRPr lang="en-US" dirty="0"/>
          </a:p>
        </p:txBody>
      </p:sp>
      <p:sp>
        <p:nvSpPr>
          <p:cNvPr id="5" name="Footer Placeholder 4"/>
          <p:cNvSpPr>
            <a:spLocks noGrp="1"/>
          </p:cNvSpPr>
          <p:nvPr>
            <p:ph type="ftr" sz="quarter" idx="11"/>
          </p:nvPr>
        </p:nvSpPr>
        <p:spPr/>
        <p:txBody>
          <a:bodyPr/>
          <a:lstStyle/>
          <a:p>
            <a:r>
              <a:rPr lang="en-US" dirty="0" smtClean="0"/>
              <a:t>Presented by: Radcliffe Spence</a:t>
            </a:r>
            <a:endParaRPr lang="en-US" dirty="0"/>
          </a:p>
        </p:txBody>
      </p:sp>
      <p:sp>
        <p:nvSpPr>
          <p:cNvPr id="6" name="Slide Number Placeholder 5"/>
          <p:cNvSpPr>
            <a:spLocks noGrp="1"/>
          </p:cNvSpPr>
          <p:nvPr>
            <p:ph type="sldNum" sz="quarter" idx="12"/>
          </p:nvPr>
        </p:nvSpPr>
        <p:spPr/>
        <p:txBody>
          <a:bodyPr/>
          <a:lstStyle/>
          <a:p>
            <a:fld id="{6B01E0AD-89AA-410A-8FE7-8653623F5F40}" type="slidenum">
              <a:rPr lang="en-US" smtClean="0"/>
              <a:pPr/>
              <a:t>9</a:t>
            </a:fld>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474</TotalTime>
  <Words>3460</Words>
  <Application>Microsoft Office PowerPoint</Application>
  <PresentationFormat>On-screen Show (4:3)</PresentationFormat>
  <Paragraphs>250</Paragraphs>
  <Slides>38</Slides>
  <Notes>0</Notes>
  <HiddenSlides>0</HiddenSlides>
  <MMClips>0</MMClips>
  <ScaleCrop>false</ScaleCrop>
  <HeadingPairs>
    <vt:vector size="4" baseType="variant">
      <vt:variant>
        <vt:lpstr>Theme</vt:lpstr>
      </vt:variant>
      <vt:variant>
        <vt:i4>1</vt:i4>
      </vt:variant>
      <vt:variant>
        <vt:lpstr>Slide Titles</vt:lpstr>
      </vt:variant>
      <vt:variant>
        <vt:i4>38</vt:i4>
      </vt:variant>
    </vt:vector>
  </HeadingPairs>
  <TitlesOfParts>
    <vt:vector size="39" baseType="lpstr">
      <vt:lpstr>Flow</vt:lpstr>
      <vt:lpstr>Commercial Shipping</vt:lpstr>
      <vt:lpstr>Why a Voyage Estimate</vt:lpstr>
      <vt:lpstr>Why a Voyage Estimate</vt:lpstr>
      <vt:lpstr>Important Notes</vt:lpstr>
      <vt:lpstr>Important Notes</vt:lpstr>
      <vt:lpstr>Relevance of Estimates</vt:lpstr>
      <vt:lpstr>Relevance of Estimates</vt:lpstr>
      <vt:lpstr>Relevance of Estimates</vt:lpstr>
      <vt:lpstr>Voyage Calculation(Income side)</vt:lpstr>
      <vt:lpstr>Points for consideration</vt:lpstr>
      <vt:lpstr>Points for consideration</vt:lpstr>
      <vt:lpstr>Points for consideration</vt:lpstr>
      <vt:lpstr>Critical consideration</vt:lpstr>
      <vt:lpstr>Critical consideration</vt:lpstr>
      <vt:lpstr>Voyage Calculation(Cost’s side)</vt:lpstr>
      <vt:lpstr>Voyage Calculation(Cost’s side)</vt:lpstr>
      <vt:lpstr>Voyage Calculation(Cost’s side)</vt:lpstr>
      <vt:lpstr>Voyage Calculation(Cost’s side)</vt:lpstr>
      <vt:lpstr>Voyage Calculation(Cost’s side)</vt:lpstr>
      <vt:lpstr>Voyage Calculation(Cost’s side)</vt:lpstr>
      <vt:lpstr>Voyage Calculation(Cost’s side)</vt:lpstr>
      <vt:lpstr>Voyage Calculation(Cost’s side)</vt:lpstr>
      <vt:lpstr>Voyage Calculation(Cost’s side)</vt:lpstr>
      <vt:lpstr>Voyage Calculation(Cost’s side)</vt:lpstr>
      <vt:lpstr>Voyage Calculation(Cost’s side)</vt:lpstr>
      <vt:lpstr>Voyage Calculation(Cost’s side)</vt:lpstr>
      <vt:lpstr>Voyage Calculation(Cost’s side)</vt:lpstr>
      <vt:lpstr>Summation of Voyage Charter </vt:lpstr>
      <vt:lpstr>Summation of Voyage Charter </vt:lpstr>
      <vt:lpstr>Summation of Voyage Charter </vt:lpstr>
      <vt:lpstr>Summation of Voyage Charter </vt:lpstr>
      <vt:lpstr>Summing up and conclusions</vt:lpstr>
      <vt:lpstr>Summing up and conclusions</vt:lpstr>
      <vt:lpstr>Observation</vt:lpstr>
      <vt:lpstr>Time Charter Calculations</vt:lpstr>
      <vt:lpstr>Time Charter Calculations</vt:lpstr>
      <vt:lpstr>TANKER CALCULATION</vt:lpstr>
      <vt:lpstr>TANKER CALCULATION</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Commercial Shipping</dc:title>
  <dc:creator>mine</dc:creator>
  <cp:lastModifiedBy>mine</cp:lastModifiedBy>
  <cp:revision>5</cp:revision>
  <dcterms:created xsi:type="dcterms:W3CDTF">2014-06-11T18:31:08Z</dcterms:created>
  <dcterms:modified xsi:type="dcterms:W3CDTF">2014-06-18T18:10:31Z</dcterms:modified>
</cp:coreProperties>
</file>