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53853-8738-46A0-B42C-9AB27280F606}" type="datetimeFigureOut">
              <a:rPr lang="en-US" smtClean="0"/>
              <a:t>6/16/2014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A8016-8FF5-486E-A629-04E7D0E9ABDE}"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0CA5B-A8D0-426D-8F6A-5E960431FC18}" type="datetime1">
              <a:rPr lang="en-US" smtClean="0"/>
              <a:t>6/16/2014</a:t>
            </a:fld>
            <a:endParaRPr lang="en-US" dirty="0"/>
          </a:p>
        </p:txBody>
      </p:sp>
      <p:sp>
        <p:nvSpPr>
          <p:cNvPr id="19" name="Footer Placeholder 18"/>
          <p:cNvSpPr>
            <a:spLocks noGrp="1"/>
          </p:cNvSpPr>
          <p:nvPr>
            <p:ph type="ftr" sz="quarter" idx="11"/>
          </p:nvPr>
        </p:nvSpPr>
        <p:spPr/>
        <p:txBody>
          <a:bodyPr/>
          <a:lstStyle/>
          <a:p>
            <a:r>
              <a:rPr lang="en-US" dirty="0" smtClean="0"/>
              <a:t>Presented by: Radcliffe Spence</a:t>
            </a:r>
            <a:endParaRPr lang="en-US" dirty="0"/>
          </a:p>
        </p:txBody>
      </p:sp>
      <p:sp>
        <p:nvSpPr>
          <p:cNvPr id="27" name="Slide Number Placeholder 26"/>
          <p:cNvSpPr>
            <a:spLocks noGrp="1"/>
          </p:cNvSpPr>
          <p:nvPr>
            <p:ph type="sldNum" sz="quarter" idx="12"/>
          </p:nvPr>
        </p:nvSpPr>
        <p:spPr/>
        <p:txBody>
          <a:bodyPr/>
          <a:lstStyle/>
          <a:p>
            <a:fld id="{1032565E-AA18-43C9-83F9-86A16BE64B5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D2568C-2A3D-4199-911F-490A1DA59F92}" type="datetime1">
              <a:rPr lang="en-US" smtClean="0"/>
              <a:t>6/16/2014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2EE92-4AD3-459D-B355-31FF2E00B021}" type="datetime1">
              <a:rPr lang="en-US" smtClean="0"/>
              <a:t>6/16/2014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5A7E5B-D32F-4610-8D28-8BDD538D3A42}" type="datetime1">
              <a:rPr lang="en-US" smtClean="0"/>
              <a:t>6/16/2014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0CBB19-C5C6-4C2F-86B2-7393D83D6A21}" type="datetime1">
              <a:rPr lang="en-US" smtClean="0"/>
              <a:t>6/16/2014</a:t>
            </a:fld>
            <a:endParaRPr lang="en-US" dirty="0"/>
          </a:p>
        </p:txBody>
      </p:sp>
      <p:sp>
        <p:nvSpPr>
          <p:cNvPr id="5" name="Footer Placeholder 4"/>
          <p:cNvSpPr>
            <a:spLocks noGrp="1"/>
          </p:cNvSpPr>
          <p:nvPr>
            <p:ph type="ftr" sz="quarter" idx="11"/>
          </p:nvPr>
        </p:nvSpPr>
        <p:spPr/>
        <p:txBody>
          <a:bodyPr/>
          <a:lstStyle/>
          <a:p>
            <a:r>
              <a:rPr lang="en-US" dirty="0" smtClean="0"/>
              <a:t>Presented by: Radcliffe Spence</a:t>
            </a:r>
            <a:endParaRPr lang="en-US" dirty="0"/>
          </a:p>
        </p:txBody>
      </p:sp>
      <p:sp>
        <p:nvSpPr>
          <p:cNvPr id="6" name="Slide Number Placeholder 5"/>
          <p:cNvSpPr>
            <a:spLocks noGrp="1"/>
          </p:cNvSpPr>
          <p:nvPr>
            <p:ph type="sldNum" sz="quarter" idx="12"/>
          </p:nvPr>
        </p:nvSpPr>
        <p:spPr/>
        <p:txBody>
          <a:bodyPr/>
          <a:lstStyle/>
          <a:p>
            <a:fld id="{1032565E-AA18-43C9-83F9-86A16BE64B5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445717-8BC3-4A6F-BADD-A626586553E9}" type="datetime1">
              <a:rPr lang="en-US" smtClean="0"/>
              <a:t>6/16/2014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48523E-5A1B-4705-BFC2-CF9623236432}" type="datetime1">
              <a:rPr lang="en-US" smtClean="0"/>
              <a:t>6/16/2014</a:t>
            </a:fld>
            <a:endParaRPr lang="en-US" dirty="0"/>
          </a:p>
        </p:txBody>
      </p:sp>
      <p:sp>
        <p:nvSpPr>
          <p:cNvPr id="8" name="Footer Placeholder 7"/>
          <p:cNvSpPr>
            <a:spLocks noGrp="1"/>
          </p:cNvSpPr>
          <p:nvPr>
            <p:ph type="ftr" sz="quarter" idx="11"/>
          </p:nvPr>
        </p:nvSpPr>
        <p:spPr/>
        <p:txBody>
          <a:bodyPr/>
          <a:lstStyle/>
          <a:p>
            <a:r>
              <a:rPr lang="en-US" dirty="0" smtClean="0"/>
              <a:t>Presented by: Radcliffe Spence</a:t>
            </a:r>
            <a:endParaRPr lang="en-US" dirty="0"/>
          </a:p>
        </p:txBody>
      </p:sp>
      <p:sp>
        <p:nvSpPr>
          <p:cNvPr id="9" name="Slide Number Placeholder 8"/>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8ECAA8-AA15-4FAD-B7F3-8C704B6A36FE}" type="datetime1">
              <a:rPr lang="en-US" smtClean="0"/>
              <a:t>6/16/2014</a:t>
            </a:fld>
            <a:endParaRPr lang="en-US" dirty="0"/>
          </a:p>
        </p:txBody>
      </p:sp>
      <p:sp>
        <p:nvSpPr>
          <p:cNvPr id="4" name="Footer Placeholder 3"/>
          <p:cNvSpPr>
            <a:spLocks noGrp="1"/>
          </p:cNvSpPr>
          <p:nvPr>
            <p:ph type="ftr" sz="quarter" idx="11"/>
          </p:nvPr>
        </p:nvSpPr>
        <p:spPr/>
        <p:txBody>
          <a:bodyPr/>
          <a:lstStyle/>
          <a:p>
            <a:r>
              <a:rPr lang="en-US" dirty="0" smtClean="0"/>
              <a:t>Presented by: Radcliffe Spence</a:t>
            </a:r>
            <a:endParaRPr lang="en-US" dirty="0"/>
          </a:p>
        </p:txBody>
      </p:sp>
      <p:sp>
        <p:nvSpPr>
          <p:cNvPr id="5" name="Slide Number Placeholder 4"/>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DB149-6AA5-4174-A781-556265A6E383}" type="datetime1">
              <a:rPr lang="en-US" smtClean="0"/>
              <a:t>6/16/2014</a:t>
            </a:fld>
            <a:endParaRPr lang="en-US" dirty="0"/>
          </a:p>
        </p:txBody>
      </p:sp>
      <p:sp>
        <p:nvSpPr>
          <p:cNvPr id="3" name="Footer Placeholder 2"/>
          <p:cNvSpPr>
            <a:spLocks noGrp="1"/>
          </p:cNvSpPr>
          <p:nvPr>
            <p:ph type="ftr" sz="quarter" idx="11"/>
          </p:nvPr>
        </p:nvSpPr>
        <p:spPr/>
        <p:txBody>
          <a:bodyPr/>
          <a:lstStyle/>
          <a:p>
            <a:r>
              <a:rPr lang="en-US" dirty="0" smtClean="0"/>
              <a:t>Presented by: Radcliffe Spence</a:t>
            </a:r>
            <a:endParaRPr lang="en-US" dirty="0"/>
          </a:p>
        </p:txBody>
      </p:sp>
      <p:sp>
        <p:nvSpPr>
          <p:cNvPr id="4" name="Slide Number Placeholder 3"/>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273763-9BE7-4142-84B3-490893A5C1C2}" type="datetime1">
              <a:rPr lang="en-US" smtClean="0"/>
              <a:t>6/16/2014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p:txBody>
          <a:bodyPr/>
          <a:lstStyle/>
          <a:p>
            <a:fld id="{1032565E-AA18-43C9-83F9-86A16BE64B5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B203BF-AE4A-4037-AABE-58DA77791EA7}" type="datetime1">
              <a:rPr lang="en-US" smtClean="0"/>
              <a:t>6/16/2014</a:t>
            </a:fld>
            <a:endParaRPr lang="en-US" dirty="0"/>
          </a:p>
        </p:txBody>
      </p:sp>
      <p:sp>
        <p:nvSpPr>
          <p:cNvPr id="6" name="Footer Placeholder 5"/>
          <p:cNvSpPr>
            <a:spLocks noGrp="1"/>
          </p:cNvSpPr>
          <p:nvPr>
            <p:ph type="ftr" sz="quarter" idx="11"/>
          </p:nvPr>
        </p:nvSpPr>
        <p:spPr/>
        <p:txBody>
          <a:bodyPr/>
          <a:lstStyle/>
          <a:p>
            <a:r>
              <a:rPr lang="en-US" dirty="0" smtClean="0"/>
              <a:t>Presented by: Radcliffe Spence</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032565E-AA18-43C9-83F9-86A16BE64B54}"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B857B0-B797-4398-AD34-136DE2AF7B91}" type="datetime1">
              <a:rPr lang="en-US" smtClean="0"/>
              <a:t>6/16/2014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smtClean="0"/>
              <a:t>Presented by: Radcliffe Spence</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32565E-AA18-43C9-83F9-86A16BE64B54}"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Shipping</a:t>
            </a:r>
            <a:endParaRPr lang="en-US" dirty="0"/>
          </a:p>
        </p:txBody>
      </p:sp>
      <p:sp>
        <p:nvSpPr>
          <p:cNvPr id="3" name="Subtitle 2"/>
          <p:cNvSpPr>
            <a:spLocks noGrp="1"/>
          </p:cNvSpPr>
          <p:nvPr>
            <p:ph type="subTitle" idx="1"/>
          </p:nvPr>
        </p:nvSpPr>
        <p:spPr/>
        <p:txBody>
          <a:bodyPr/>
          <a:lstStyle/>
          <a:p>
            <a:r>
              <a:rPr lang="en-US" dirty="0" smtClean="0"/>
              <a:t>Scheduling, Routing &amp; Bunkering  Unit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Choice of Bunkering Ports</a:t>
            </a:r>
            <a:endParaRPr lang="en-US" b="1" dirty="0"/>
          </a:p>
        </p:txBody>
      </p:sp>
      <p:sp>
        <p:nvSpPr>
          <p:cNvPr id="3" name="Content Placeholder 2"/>
          <p:cNvSpPr>
            <a:spLocks noGrp="1"/>
          </p:cNvSpPr>
          <p:nvPr>
            <p:ph idx="1"/>
          </p:nvPr>
        </p:nvSpPr>
        <p:spPr/>
        <p:txBody>
          <a:bodyPr>
            <a:normAutofit fontScale="92500"/>
          </a:bodyPr>
          <a:lstStyle/>
          <a:p>
            <a:r>
              <a:rPr lang="en-CA" dirty="0" smtClean="0"/>
              <a:t>During a voyage, bunkers and water are continually used.  Sufficient bunkers and water must be carried for each leg of the journey, but this must be balanced with the need to maximize revenue-producing cargo</a:t>
            </a:r>
            <a:r>
              <a:rPr lang="en-CA" dirty="0" smtClean="0"/>
              <a:t>.</a:t>
            </a:r>
          </a:p>
          <a:p>
            <a:r>
              <a:rPr lang="en-CA" dirty="0" smtClean="0"/>
              <a:t>  </a:t>
            </a:r>
            <a:r>
              <a:rPr lang="en-CA" dirty="0" smtClean="0"/>
              <a:t>Overall weights that can be carried are limited by the need to respect legal </a:t>
            </a:r>
            <a:r>
              <a:rPr lang="en-CA" dirty="0" smtClean="0"/>
              <a:t>load lines </a:t>
            </a:r>
            <a:r>
              <a:rPr lang="en-CA" dirty="0" smtClean="0"/>
              <a:t>that depend on the location and season</a:t>
            </a:r>
            <a:r>
              <a:rPr lang="en-CA" dirty="0" smtClean="0"/>
              <a:t>.</a:t>
            </a:r>
          </a:p>
          <a:p>
            <a:r>
              <a:rPr lang="en-GB" dirty="0" smtClean="0"/>
              <a:t>There is no hard and fast rule about where bunkers should be replenished.  It is in the </a:t>
            </a:r>
            <a:r>
              <a:rPr lang="en-GB" dirty="0" err="1" smtClean="0"/>
              <a:t>shipowner’s</a:t>
            </a:r>
            <a:r>
              <a:rPr lang="en-GB" dirty="0" smtClean="0"/>
              <a:t> interest to run each voyage as efficiently as possible, minimizing time and costs while maximizing revenues.</a:t>
            </a:r>
            <a:endParaRPr lang="en-US" dirty="0" smtClean="0"/>
          </a:p>
          <a:p>
            <a:endParaRPr lang="en-US" dirty="0"/>
          </a:p>
        </p:txBody>
      </p:sp>
      <p:sp>
        <p:nvSpPr>
          <p:cNvPr id="7" name="Date Placeholder 6"/>
          <p:cNvSpPr>
            <a:spLocks noGrp="1"/>
          </p:cNvSpPr>
          <p:nvPr>
            <p:ph type="dt" sz="half" idx="10"/>
          </p:nvPr>
        </p:nvSpPr>
        <p:spPr/>
        <p:txBody>
          <a:bodyPr/>
          <a:lstStyle/>
          <a:p>
            <a:fld id="{785C964D-6308-4ECF-9F0B-AEF7D3F0E5C1}"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10</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Choice of Bunkering Ports</a:t>
            </a:r>
            <a:endParaRPr lang="en-US" dirty="0"/>
          </a:p>
        </p:txBody>
      </p:sp>
      <p:sp>
        <p:nvSpPr>
          <p:cNvPr id="3" name="Content Placeholder 2"/>
          <p:cNvSpPr>
            <a:spLocks noGrp="1"/>
          </p:cNvSpPr>
          <p:nvPr>
            <p:ph idx="1"/>
          </p:nvPr>
        </p:nvSpPr>
        <p:spPr/>
        <p:txBody>
          <a:bodyPr/>
          <a:lstStyle/>
          <a:p>
            <a:r>
              <a:rPr lang="en-US" dirty="0" smtClean="0"/>
              <a:t>With sustained high bunker prices and the increasing attention on green shipping, how to choose the optimal bunkering ports for saving total operating costs and minimize fuel emissions are research issues arising in the liner shipping companies. </a:t>
            </a:r>
            <a:endParaRPr lang="en-US" dirty="0" smtClean="0"/>
          </a:p>
          <a:p>
            <a:r>
              <a:rPr lang="en-US" dirty="0" smtClean="0"/>
              <a:t>Generally </a:t>
            </a:r>
            <a:r>
              <a:rPr lang="en-US" dirty="0" smtClean="0"/>
              <a:t>speaking, the bunkering port selection problem is solved by ship planning software, which can only work optimally when the ship arrivals can be forecasted rather accurately, but ignoring some unforeseen circumstances in actual </a:t>
            </a:r>
            <a:r>
              <a:rPr lang="en-US" dirty="0" smtClean="0"/>
              <a:t>operations.</a:t>
            </a:r>
            <a:endParaRPr lang="en-US" dirty="0"/>
          </a:p>
        </p:txBody>
      </p:sp>
      <p:sp>
        <p:nvSpPr>
          <p:cNvPr id="7" name="Date Placeholder 6"/>
          <p:cNvSpPr>
            <a:spLocks noGrp="1"/>
          </p:cNvSpPr>
          <p:nvPr>
            <p:ph type="dt" sz="half" idx="10"/>
          </p:nvPr>
        </p:nvSpPr>
        <p:spPr/>
        <p:txBody>
          <a:bodyPr/>
          <a:lstStyle/>
          <a:p>
            <a:fld id="{50811A74-172A-4CB8-B0DF-FA9CB425174D}"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11</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Choice of Bunkering Ports</a:t>
            </a:r>
            <a:endParaRPr lang="en-US" dirty="0"/>
          </a:p>
        </p:txBody>
      </p:sp>
      <p:sp>
        <p:nvSpPr>
          <p:cNvPr id="3" name="Content Placeholder 2"/>
          <p:cNvSpPr>
            <a:spLocks noGrp="1"/>
          </p:cNvSpPr>
          <p:nvPr>
            <p:ph idx="1"/>
          </p:nvPr>
        </p:nvSpPr>
        <p:spPr/>
        <p:txBody>
          <a:bodyPr>
            <a:normAutofit/>
          </a:bodyPr>
          <a:lstStyle/>
          <a:p>
            <a:r>
              <a:rPr lang="en-US" dirty="0" smtClean="0"/>
              <a:t>There are no fixed rules for the bunkering port selection among several alternatives yet. </a:t>
            </a:r>
            <a:endParaRPr lang="en-US" dirty="0" smtClean="0"/>
          </a:p>
          <a:p>
            <a:r>
              <a:rPr lang="en-US" dirty="0" smtClean="0"/>
              <a:t>This is addressed by benchmarking </a:t>
            </a:r>
            <a:r>
              <a:rPr lang="en-US" dirty="0" smtClean="0"/>
              <a:t>that evaluates the bunkering ports’ performance under the regular liner route to choose the optimal ones. </a:t>
            </a:r>
            <a:endParaRPr lang="en-US" dirty="0" smtClean="0"/>
          </a:p>
          <a:p>
            <a:r>
              <a:rPr lang="en-US" dirty="0" smtClean="0"/>
              <a:t>Owing </a:t>
            </a:r>
            <a:r>
              <a:rPr lang="en-US" dirty="0" smtClean="0"/>
              <a:t>to bunkering port selection is typically a multi-criteria group decision problem, and in many practical situations, decision makers cannot easily express their judgments under an incomplete and uncertain information environment with exact and crisp </a:t>
            </a:r>
            <a:r>
              <a:rPr lang="en-US" dirty="0" smtClean="0"/>
              <a:t>values.</a:t>
            </a:r>
            <a:endParaRPr lang="en-US" dirty="0"/>
          </a:p>
        </p:txBody>
      </p:sp>
      <p:sp>
        <p:nvSpPr>
          <p:cNvPr id="7" name="Date Placeholder 6"/>
          <p:cNvSpPr>
            <a:spLocks noGrp="1"/>
          </p:cNvSpPr>
          <p:nvPr>
            <p:ph type="dt" sz="half" idx="10"/>
          </p:nvPr>
        </p:nvSpPr>
        <p:spPr/>
        <p:txBody>
          <a:bodyPr/>
          <a:lstStyle/>
          <a:p>
            <a:fld id="{C0CA9379-9726-43B5-9DA2-45CCA505A96B}"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12</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Factors affecting ports</a:t>
            </a:r>
            <a:endParaRPr lang="en-US" dirty="0"/>
          </a:p>
        </p:txBody>
      </p:sp>
      <p:sp>
        <p:nvSpPr>
          <p:cNvPr id="3" name="Content Placeholder 2"/>
          <p:cNvSpPr>
            <a:spLocks noGrp="1"/>
          </p:cNvSpPr>
          <p:nvPr>
            <p:ph idx="1"/>
          </p:nvPr>
        </p:nvSpPr>
        <p:spPr/>
        <p:txBody>
          <a:bodyPr/>
          <a:lstStyle/>
          <a:p>
            <a:r>
              <a:rPr lang="en-US" dirty="0" smtClean="0"/>
              <a:t>Load line restrictions</a:t>
            </a:r>
          </a:p>
          <a:p>
            <a:r>
              <a:rPr lang="en-US" dirty="0" smtClean="0"/>
              <a:t>Draft restrictions in ports</a:t>
            </a:r>
          </a:p>
          <a:p>
            <a:r>
              <a:rPr lang="en-US" dirty="0" smtClean="0"/>
              <a:t>Price of bunkers</a:t>
            </a:r>
          </a:p>
          <a:p>
            <a:r>
              <a:rPr lang="en-US" dirty="0" smtClean="0"/>
              <a:t>Freight rates</a:t>
            </a:r>
          </a:p>
          <a:p>
            <a:r>
              <a:rPr lang="en-US" dirty="0" smtClean="0"/>
              <a:t>Types of cargo</a:t>
            </a:r>
          </a:p>
          <a:p>
            <a:r>
              <a:rPr lang="en-US" dirty="0" smtClean="0"/>
              <a:t>Port charges</a:t>
            </a:r>
          </a:p>
          <a:p>
            <a:r>
              <a:rPr lang="en-US" dirty="0" smtClean="0"/>
              <a:t>Delays/productivity(loading rate)</a:t>
            </a:r>
          </a:p>
          <a:p>
            <a:endParaRPr lang="en-US" dirty="0" smtClean="0"/>
          </a:p>
          <a:p>
            <a:endParaRPr lang="en-US" dirty="0" smtClean="0"/>
          </a:p>
          <a:p>
            <a:endParaRPr lang="en-US" dirty="0"/>
          </a:p>
        </p:txBody>
      </p:sp>
      <p:sp>
        <p:nvSpPr>
          <p:cNvPr id="7" name="Date Placeholder 6"/>
          <p:cNvSpPr>
            <a:spLocks noGrp="1"/>
          </p:cNvSpPr>
          <p:nvPr>
            <p:ph type="dt" sz="half" idx="10"/>
          </p:nvPr>
        </p:nvSpPr>
        <p:spPr/>
        <p:txBody>
          <a:bodyPr/>
          <a:lstStyle/>
          <a:p>
            <a:fld id="{DD350CCB-9075-4D43-AA45-2BB1FCB3E27D}"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13</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Determining factors</a:t>
            </a:r>
            <a:endParaRPr lang="en-US" b="1" dirty="0"/>
          </a:p>
        </p:txBody>
      </p:sp>
      <p:sp>
        <p:nvSpPr>
          <p:cNvPr id="3" name="Content Placeholder 2"/>
          <p:cNvSpPr>
            <a:spLocks noGrp="1"/>
          </p:cNvSpPr>
          <p:nvPr>
            <p:ph idx="1"/>
          </p:nvPr>
        </p:nvSpPr>
        <p:spPr/>
        <p:txBody>
          <a:bodyPr/>
          <a:lstStyle/>
          <a:p>
            <a:r>
              <a:rPr lang="en-CA" dirty="0" smtClean="0"/>
              <a:t>In general, reserves are essential for a long voyage, and a bunker call should: </a:t>
            </a:r>
            <a:endParaRPr lang="en-US" dirty="0" smtClean="0"/>
          </a:p>
          <a:p>
            <a:pPr lvl="0"/>
            <a:r>
              <a:rPr lang="en-CA" dirty="0" smtClean="0"/>
              <a:t>avoid deviation from the route </a:t>
            </a:r>
            <a:endParaRPr lang="en-US" dirty="0" smtClean="0"/>
          </a:p>
          <a:p>
            <a:pPr lvl="0"/>
            <a:r>
              <a:rPr lang="en-CA" dirty="0" smtClean="0"/>
              <a:t>avoid high costs (fuel and port charges)</a:t>
            </a:r>
            <a:endParaRPr lang="en-US" dirty="0" smtClean="0"/>
          </a:p>
          <a:p>
            <a:pPr lvl="0"/>
            <a:r>
              <a:rPr lang="en-CA" dirty="0" smtClean="0"/>
              <a:t>take no more than half a day.</a:t>
            </a:r>
            <a:endParaRPr lang="en-US" dirty="0" smtClean="0"/>
          </a:p>
          <a:p>
            <a:r>
              <a:rPr lang="en-GB" dirty="0" smtClean="0"/>
              <a:t>Calculations must be made to decide when and where to bunker. </a:t>
            </a:r>
            <a:endParaRPr lang="en-US" dirty="0"/>
          </a:p>
        </p:txBody>
      </p:sp>
      <p:sp>
        <p:nvSpPr>
          <p:cNvPr id="7" name="Date Placeholder 6"/>
          <p:cNvSpPr>
            <a:spLocks noGrp="1"/>
          </p:cNvSpPr>
          <p:nvPr>
            <p:ph type="dt" sz="half" idx="10"/>
          </p:nvPr>
        </p:nvSpPr>
        <p:spPr/>
        <p:txBody>
          <a:bodyPr/>
          <a:lstStyle/>
          <a:p>
            <a:fld id="{1E68DBB7-4709-47E9-8D9C-3060AD5359A2}"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14</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Importance of Scheduling &amp; Routes</a:t>
            </a:r>
            <a:endParaRPr lang="en-US" b="1" dirty="0"/>
          </a:p>
        </p:txBody>
      </p:sp>
      <p:sp>
        <p:nvSpPr>
          <p:cNvPr id="3" name="Content Placeholder 2"/>
          <p:cNvSpPr>
            <a:spLocks noGrp="1"/>
          </p:cNvSpPr>
          <p:nvPr>
            <p:ph idx="1"/>
          </p:nvPr>
        </p:nvSpPr>
        <p:spPr/>
        <p:txBody>
          <a:bodyPr>
            <a:normAutofit fontScale="92500"/>
          </a:bodyPr>
          <a:lstStyle/>
          <a:p>
            <a:r>
              <a:rPr lang="en-CA" dirty="0" smtClean="0"/>
              <a:t>In planning a vessel’s sailing schedule it is of the utmost importance that it be fully employed while it is available. </a:t>
            </a:r>
            <a:endParaRPr lang="en-CA" dirty="0" smtClean="0"/>
          </a:p>
          <a:p>
            <a:r>
              <a:rPr lang="en-CA" dirty="0" smtClean="0"/>
              <a:t> </a:t>
            </a:r>
            <a:r>
              <a:rPr lang="en-CA" dirty="0" smtClean="0"/>
              <a:t>It earns no money for the shipowner when laid up – whether for survey, general maintenance, or due to lack of traffic. </a:t>
            </a:r>
            <a:endParaRPr lang="en-CA" dirty="0" smtClean="0"/>
          </a:p>
          <a:p>
            <a:r>
              <a:rPr lang="en-CA" dirty="0" smtClean="0"/>
              <a:t> </a:t>
            </a:r>
            <a:r>
              <a:rPr lang="en-CA" dirty="0" smtClean="0"/>
              <a:t>Such periods must be kept to an absolute minimum.  This is important because of the large amount of capital invested in a ship, which has heavy annual depreciation charges. </a:t>
            </a:r>
            <a:endParaRPr lang="en-CA" dirty="0" smtClean="0"/>
          </a:p>
          <a:p>
            <a:r>
              <a:rPr lang="en-CA" dirty="0" smtClean="0"/>
              <a:t> </a:t>
            </a:r>
            <a:r>
              <a:rPr lang="en-CA" dirty="0" smtClean="0"/>
              <a:t>A ship must earn as much profit as possible during its limited life.</a:t>
            </a:r>
            <a:endParaRPr lang="en-US" dirty="0" smtClean="0"/>
          </a:p>
          <a:p>
            <a:endParaRPr lang="en-US" dirty="0"/>
          </a:p>
        </p:txBody>
      </p:sp>
      <p:sp>
        <p:nvSpPr>
          <p:cNvPr id="7" name="Date Placeholder 6"/>
          <p:cNvSpPr>
            <a:spLocks noGrp="1"/>
          </p:cNvSpPr>
          <p:nvPr>
            <p:ph type="dt" sz="half" idx="10"/>
          </p:nvPr>
        </p:nvSpPr>
        <p:spPr/>
        <p:txBody>
          <a:bodyPr/>
          <a:lstStyle/>
          <a:p>
            <a:fld id="{CD321B4B-243D-4AC1-9C2A-BA7E9A4861DB}"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Tramps &amp; Cargo Liners</a:t>
            </a:r>
            <a:endParaRPr lang="en-US" b="1" dirty="0"/>
          </a:p>
        </p:txBody>
      </p:sp>
      <p:sp>
        <p:nvSpPr>
          <p:cNvPr id="3" name="Content Placeholder 2"/>
          <p:cNvSpPr>
            <a:spLocks noGrp="1"/>
          </p:cNvSpPr>
          <p:nvPr>
            <p:ph idx="1"/>
          </p:nvPr>
        </p:nvSpPr>
        <p:spPr/>
        <p:txBody>
          <a:bodyPr/>
          <a:lstStyle/>
          <a:p>
            <a:r>
              <a:rPr lang="en-US" dirty="0" smtClean="0"/>
              <a:t>For the commercial aspects of shipping, there are clear lines of division in the operation of vessels.</a:t>
            </a:r>
          </a:p>
          <a:p>
            <a:pPr marL="514350" indent="-514350">
              <a:buFont typeface="+mj-lt"/>
              <a:buAutoNum type="arabicPeriod"/>
            </a:pPr>
            <a:r>
              <a:rPr lang="en-US" dirty="0" smtClean="0"/>
              <a:t>Tramp shipping does not operate according to any published schedule neither is it constrained by practice. It will however operate according to a particular demand.</a:t>
            </a:r>
          </a:p>
          <a:p>
            <a:pPr marL="514350" indent="-514350">
              <a:buFont typeface="+mj-lt"/>
              <a:buAutoNum type="arabicPeriod"/>
            </a:pPr>
            <a:r>
              <a:rPr lang="en-US" dirty="0" smtClean="0"/>
              <a:t>Liner shipping however, sails on fixed schedules which are advertised in the public domain for the benefit of shippers. The route is also made available.</a:t>
            </a:r>
            <a:endParaRPr lang="en-US" dirty="0"/>
          </a:p>
        </p:txBody>
      </p:sp>
      <p:sp>
        <p:nvSpPr>
          <p:cNvPr id="7" name="Date Placeholder 6"/>
          <p:cNvSpPr>
            <a:spLocks noGrp="1"/>
          </p:cNvSpPr>
          <p:nvPr>
            <p:ph type="dt" sz="half" idx="10"/>
          </p:nvPr>
        </p:nvSpPr>
        <p:spPr/>
        <p:txBody>
          <a:bodyPr/>
          <a:lstStyle/>
          <a:p>
            <a:fld id="{1EC82EFB-00FD-404C-931D-DD7AEA9E9610}"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3</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b="1" dirty="0" smtClean="0"/>
              <a:t>Factors influencing sailing schedule</a:t>
            </a:r>
            <a:endParaRPr lang="en-US" b="1" dirty="0"/>
          </a:p>
        </p:txBody>
      </p:sp>
      <p:sp>
        <p:nvSpPr>
          <p:cNvPr id="3" name="Content Placeholder 2"/>
          <p:cNvSpPr>
            <a:spLocks noGrp="1"/>
          </p:cNvSpPr>
          <p:nvPr>
            <p:ph idx="1"/>
          </p:nvPr>
        </p:nvSpPr>
        <p:spPr>
          <a:xfrm>
            <a:off x="457200" y="2133600"/>
            <a:ext cx="8229600" cy="4191000"/>
          </a:xfrm>
        </p:spPr>
        <p:txBody>
          <a:bodyPr/>
          <a:lstStyle/>
          <a:p>
            <a:pPr lvl="0">
              <a:buFont typeface="Wingdings" pitchFamily="2" charset="2"/>
              <a:buChar char="v"/>
            </a:pPr>
            <a:r>
              <a:rPr lang="en-CA" dirty="0" smtClean="0"/>
              <a:t>traffic and </a:t>
            </a:r>
            <a:r>
              <a:rPr lang="en-CA" dirty="0" smtClean="0"/>
              <a:t>competition – volume/type/seasonality</a:t>
            </a:r>
            <a:endParaRPr lang="en-US" dirty="0" smtClean="0"/>
          </a:p>
          <a:p>
            <a:pPr lvl="0">
              <a:buFont typeface="Wingdings" pitchFamily="2" charset="2"/>
              <a:buChar char="v"/>
            </a:pPr>
            <a:r>
              <a:rPr lang="en-CA" dirty="0" smtClean="0"/>
              <a:t>available </a:t>
            </a:r>
            <a:r>
              <a:rPr lang="en-CA" dirty="0" smtClean="0"/>
              <a:t>ships – size/special equipment/plying limits</a:t>
            </a:r>
            <a:endParaRPr lang="en-US" dirty="0" smtClean="0"/>
          </a:p>
          <a:p>
            <a:pPr lvl="0">
              <a:buFont typeface="Wingdings" pitchFamily="2" charset="2"/>
              <a:buChar char="v"/>
            </a:pPr>
            <a:r>
              <a:rPr lang="en-CA" dirty="0" smtClean="0"/>
              <a:t>crew availability and </a:t>
            </a:r>
            <a:r>
              <a:rPr lang="en-CA" dirty="0" smtClean="0"/>
              <a:t>certification – cost/available</a:t>
            </a:r>
            <a:endParaRPr lang="en-US" dirty="0" smtClean="0"/>
          </a:p>
          <a:p>
            <a:pPr lvl="0">
              <a:buFont typeface="Wingdings" pitchFamily="2" charset="2"/>
              <a:buChar char="v"/>
            </a:pPr>
            <a:r>
              <a:rPr lang="en-CA" dirty="0" smtClean="0"/>
              <a:t>efficiency of ship and port </a:t>
            </a:r>
            <a:r>
              <a:rPr lang="en-CA" dirty="0" smtClean="0"/>
              <a:t>operations – time margins/port efficiency and service/voyage time/cost/traffic</a:t>
            </a:r>
            <a:endParaRPr lang="en-US" dirty="0" smtClean="0"/>
          </a:p>
          <a:p>
            <a:pPr lvl="0">
              <a:buFont typeface="Wingdings" pitchFamily="2" charset="2"/>
              <a:buChar char="v"/>
            </a:pPr>
            <a:r>
              <a:rPr lang="en-CA" dirty="0" smtClean="0"/>
              <a:t>uncontrollable conditions of </a:t>
            </a:r>
            <a:r>
              <a:rPr lang="en-CA" dirty="0" smtClean="0"/>
              <a:t>work – climatic/hostility/flag discrimination/canals/tidal effect/conference agreements  </a:t>
            </a:r>
            <a:endParaRPr lang="en-US" dirty="0" smtClean="0"/>
          </a:p>
          <a:p>
            <a:pPr>
              <a:buNone/>
            </a:pPr>
            <a:endParaRPr lang="en-US" dirty="0"/>
          </a:p>
        </p:txBody>
      </p:sp>
      <p:sp>
        <p:nvSpPr>
          <p:cNvPr id="7" name="Date Placeholder 6"/>
          <p:cNvSpPr>
            <a:spLocks noGrp="1"/>
          </p:cNvSpPr>
          <p:nvPr>
            <p:ph type="dt" sz="half" idx="10"/>
          </p:nvPr>
        </p:nvSpPr>
        <p:spPr/>
        <p:txBody>
          <a:bodyPr/>
          <a:lstStyle/>
          <a:p>
            <a:fld id="{96FC9153-0120-4F2E-82BA-786FD9FC938F}"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4</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Load Lines Convention</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It has long been recognized that limitations on the draught to which a ship may be loaded make a significant contribution to her safety</a:t>
            </a:r>
            <a:r>
              <a:rPr lang="en-US" dirty="0" smtClean="0"/>
              <a:t>.</a:t>
            </a:r>
          </a:p>
          <a:p>
            <a:pPr>
              <a:buFont typeface="Wingdings" pitchFamily="2" charset="2"/>
              <a:buChar char="v"/>
            </a:pPr>
            <a:r>
              <a:rPr lang="en-US" dirty="0" smtClean="0"/>
              <a:t> </a:t>
            </a:r>
            <a:r>
              <a:rPr lang="en-US" dirty="0" smtClean="0"/>
              <a:t>These limits are given in the form of freeboards, which constitute, besides external </a:t>
            </a:r>
            <a:r>
              <a:rPr lang="en-US" dirty="0" smtClean="0"/>
              <a:t>weathertight</a:t>
            </a:r>
            <a:r>
              <a:rPr lang="en-US" dirty="0" smtClean="0"/>
              <a:t> and watertight integrity, the main objective of the Convention</a:t>
            </a:r>
            <a:r>
              <a:rPr lang="en-US" dirty="0" smtClean="0"/>
              <a:t>.</a:t>
            </a:r>
          </a:p>
          <a:p>
            <a:pPr>
              <a:buFont typeface="Wingdings" pitchFamily="2" charset="2"/>
              <a:buChar char="v"/>
            </a:pPr>
            <a:r>
              <a:rPr lang="en-GB" dirty="0" smtClean="0"/>
              <a:t>The amount of cargo and supplies that may be carried on board a vessel varies with the route followed and the time of the year. </a:t>
            </a:r>
            <a:endParaRPr lang="en-GB" dirty="0" smtClean="0"/>
          </a:p>
          <a:p>
            <a:pPr>
              <a:buFont typeface="Wingdings" pitchFamily="2" charset="2"/>
              <a:buChar char="v"/>
            </a:pPr>
            <a:r>
              <a:rPr lang="en-GB" dirty="0" smtClean="0"/>
              <a:t>This </a:t>
            </a:r>
            <a:r>
              <a:rPr lang="en-GB" dirty="0" smtClean="0"/>
              <a:t>is because the maximum permitted draft varies according to the season and waters in which the vessel plies. </a:t>
            </a:r>
            <a:endParaRPr lang="en-US" dirty="0"/>
          </a:p>
        </p:txBody>
      </p:sp>
      <p:sp>
        <p:nvSpPr>
          <p:cNvPr id="7" name="Date Placeholder 6"/>
          <p:cNvSpPr>
            <a:spLocks noGrp="1"/>
          </p:cNvSpPr>
          <p:nvPr>
            <p:ph type="dt" sz="half" idx="10"/>
          </p:nvPr>
        </p:nvSpPr>
        <p:spPr/>
        <p:txBody>
          <a:bodyPr/>
          <a:lstStyle/>
          <a:p>
            <a:fld id="{F5DA4A01-02A2-415F-963D-01E7FFEBCD75}"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5</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Load Lines Convention</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v"/>
            </a:pPr>
            <a:r>
              <a:rPr lang="en-US" dirty="0" smtClean="0"/>
              <a:t>The first International Convention on Load Lines, adopted in 1930, was based on the principle of reserve buoyancy, although it was recognized then that the freeboard should also ensure adequate stability and avoid excessive stress on the ship's hull as a result of overloading.</a:t>
            </a:r>
          </a:p>
          <a:p>
            <a:pPr>
              <a:buFont typeface="Wingdings" pitchFamily="2" charset="2"/>
              <a:buChar char="v"/>
            </a:pPr>
            <a:r>
              <a:rPr lang="en-US" dirty="0" smtClean="0"/>
              <a:t>In the 1966 Load Lines convention, adopted by IMO, provisions are made determining the freeboard of ships by subdivision and damage stability calculations.</a:t>
            </a:r>
          </a:p>
          <a:p>
            <a:pPr>
              <a:buFont typeface="Wingdings" pitchFamily="2" charset="2"/>
              <a:buChar char="v"/>
            </a:pPr>
            <a:r>
              <a:rPr lang="en-US" dirty="0" smtClean="0"/>
              <a:t>The regulations take into account the potential hazards present in different zones and different seasons. </a:t>
            </a:r>
          </a:p>
          <a:p>
            <a:pPr>
              <a:buNone/>
            </a:pPr>
            <a:endParaRPr lang="en-US" dirty="0"/>
          </a:p>
        </p:txBody>
      </p:sp>
      <p:sp>
        <p:nvSpPr>
          <p:cNvPr id="7" name="Date Placeholder 6"/>
          <p:cNvSpPr>
            <a:spLocks noGrp="1"/>
          </p:cNvSpPr>
          <p:nvPr>
            <p:ph type="dt" sz="half" idx="10"/>
          </p:nvPr>
        </p:nvSpPr>
        <p:spPr/>
        <p:txBody>
          <a:bodyPr/>
          <a:lstStyle/>
          <a:p>
            <a:fld id="{FFBBA19C-C18D-46E0-82C2-13F00F6B241E}"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6</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Load Lines Convention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dirty="0" smtClean="0"/>
              <a:t> The main purpose of these measures is to ensure the watertight integrity of ships' hulls below the freeboard deck.</a:t>
            </a:r>
          </a:p>
          <a:p>
            <a:pPr>
              <a:buFont typeface="Wingdings" pitchFamily="2" charset="2"/>
              <a:buChar char="v"/>
            </a:pPr>
            <a:r>
              <a:rPr lang="en-US" dirty="0" smtClean="0"/>
              <a:t>All assigned load lines must be marked amidships on each side of the ship, together with the deck line. </a:t>
            </a:r>
            <a:endParaRPr lang="en-US" dirty="0" smtClean="0"/>
          </a:p>
          <a:p>
            <a:pPr>
              <a:buFont typeface="Wingdings" pitchFamily="2" charset="2"/>
              <a:buChar char="v"/>
            </a:pPr>
            <a:r>
              <a:rPr lang="en-US" dirty="0" smtClean="0"/>
              <a:t>Ships </a:t>
            </a:r>
            <a:r>
              <a:rPr lang="en-US" dirty="0" smtClean="0"/>
              <a:t>intended for the carriage of timber deck cargo are assigned a smaller freeboard as the deck cargo provides protection against the impact of </a:t>
            </a:r>
            <a:r>
              <a:rPr lang="en-US" dirty="0" smtClean="0"/>
              <a:t>waves.</a:t>
            </a:r>
          </a:p>
          <a:p>
            <a:pPr>
              <a:buFont typeface="Wingdings" pitchFamily="2" charset="2"/>
              <a:buChar char="v"/>
            </a:pPr>
            <a:r>
              <a:rPr lang="en-GB" dirty="0" smtClean="0"/>
              <a:t>Loadlines</a:t>
            </a:r>
            <a:r>
              <a:rPr lang="en-GB" dirty="0" smtClean="0"/>
              <a:t> define the minimum amount of freeboard the vessel must have.  </a:t>
            </a:r>
            <a:endParaRPr lang="en-GB" dirty="0" smtClean="0"/>
          </a:p>
          <a:p>
            <a:pPr>
              <a:buFont typeface="Wingdings" pitchFamily="2" charset="2"/>
              <a:buChar char="v"/>
            </a:pPr>
            <a:r>
              <a:rPr lang="en-GB" dirty="0" smtClean="0"/>
              <a:t>Freeboard </a:t>
            </a:r>
            <a:r>
              <a:rPr lang="en-GB" dirty="0" smtClean="0"/>
              <a:t>is the distance measured amidships from the water line to the uppermost continuous deck in a ship with one or more decks.</a:t>
            </a:r>
            <a:endParaRPr lang="en-US" dirty="0" smtClean="0"/>
          </a:p>
          <a:p>
            <a:endParaRPr lang="en-US" dirty="0"/>
          </a:p>
        </p:txBody>
      </p:sp>
      <p:sp>
        <p:nvSpPr>
          <p:cNvPr id="7" name="Date Placeholder 6"/>
          <p:cNvSpPr>
            <a:spLocks noGrp="1"/>
          </p:cNvSpPr>
          <p:nvPr>
            <p:ph type="dt" sz="half" idx="10"/>
          </p:nvPr>
        </p:nvSpPr>
        <p:spPr/>
        <p:txBody>
          <a:bodyPr/>
          <a:lstStyle/>
          <a:p>
            <a:fld id="{10E88087-7B2D-469A-8BDB-4EB71FD5290D}"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7</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Loadlines</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GB" dirty="0" smtClean="0"/>
              <a:t>The navigable waters of the world are divided into </a:t>
            </a:r>
            <a:r>
              <a:rPr lang="en-GB" dirty="0" smtClean="0"/>
              <a:t>loadline</a:t>
            </a:r>
            <a:r>
              <a:rPr lang="en-GB" dirty="0" smtClean="0"/>
              <a:t> zones defined by the International Convention on Load Lines (1966). </a:t>
            </a:r>
            <a:endParaRPr lang="en-GB" dirty="0" smtClean="0"/>
          </a:p>
          <a:p>
            <a:r>
              <a:rPr lang="en-GB" dirty="0" smtClean="0"/>
              <a:t> </a:t>
            </a:r>
            <a:r>
              <a:rPr lang="en-GB" dirty="0" smtClean="0"/>
              <a:t>These geographical areas are described as either tropical (T), summer (S), or winter (W</a:t>
            </a:r>
            <a:r>
              <a:rPr lang="en-GB" dirty="0" smtClean="0"/>
              <a:t>).</a:t>
            </a:r>
          </a:p>
          <a:p>
            <a:r>
              <a:rPr lang="en-GB" dirty="0" smtClean="0"/>
              <a:t>  </a:t>
            </a:r>
            <a:r>
              <a:rPr lang="en-GB" dirty="0" smtClean="0"/>
              <a:t>Some areas are permanent and others are </a:t>
            </a:r>
            <a:r>
              <a:rPr lang="en-GB" dirty="0" smtClean="0"/>
              <a:t>seasonal.</a:t>
            </a:r>
          </a:p>
          <a:p>
            <a:r>
              <a:rPr lang="en-CA" dirty="0" smtClean="0"/>
              <a:t>When a ship is loaded to its tropical </a:t>
            </a:r>
            <a:r>
              <a:rPr lang="en-CA" dirty="0" smtClean="0"/>
              <a:t>loadline</a:t>
            </a:r>
            <a:r>
              <a:rPr lang="en-CA" dirty="0" smtClean="0"/>
              <a:t> mark, the ship’s master must take care that a seasonal tropical zone does not change to summer whilst the vessel is trading there.  In such a case, the summer mark would be submerged and the ship would be overloaded and illegal.</a:t>
            </a:r>
            <a:endParaRPr lang="en-US" dirty="0" smtClean="0"/>
          </a:p>
          <a:p>
            <a:endParaRPr lang="en-US" dirty="0"/>
          </a:p>
        </p:txBody>
      </p:sp>
      <p:sp>
        <p:nvSpPr>
          <p:cNvPr id="7" name="Date Placeholder 6"/>
          <p:cNvSpPr>
            <a:spLocks noGrp="1"/>
          </p:cNvSpPr>
          <p:nvPr>
            <p:ph type="dt" sz="half" idx="10"/>
          </p:nvPr>
        </p:nvSpPr>
        <p:spPr/>
        <p:txBody>
          <a:bodyPr/>
          <a:lstStyle/>
          <a:p>
            <a:fld id="{8D93B827-8A2E-40A0-B2BC-7F067BF2FD66}"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8</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Loadlines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CA" dirty="0" smtClean="0"/>
              <a:t>Also, as the vessel crosses from a tropical to an adjacent summer zone, the ship’s master must ensure that the weight carried is reduced enough to ensure that the ship rises in the water to its summer mark</a:t>
            </a:r>
            <a:r>
              <a:rPr lang="en-CA" dirty="0" smtClean="0"/>
              <a:t>.</a:t>
            </a:r>
          </a:p>
          <a:p>
            <a:pPr>
              <a:buFont typeface="Wingdings" pitchFamily="2" charset="2"/>
              <a:buChar char="v"/>
            </a:pPr>
            <a:r>
              <a:rPr lang="en-CA" dirty="0" smtClean="0"/>
              <a:t>This </a:t>
            </a:r>
            <a:r>
              <a:rPr lang="en-CA" dirty="0" smtClean="0"/>
              <a:t>is done through the vessel’s consumption of the correctly estimated amount of bunkers and water.  Similar constraints apply, of course, for a ship moving from a summer to a winter zone</a:t>
            </a:r>
            <a:r>
              <a:rPr lang="en-CA" dirty="0" smtClean="0"/>
              <a:t>.</a:t>
            </a:r>
          </a:p>
          <a:p>
            <a:pPr>
              <a:buFont typeface="Wingdings" pitchFamily="2" charset="2"/>
              <a:buChar char="v"/>
            </a:pPr>
            <a:r>
              <a:rPr lang="en-US" dirty="0" smtClean="0"/>
              <a:t>The safety and security of life at sea, protection of the marine environment and over 90% of the world's trade depends on the professionalism and competence of seafarers.</a:t>
            </a:r>
          </a:p>
          <a:p>
            <a:endParaRPr lang="en-US" dirty="0"/>
          </a:p>
        </p:txBody>
      </p:sp>
      <p:sp>
        <p:nvSpPr>
          <p:cNvPr id="7" name="Date Placeholder 6"/>
          <p:cNvSpPr>
            <a:spLocks noGrp="1"/>
          </p:cNvSpPr>
          <p:nvPr>
            <p:ph type="dt" sz="half" idx="10"/>
          </p:nvPr>
        </p:nvSpPr>
        <p:spPr/>
        <p:txBody>
          <a:bodyPr/>
          <a:lstStyle/>
          <a:p>
            <a:fld id="{F7DAA9EA-C00A-4924-9C3C-677E134C834B}" type="datetime1">
              <a:rPr lang="en-US" smtClean="0"/>
              <a:t>6/16/2014</a:t>
            </a:fld>
            <a:endParaRPr lang="en-US" dirty="0"/>
          </a:p>
        </p:txBody>
      </p:sp>
      <p:sp>
        <p:nvSpPr>
          <p:cNvPr id="8" name="Slide Number Placeholder 7"/>
          <p:cNvSpPr>
            <a:spLocks noGrp="1"/>
          </p:cNvSpPr>
          <p:nvPr>
            <p:ph type="sldNum" sz="quarter" idx="12"/>
          </p:nvPr>
        </p:nvSpPr>
        <p:spPr/>
        <p:txBody>
          <a:bodyPr/>
          <a:lstStyle/>
          <a:p>
            <a:fld id="{1032565E-AA18-43C9-83F9-86A16BE64B54}" type="slidenum">
              <a:rPr lang="en-US" smtClean="0"/>
              <a:t>9</a:t>
            </a:fld>
            <a:endParaRPr lang="en-US" dirty="0"/>
          </a:p>
        </p:txBody>
      </p:sp>
      <p:sp>
        <p:nvSpPr>
          <p:cNvPr id="9" name="Footer Placeholder 8"/>
          <p:cNvSpPr>
            <a:spLocks noGrp="1"/>
          </p:cNvSpPr>
          <p:nvPr>
            <p:ph type="ftr" sz="quarter" idx="11"/>
          </p:nvPr>
        </p:nvSpPr>
        <p:spPr/>
        <p:txBody>
          <a:bodyPr/>
          <a:lstStyle/>
          <a:p>
            <a:r>
              <a:rPr lang="en-US" dirty="0" smtClean="0"/>
              <a:t>Presented by: Radcliffe Spence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1081</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Commercial Shipping</vt:lpstr>
      <vt:lpstr>Importance of Scheduling &amp; Routes</vt:lpstr>
      <vt:lpstr>Tramps &amp; Cargo Liners</vt:lpstr>
      <vt:lpstr>Factors influencing sailing schedule</vt:lpstr>
      <vt:lpstr>Load Lines Convention</vt:lpstr>
      <vt:lpstr>Load Lines Convention</vt:lpstr>
      <vt:lpstr>Load Lines Convention</vt:lpstr>
      <vt:lpstr>Loadlines </vt:lpstr>
      <vt:lpstr>Loadlines</vt:lpstr>
      <vt:lpstr>Choice of Bunkering Ports</vt:lpstr>
      <vt:lpstr>Choice of Bunkering Ports</vt:lpstr>
      <vt:lpstr>Choice of Bunkering Ports</vt:lpstr>
      <vt:lpstr>Factors affecting ports</vt:lpstr>
      <vt:lpstr>Determining factors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Shipping</dc:title>
  <dc:creator>mine</dc:creator>
  <cp:lastModifiedBy>mine</cp:lastModifiedBy>
  <cp:revision>1</cp:revision>
  <dcterms:created xsi:type="dcterms:W3CDTF">2014-06-16T11:21:50Z</dcterms:created>
  <dcterms:modified xsi:type="dcterms:W3CDTF">2014-06-16T14:04:40Z</dcterms:modified>
</cp:coreProperties>
</file>