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82" r:id="rId3"/>
    <p:sldId id="257" r:id="rId4"/>
    <p:sldId id="28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1944E-8761-444A-96D1-0E2CDF98D231}" type="datetimeFigureOut">
              <a:rPr lang="en-US" smtClean="0"/>
              <a:pPr/>
              <a:t>6/14/2014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6C719-702E-4F16-AA07-C45306174A5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ACD4FC-15EF-4A82-BC6C-47C46EF874B3}" type="datetime1">
              <a:rPr lang="en-US" smtClean="0"/>
              <a:pPr/>
              <a:t>6/14/2014</a:t>
            </a:fld>
            <a:endParaRPr lang="en-US" dirty="0"/>
          </a:p>
        </p:txBody>
      </p:sp>
      <p:sp>
        <p:nvSpPr>
          <p:cNvPr id="19" name="Footer Placeholder 18"/>
          <p:cNvSpPr>
            <a:spLocks noGrp="1"/>
          </p:cNvSpPr>
          <p:nvPr>
            <p:ph type="ftr" sz="quarter" idx="11"/>
          </p:nvPr>
        </p:nvSpPr>
        <p:spPr/>
        <p:txBody>
          <a:bodyPr/>
          <a:lstStyle/>
          <a:p>
            <a:r>
              <a:rPr lang="en-US" dirty="0" smtClean="0"/>
              <a:t>Presented by: Radcliffe Spence</a:t>
            </a:r>
            <a:endParaRPr lang="en-US" dirty="0"/>
          </a:p>
        </p:txBody>
      </p:sp>
      <p:sp>
        <p:nvSpPr>
          <p:cNvPr id="27" name="Slide Number Placeholder 26"/>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D15EB7-BF04-4DC3-9E76-E02BE07186BF}"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B3C27D-CCC3-4B80-8224-029EE020B2BF}"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528257-42D5-4318-B706-D316FDDAC529}"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962A3E-C30F-4BF7-91FD-97CF11A1866B}" type="datetime1">
              <a:rPr lang="en-US" smtClean="0"/>
              <a:pPr/>
              <a:t>6/14/2014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97C771-6ECB-4385-AC27-CB03E33BD7FA}" type="datetime1">
              <a:rPr lang="en-US" smtClean="0"/>
              <a:pPr/>
              <a:t>6/14/2014</a:t>
            </a:fld>
            <a:endParaRPr lang="en-US" dirty="0"/>
          </a:p>
        </p:txBody>
      </p:sp>
      <p:sp>
        <p:nvSpPr>
          <p:cNvPr id="8" name="Footer Placeholder 7"/>
          <p:cNvSpPr>
            <a:spLocks noGrp="1"/>
          </p:cNvSpPr>
          <p:nvPr>
            <p:ph type="ftr" sz="quarter" idx="11"/>
          </p:nvPr>
        </p:nvSpPr>
        <p:spPr/>
        <p:txBody>
          <a:bodyPr/>
          <a:lstStyle/>
          <a:p>
            <a:r>
              <a:rPr lang="en-US" dirty="0" smtClean="0"/>
              <a:t>Presented by: Radcliffe Spence</a:t>
            </a:r>
            <a:endParaRPr lang="en-US" dirty="0"/>
          </a:p>
        </p:txBody>
      </p:sp>
      <p:sp>
        <p:nvSpPr>
          <p:cNvPr id="9" name="Slide Number Placeholder 8"/>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B6F205-1A86-41CA-A2CB-989415CDEC32}" type="datetime1">
              <a:rPr lang="en-US" smtClean="0"/>
              <a:pPr/>
              <a:t>6/14/2014</a:t>
            </a:fld>
            <a:endParaRPr lang="en-US" dirty="0"/>
          </a:p>
        </p:txBody>
      </p:sp>
      <p:sp>
        <p:nvSpPr>
          <p:cNvPr id="4" name="Footer Placeholder 3"/>
          <p:cNvSpPr>
            <a:spLocks noGrp="1"/>
          </p:cNvSpPr>
          <p:nvPr>
            <p:ph type="ftr" sz="quarter" idx="11"/>
          </p:nvPr>
        </p:nvSpPr>
        <p:spPr/>
        <p:txBody>
          <a:bodyPr/>
          <a:lstStyle/>
          <a:p>
            <a:r>
              <a:rPr lang="en-US" dirty="0" smtClean="0"/>
              <a:t>Presented by: Radcliffe Spence</a:t>
            </a:r>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0E195-B975-4709-8F2E-490ACCD19903}" type="datetime1">
              <a:rPr lang="en-US" smtClean="0"/>
              <a:pPr/>
              <a:t>6/14/2014</a:t>
            </a:fld>
            <a:endParaRPr lang="en-US" dirty="0"/>
          </a:p>
        </p:txBody>
      </p:sp>
      <p:sp>
        <p:nvSpPr>
          <p:cNvPr id="3" name="Footer Placeholder 2"/>
          <p:cNvSpPr>
            <a:spLocks noGrp="1"/>
          </p:cNvSpPr>
          <p:nvPr>
            <p:ph type="ftr" sz="quarter" idx="11"/>
          </p:nvPr>
        </p:nvSpPr>
        <p:spPr/>
        <p:txBody>
          <a:bodyPr/>
          <a:lstStyle/>
          <a:p>
            <a:r>
              <a:rPr lang="en-US" dirty="0" smtClean="0"/>
              <a:t>Presented by: Radcliffe Spence</a:t>
            </a:r>
            <a:endParaRPr lang="en-US" dirty="0"/>
          </a:p>
        </p:txBody>
      </p:sp>
      <p:sp>
        <p:nvSpPr>
          <p:cNvPr id="4" name="Slide Number Placeholder 3"/>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6F0A43-AE1D-437B-B293-9F74C0903E09}" type="datetime1">
              <a:rPr lang="en-US" smtClean="0"/>
              <a:pPr/>
              <a:t>6/14/2014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p:txBody>
          <a:bodyPr/>
          <a:lstStyle/>
          <a:p>
            <a:fld id="{CDD71D04-CB16-4CAA-BB58-FCCD6CDAF60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E7B207-632B-4504-AF27-700D5957D90A}" type="datetime1">
              <a:rPr lang="en-US" smtClean="0"/>
              <a:pPr/>
              <a:t>6/14/2014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DD71D04-CB16-4CAA-BB58-FCCD6CDAF60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CE6FA4-4BD6-452B-AF25-A2FEECCC0300}" type="datetime1">
              <a:rPr lang="en-US" smtClean="0"/>
              <a:pPr/>
              <a:t>6/14/2014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Presented by: Radcliffe Spence</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D71D04-CB16-4CAA-BB58-FCCD6CDAF60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Commercial Shipping</a:t>
            </a:r>
            <a:endParaRPr lang="en-US" dirty="0"/>
          </a:p>
        </p:txBody>
      </p:sp>
      <p:sp>
        <p:nvSpPr>
          <p:cNvPr id="3" name="Subtitle 2"/>
          <p:cNvSpPr>
            <a:spLocks noGrp="1"/>
          </p:cNvSpPr>
          <p:nvPr>
            <p:ph type="subTitle" idx="1"/>
          </p:nvPr>
        </p:nvSpPr>
        <p:spPr/>
        <p:txBody>
          <a:bodyPr/>
          <a:lstStyle/>
          <a:p>
            <a:pPr algn="ctr"/>
            <a:r>
              <a:rPr lang="en-US" dirty="0" smtClean="0"/>
              <a:t>Liner Shipping Market Unit #4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dirty="0"/>
          </a:p>
        </p:txBody>
      </p:sp>
      <p:sp>
        <p:nvSpPr>
          <p:cNvPr id="3" name="Content Placeholder 2"/>
          <p:cNvSpPr>
            <a:spLocks noGrp="1"/>
          </p:cNvSpPr>
          <p:nvPr>
            <p:ph idx="1"/>
          </p:nvPr>
        </p:nvSpPr>
        <p:spPr/>
        <p:txBody>
          <a:bodyPr/>
          <a:lstStyle/>
          <a:p>
            <a:r>
              <a:rPr lang="en-US" dirty="0" smtClean="0"/>
              <a:t>The container sizes need to be standardized so that the containers can be most efficiently stacked - literally, one on top of the other - and so that ships, trains, trucks and cranes at the ports can be specially fitted or built to a single size specification.</a:t>
            </a:r>
          </a:p>
          <a:p>
            <a:r>
              <a:rPr lang="en-US" dirty="0" smtClean="0"/>
              <a:t> This standardization now applies across the global industry, thanks to the work of the </a:t>
            </a:r>
            <a:r>
              <a:rPr lang="en-US" b="1" dirty="0" smtClean="0"/>
              <a:t>International Organization for Standardization</a:t>
            </a:r>
            <a:r>
              <a:rPr lang="en-US" dirty="0" smtClean="0"/>
              <a:t> (ISO) that in 1961, set standard sizes for all containers.</a:t>
            </a:r>
            <a:endParaRPr lang="en-US" dirty="0"/>
          </a:p>
        </p:txBody>
      </p:sp>
      <p:sp>
        <p:nvSpPr>
          <p:cNvPr id="4" name="Date Placeholder 3"/>
          <p:cNvSpPr>
            <a:spLocks noGrp="1"/>
          </p:cNvSpPr>
          <p:nvPr>
            <p:ph type="dt" sz="half" idx="10"/>
          </p:nvPr>
        </p:nvSpPr>
        <p:spPr/>
        <p:txBody>
          <a:bodyPr/>
          <a:lstStyle/>
          <a:p>
            <a:fld id="{98C49E4F-0EC1-4376-A314-A2BA00376E50}"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dirty="0"/>
          </a:p>
        </p:txBody>
      </p:sp>
      <p:sp>
        <p:nvSpPr>
          <p:cNvPr id="3" name="Content Placeholder 2"/>
          <p:cNvSpPr>
            <a:spLocks noGrp="1"/>
          </p:cNvSpPr>
          <p:nvPr>
            <p:ph idx="1"/>
          </p:nvPr>
        </p:nvSpPr>
        <p:spPr/>
        <p:txBody>
          <a:bodyPr/>
          <a:lstStyle/>
          <a:p>
            <a:r>
              <a:rPr lang="en-US" dirty="0" smtClean="0"/>
              <a:t>Proper loading or "stuffing" of containers is very important to the safety and stability of the containers and the ships, trucks and trains that transport the containers.</a:t>
            </a:r>
          </a:p>
          <a:p>
            <a:r>
              <a:rPr lang="en-US" dirty="0" smtClean="0"/>
              <a:t> In 2008, the World Shipping Council (WSC), together with the International Chamber of Shipping (ICS), published </a:t>
            </a:r>
            <a:r>
              <a:rPr lang="en-US" b="1" dirty="0" smtClean="0"/>
              <a:t>Transport of Containers by Sea - Industry Guidance for Shippers and Container Stuffers</a:t>
            </a:r>
            <a:r>
              <a:rPr lang="en-US" dirty="0" smtClean="0"/>
              <a:t> to aid those loading containers.</a:t>
            </a:r>
            <a:endParaRPr lang="en-US" dirty="0"/>
          </a:p>
        </p:txBody>
      </p:sp>
      <p:sp>
        <p:nvSpPr>
          <p:cNvPr id="4" name="Date Placeholder 3"/>
          <p:cNvSpPr>
            <a:spLocks noGrp="1"/>
          </p:cNvSpPr>
          <p:nvPr>
            <p:ph type="dt" sz="half" idx="10"/>
          </p:nvPr>
        </p:nvSpPr>
        <p:spPr/>
        <p:txBody>
          <a:bodyPr/>
          <a:lstStyle/>
          <a:p>
            <a:fld id="{5D7E6C71-A956-4FE6-84A2-E922F7663660}"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dirty="0"/>
          </a:p>
        </p:txBody>
      </p:sp>
      <p:sp>
        <p:nvSpPr>
          <p:cNvPr id="3" name="Content Placeholder 2"/>
          <p:cNvSpPr>
            <a:spLocks noGrp="1"/>
          </p:cNvSpPr>
          <p:nvPr>
            <p:ph idx="1"/>
          </p:nvPr>
        </p:nvSpPr>
        <p:spPr/>
        <p:txBody>
          <a:bodyPr/>
          <a:lstStyle/>
          <a:p>
            <a:r>
              <a:rPr lang="en-US" dirty="0" smtClean="0"/>
              <a:t>In 2010, WSC and ICS issued a </a:t>
            </a:r>
            <a:r>
              <a:rPr lang="en-US" b="1" dirty="0" smtClean="0"/>
              <a:t>joint statement calling on the International Maritime Organization (IMO)</a:t>
            </a:r>
            <a:r>
              <a:rPr lang="en-US" dirty="0" smtClean="0"/>
              <a:t> to establish an international legal requirement that all loaded containers be weighed at the marine port facility before they are stowed aboard a vessel for export.</a:t>
            </a:r>
          </a:p>
          <a:p>
            <a:r>
              <a:rPr lang="en-US" dirty="0" smtClean="0"/>
              <a:t>Containers are generally constructed of aluminum or steel with each container size and type built according to the same ISO specifications, regardless of where the container is manufactured.</a:t>
            </a:r>
            <a:endParaRPr lang="en-US" dirty="0"/>
          </a:p>
        </p:txBody>
      </p:sp>
      <p:sp>
        <p:nvSpPr>
          <p:cNvPr id="4" name="Date Placeholder 3"/>
          <p:cNvSpPr>
            <a:spLocks noGrp="1"/>
          </p:cNvSpPr>
          <p:nvPr>
            <p:ph type="dt" sz="half" idx="10"/>
          </p:nvPr>
        </p:nvSpPr>
        <p:spPr/>
        <p:txBody>
          <a:bodyPr/>
          <a:lstStyle/>
          <a:p>
            <a:fld id="{094DD7EB-F128-4653-AB81-8135E9F5FE18}"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12</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dirty="0"/>
          </a:p>
        </p:txBody>
      </p:sp>
      <p:sp>
        <p:nvSpPr>
          <p:cNvPr id="3" name="Content Placeholder 2"/>
          <p:cNvSpPr>
            <a:spLocks noGrp="1"/>
          </p:cNvSpPr>
          <p:nvPr>
            <p:ph idx="1"/>
          </p:nvPr>
        </p:nvSpPr>
        <p:spPr/>
        <p:txBody>
          <a:bodyPr/>
          <a:lstStyle/>
          <a:p>
            <a:r>
              <a:rPr lang="en-US" dirty="0" smtClean="0"/>
              <a:t>Shipping containers are available in a variety of types in addition to the </a:t>
            </a:r>
            <a:r>
              <a:rPr lang="en-US" b="1" dirty="0" smtClean="0"/>
              <a:t>standard dry cargo container </a:t>
            </a:r>
            <a:r>
              <a:rPr lang="en-US" dirty="0" smtClean="0"/>
              <a:t>often referred to as "special" equipment.</a:t>
            </a:r>
          </a:p>
          <a:p>
            <a:r>
              <a:rPr lang="en-US" dirty="0" smtClean="0"/>
              <a:t> These special containers include open end, open side, open top, half-height, flat rack, </a:t>
            </a:r>
            <a:r>
              <a:rPr lang="en-US" b="1" dirty="0" smtClean="0"/>
              <a:t>refrigerated (known as "reefer")</a:t>
            </a:r>
            <a:r>
              <a:rPr lang="en-US" dirty="0" smtClean="0"/>
              <a:t>, liquid bulk (tank), and modular all built to same exterior lengths and widths as the standard dry cargo containers. </a:t>
            </a:r>
          </a:p>
          <a:p>
            <a:r>
              <a:rPr lang="en-US" dirty="0" smtClean="0"/>
              <a:t>Containers in the </a:t>
            </a:r>
            <a:r>
              <a:rPr lang="en-US" b="1" dirty="0" smtClean="0"/>
              <a:t>global container fleet</a:t>
            </a:r>
            <a:r>
              <a:rPr lang="en-US" dirty="0" smtClean="0"/>
              <a:t> equate to more than 34 million TEU.</a:t>
            </a:r>
            <a:endParaRPr lang="en-US" dirty="0"/>
          </a:p>
        </p:txBody>
      </p:sp>
      <p:sp>
        <p:nvSpPr>
          <p:cNvPr id="4" name="Date Placeholder 3"/>
          <p:cNvSpPr>
            <a:spLocks noGrp="1"/>
          </p:cNvSpPr>
          <p:nvPr>
            <p:ph type="dt" sz="half" idx="10"/>
          </p:nvPr>
        </p:nvSpPr>
        <p:spPr/>
        <p:txBody>
          <a:bodyPr/>
          <a:lstStyle/>
          <a:p>
            <a:fld id="{D3337E54-7B81-4AA7-9E36-6E43FAD019CC}"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dirty="0"/>
          </a:p>
        </p:txBody>
      </p:sp>
      <p:sp>
        <p:nvSpPr>
          <p:cNvPr id="3" name="Content Placeholder 2"/>
          <p:cNvSpPr>
            <a:spLocks noGrp="1"/>
          </p:cNvSpPr>
          <p:nvPr>
            <p:ph idx="1"/>
          </p:nvPr>
        </p:nvSpPr>
        <p:spPr/>
        <p:txBody>
          <a:bodyPr/>
          <a:lstStyle/>
          <a:p>
            <a:r>
              <a:rPr lang="en-US" dirty="0" smtClean="0"/>
              <a:t>Open tops are used for easy loading of cargo such as logs, machinery and odd sized goods.</a:t>
            </a:r>
          </a:p>
          <a:p>
            <a:r>
              <a:rPr lang="en-US" dirty="0" smtClean="0"/>
              <a:t> Flat racks can be used for boats, vehicles, machinery or industrial equipment. </a:t>
            </a:r>
          </a:p>
          <a:p>
            <a:r>
              <a:rPr lang="en-US" dirty="0" smtClean="0"/>
              <a:t>Open sides may be used for vegetables such as onions and potatoes. </a:t>
            </a:r>
          </a:p>
          <a:p>
            <a:r>
              <a:rPr lang="en-US" dirty="0" smtClean="0"/>
              <a:t>Tank containers transport many types of liquids such as chemicals, wine and vegetable oil.</a:t>
            </a:r>
            <a:endParaRPr lang="en-US" dirty="0"/>
          </a:p>
        </p:txBody>
      </p:sp>
      <p:sp>
        <p:nvSpPr>
          <p:cNvPr id="4" name="Date Placeholder 3"/>
          <p:cNvSpPr>
            <a:spLocks noGrp="1"/>
          </p:cNvSpPr>
          <p:nvPr>
            <p:ph type="dt" sz="half" idx="10"/>
          </p:nvPr>
        </p:nvSpPr>
        <p:spPr/>
        <p:txBody>
          <a:bodyPr/>
          <a:lstStyle/>
          <a:p>
            <a:fld id="{5495B18B-0007-4795-9E3E-2EE5E6FEFD39}"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dirty="0"/>
          </a:p>
        </p:txBody>
      </p:sp>
      <p:sp>
        <p:nvSpPr>
          <p:cNvPr id="3" name="Content Placeholder 2"/>
          <p:cNvSpPr>
            <a:spLocks noGrp="1"/>
          </p:cNvSpPr>
          <p:nvPr>
            <p:ph idx="1"/>
          </p:nvPr>
        </p:nvSpPr>
        <p:spPr/>
        <p:txBody>
          <a:bodyPr/>
          <a:lstStyle/>
          <a:p>
            <a:r>
              <a:rPr lang="en-US" dirty="0" smtClean="0"/>
              <a:t>Every container has its own unique unit number, often called a box number that can be used by ship captains, crews, coastguards, dock supervisors, customs officers and warehouse managers to identify who owns the container, who is using the container to ship goods and even track the container's whereabouts anywhere in the world.</a:t>
            </a:r>
          </a:p>
          <a:p>
            <a:r>
              <a:rPr lang="en-US" dirty="0" smtClean="0"/>
              <a:t>Each container is sealed at the handle of the locking bars for the integrity of the container and its contents.</a:t>
            </a:r>
            <a:endParaRPr lang="en-US" dirty="0"/>
          </a:p>
        </p:txBody>
      </p:sp>
      <p:sp>
        <p:nvSpPr>
          <p:cNvPr id="4" name="Date Placeholder 3"/>
          <p:cNvSpPr>
            <a:spLocks noGrp="1"/>
          </p:cNvSpPr>
          <p:nvPr>
            <p:ph type="dt" sz="half" idx="10"/>
          </p:nvPr>
        </p:nvSpPr>
        <p:spPr/>
        <p:txBody>
          <a:bodyPr/>
          <a:lstStyle/>
          <a:p>
            <a:fld id="{2B710056-A8F8-493A-90CA-21F3AC1A5835}"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Liner Ships</a:t>
            </a:r>
            <a:endParaRPr lang="en-US" b="1" dirty="0"/>
          </a:p>
        </p:txBody>
      </p:sp>
      <p:sp>
        <p:nvSpPr>
          <p:cNvPr id="3" name="Content Placeholder 2"/>
          <p:cNvSpPr>
            <a:spLocks noGrp="1"/>
          </p:cNvSpPr>
          <p:nvPr>
            <p:ph idx="1"/>
          </p:nvPr>
        </p:nvSpPr>
        <p:spPr/>
        <p:txBody>
          <a:bodyPr/>
          <a:lstStyle/>
          <a:p>
            <a:r>
              <a:rPr lang="en-US" dirty="0" smtClean="0"/>
              <a:t>There are almost 6,000 ships, mostly containerships, operating in liner services with most built since 1980.</a:t>
            </a:r>
          </a:p>
          <a:p>
            <a:r>
              <a:rPr lang="en-US" dirty="0" smtClean="0"/>
              <a:t> Liner ships have the capacity to carry several warehouses-worth of goods, which makes one journey very efficient.</a:t>
            </a:r>
          </a:p>
          <a:p>
            <a:r>
              <a:rPr lang="en-US" dirty="0" smtClean="0"/>
              <a:t> In an average year a large container ship travels three-quarters of the distance to the moon. </a:t>
            </a:r>
          </a:p>
          <a:p>
            <a:r>
              <a:rPr lang="en-US" dirty="0" smtClean="0"/>
              <a:t>That means that in its lifetime it travels to the moon and back nearly ten times!</a:t>
            </a:r>
            <a:endParaRPr lang="en-US" dirty="0"/>
          </a:p>
        </p:txBody>
      </p:sp>
      <p:sp>
        <p:nvSpPr>
          <p:cNvPr id="4" name="Date Placeholder 3"/>
          <p:cNvSpPr>
            <a:spLocks noGrp="1"/>
          </p:cNvSpPr>
          <p:nvPr>
            <p:ph type="dt" sz="half" idx="10"/>
          </p:nvPr>
        </p:nvSpPr>
        <p:spPr/>
        <p:txBody>
          <a:bodyPr/>
          <a:lstStyle/>
          <a:p>
            <a:fld id="{9D5E95A3-9379-4734-B0B5-DD593F82341B}"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 Ship Design</a:t>
            </a:r>
            <a:endParaRPr lang="en-US" b="1" dirty="0"/>
          </a:p>
        </p:txBody>
      </p:sp>
      <p:sp>
        <p:nvSpPr>
          <p:cNvPr id="3" name="Content Placeholder 2"/>
          <p:cNvSpPr>
            <a:spLocks noGrp="1"/>
          </p:cNvSpPr>
          <p:nvPr>
            <p:ph idx="1"/>
          </p:nvPr>
        </p:nvSpPr>
        <p:spPr/>
        <p:txBody>
          <a:bodyPr/>
          <a:lstStyle/>
          <a:p>
            <a:r>
              <a:rPr lang="en-US" dirty="0" smtClean="0"/>
              <a:t>Container ships carry their containers both on and below deck.</a:t>
            </a:r>
          </a:p>
          <a:p>
            <a:r>
              <a:rPr lang="en-US" dirty="0" smtClean="0"/>
              <a:t> Deck-stowed containers on an 11,000 TEU vessel are stacked up to seven to eight high and nineteen across, inter-locked with fittings and secured by special lashings. </a:t>
            </a:r>
          </a:p>
          <a:p>
            <a:r>
              <a:rPr lang="en-US" dirty="0" smtClean="0"/>
              <a:t>Ships generally carry a mix of 20-foot and 40-foot boxes. </a:t>
            </a:r>
          </a:p>
          <a:p>
            <a:r>
              <a:rPr lang="en-US" dirty="0" smtClean="0"/>
              <a:t>Most can also carry 45-foot and 48-foot containers on deck and some can carry 53-foot containers as well</a:t>
            </a:r>
            <a:endParaRPr lang="en-US" dirty="0"/>
          </a:p>
        </p:txBody>
      </p:sp>
      <p:sp>
        <p:nvSpPr>
          <p:cNvPr id="4" name="Date Placeholder 3"/>
          <p:cNvSpPr>
            <a:spLocks noGrp="1"/>
          </p:cNvSpPr>
          <p:nvPr>
            <p:ph type="dt" sz="half" idx="10"/>
          </p:nvPr>
        </p:nvSpPr>
        <p:spPr/>
        <p:txBody>
          <a:bodyPr/>
          <a:lstStyle/>
          <a:p>
            <a:fld id="{2925E114-1ED7-481D-AF4C-16CC9F4C265B}"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 Vessel Fleet</a:t>
            </a:r>
            <a:endParaRPr lang="en-US" b="1" dirty="0"/>
          </a:p>
        </p:txBody>
      </p:sp>
      <p:sp>
        <p:nvSpPr>
          <p:cNvPr id="3" name="Content Placeholder 2"/>
          <p:cNvSpPr>
            <a:spLocks noGrp="1"/>
          </p:cNvSpPr>
          <p:nvPr>
            <p:ph idx="1"/>
          </p:nvPr>
        </p:nvSpPr>
        <p:spPr/>
        <p:txBody>
          <a:bodyPr/>
          <a:lstStyle/>
          <a:p>
            <a:r>
              <a:rPr lang="en-US" dirty="0" smtClean="0"/>
              <a:t>Container ships have grown in size from just 1,500 TEU in 1976 to ships able to carry in excess of 12,000 TEU today, with some ships on order capable of carrying 18,000 TEU.</a:t>
            </a:r>
          </a:p>
          <a:p>
            <a:r>
              <a:rPr lang="en-US" dirty="0" smtClean="0"/>
              <a:t> Today's ships not only are able to carry more goods in one voyage, they are much more fuel efficient.</a:t>
            </a:r>
          </a:p>
          <a:p>
            <a:r>
              <a:rPr lang="en-US" dirty="0" smtClean="0"/>
              <a:t>There are approximately 4,900 container ships in the global fleet most of which are operated by members of the World Shipping Council and there are approximately 600 new vessels on order.</a:t>
            </a:r>
          </a:p>
          <a:p>
            <a:endParaRPr lang="en-US" dirty="0"/>
          </a:p>
        </p:txBody>
      </p:sp>
      <p:sp>
        <p:nvSpPr>
          <p:cNvPr id="4" name="Date Placeholder 3"/>
          <p:cNvSpPr>
            <a:spLocks noGrp="1"/>
          </p:cNvSpPr>
          <p:nvPr>
            <p:ph type="dt" sz="half" idx="10"/>
          </p:nvPr>
        </p:nvSpPr>
        <p:spPr/>
        <p:txBody>
          <a:bodyPr/>
          <a:lstStyle/>
          <a:p>
            <a:fld id="{B54C67A3-9AC4-418C-A348-61BD04611E43}"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18</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 Vessel Fleet</a:t>
            </a:r>
            <a:endParaRPr lang="en-US" dirty="0"/>
          </a:p>
        </p:txBody>
      </p:sp>
      <p:sp>
        <p:nvSpPr>
          <p:cNvPr id="3" name="Content Placeholder 2"/>
          <p:cNvSpPr>
            <a:spLocks noGrp="1"/>
          </p:cNvSpPr>
          <p:nvPr>
            <p:ph idx="1"/>
          </p:nvPr>
        </p:nvSpPr>
        <p:spPr/>
        <p:txBody>
          <a:bodyPr/>
          <a:lstStyle/>
          <a:p>
            <a:r>
              <a:rPr lang="en-US" dirty="0" smtClean="0"/>
              <a:t>In addition to container ships, the liner vessel fleet includes more than 1,200 Ro/Ro and car carrier ships that transport cars, trucks and other vehicles as well as agricultural and construction machinery. </a:t>
            </a:r>
          </a:p>
          <a:p>
            <a:r>
              <a:rPr lang="en-US" dirty="0" smtClean="0"/>
              <a:t>These ships can also transport cargo too long, too wide or too heavy for movement in standard containers on board container ships.</a:t>
            </a:r>
            <a:endParaRPr lang="en-US" dirty="0"/>
          </a:p>
        </p:txBody>
      </p:sp>
      <p:sp>
        <p:nvSpPr>
          <p:cNvPr id="4" name="Date Placeholder 3"/>
          <p:cNvSpPr>
            <a:spLocks noGrp="1"/>
          </p:cNvSpPr>
          <p:nvPr>
            <p:ph type="dt" sz="half" idx="10"/>
          </p:nvPr>
        </p:nvSpPr>
        <p:spPr/>
        <p:txBody>
          <a:bodyPr/>
          <a:lstStyle/>
          <a:p>
            <a:fld id="{41D97DFE-39B6-453E-8D6B-F4AE1491606F}"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19</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Liner Shipping</a:t>
            </a:r>
            <a:endParaRPr lang="en-US" b="1" dirty="0"/>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2</a:t>
            </a:fld>
            <a:endParaRPr lang="en-US" dirty="0"/>
          </a:p>
        </p:txBody>
      </p:sp>
      <p:pic>
        <p:nvPicPr>
          <p:cNvPr id="7" name="Content Placeholder 6" descr="http://www.worldshipping.org/attachments/image-gallery/danit_090430_000_fxt.jpg"/>
          <p:cNvPicPr>
            <a:picLocks noGrp="1"/>
          </p:cNvPicPr>
          <p:nvPr>
            <p:ph idx="1"/>
          </p:nvPr>
        </p:nvPicPr>
        <p:blipFill>
          <a:blip r:embed="rId2" cstate="print"/>
          <a:srcRect/>
          <a:stretch>
            <a:fillRect/>
          </a:stretch>
        </p:blipFill>
        <p:spPr bwMode="auto">
          <a:xfrm>
            <a:off x="533400" y="2133600"/>
            <a:ext cx="8001000" cy="4114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Benefits of Liner Trade</a:t>
            </a:r>
            <a:endParaRPr lang="en-US" b="1" dirty="0"/>
          </a:p>
        </p:txBody>
      </p:sp>
      <p:sp>
        <p:nvSpPr>
          <p:cNvPr id="3" name="Content Placeholder 2"/>
          <p:cNvSpPr>
            <a:spLocks noGrp="1"/>
          </p:cNvSpPr>
          <p:nvPr>
            <p:ph idx="1"/>
          </p:nvPr>
        </p:nvSpPr>
        <p:spPr/>
        <p:txBody>
          <a:bodyPr>
            <a:normAutofit/>
          </a:bodyPr>
          <a:lstStyle/>
          <a:p>
            <a:r>
              <a:rPr lang="en-US" dirty="0" smtClean="0"/>
              <a:t>International liner shipping is a sophisticated network of regularly scheduled services that transports goods from anywhere in the world to anywhere in the world at low cost and with greater energy efficiency than any other form of international transportation.</a:t>
            </a:r>
          </a:p>
          <a:p>
            <a:r>
              <a:rPr lang="en-US" dirty="0" smtClean="0"/>
              <a:t>It affords small shippers to make regular and timely shipments to their customers(consignees) at affordable price.</a:t>
            </a:r>
          </a:p>
        </p:txBody>
      </p:sp>
      <p:sp>
        <p:nvSpPr>
          <p:cNvPr id="4" name="Date Placeholder 3"/>
          <p:cNvSpPr>
            <a:spLocks noGrp="1"/>
          </p:cNvSpPr>
          <p:nvPr>
            <p:ph type="dt" sz="half" idx="10"/>
          </p:nvPr>
        </p:nvSpPr>
        <p:spPr/>
        <p:txBody>
          <a:bodyPr/>
          <a:lstStyle/>
          <a:p>
            <a:fld id="{6D029CC8-4055-426C-8A56-1030A2445199}"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Efficiency</a:t>
            </a:r>
            <a:endParaRPr lang="en-US" b="1" dirty="0"/>
          </a:p>
        </p:txBody>
      </p:sp>
      <p:sp>
        <p:nvSpPr>
          <p:cNvPr id="3" name="Content Placeholder 2"/>
          <p:cNvSpPr>
            <a:spLocks noGrp="1"/>
          </p:cNvSpPr>
          <p:nvPr>
            <p:ph idx="1"/>
          </p:nvPr>
        </p:nvSpPr>
        <p:spPr/>
        <p:txBody>
          <a:bodyPr>
            <a:normAutofit fontScale="92500"/>
          </a:bodyPr>
          <a:lstStyle/>
          <a:p>
            <a:r>
              <a:rPr lang="en-US" dirty="0" smtClean="0"/>
              <a:t>Liner shipping is the most efficient mode of transport for goods. In one year, a single large containership might carry over 200,000 container loads of cargo. </a:t>
            </a:r>
          </a:p>
          <a:p>
            <a:r>
              <a:rPr lang="en-US" dirty="0" smtClean="0"/>
              <a:t>While individual ships vary in size and carrying capacity, many container ships can transport up to 8,000 containers of goods and products on a single voyage. </a:t>
            </a:r>
          </a:p>
          <a:p>
            <a:r>
              <a:rPr lang="en-US" dirty="0" smtClean="0"/>
              <a:t>Similarly, on a single voyage, some car carrier ships can handle 7,600 cars.</a:t>
            </a:r>
          </a:p>
          <a:p>
            <a:r>
              <a:rPr lang="en-US" dirty="0" smtClean="0"/>
              <a:t> It would require hundreds of freight aircraft, many miles of rail cars, and fleets of trucks to carry the goods that can fit on one large liner ship. </a:t>
            </a:r>
          </a:p>
          <a:p>
            <a:endParaRPr lang="en-US" dirty="0"/>
          </a:p>
        </p:txBody>
      </p:sp>
      <p:sp>
        <p:nvSpPr>
          <p:cNvPr id="4" name="Date Placeholder 3"/>
          <p:cNvSpPr>
            <a:spLocks noGrp="1"/>
          </p:cNvSpPr>
          <p:nvPr>
            <p:ph type="dt" sz="half" idx="10"/>
          </p:nvPr>
        </p:nvSpPr>
        <p:spPr/>
        <p:txBody>
          <a:bodyPr/>
          <a:lstStyle/>
          <a:p>
            <a:fld id="{C46167B8-DD1A-480E-A410-F55DA083C180}"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 Flow</a:t>
            </a:r>
            <a:endParaRPr lang="en-US" b="1" dirty="0"/>
          </a:p>
        </p:txBody>
      </p:sp>
      <p:sp>
        <p:nvSpPr>
          <p:cNvPr id="3" name="Content Placeholder 2"/>
          <p:cNvSpPr>
            <a:spLocks noGrp="1"/>
          </p:cNvSpPr>
          <p:nvPr>
            <p:ph idx="1"/>
          </p:nvPr>
        </p:nvSpPr>
        <p:spPr/>
        <p:txBody>
          <a:bodyPr>
            <a:normAutofit fontScale="92500"/>
          </a:bodyPr>
          <a:lstStyle/>
          <a:p>
            <a:r>
              <a:rPr lang="en-US" dirty="0" smtClean="0"/>
              <a:t>The huge investments made in containerization have paid off and container traffic is still continuing to grow. Although growth will not be as unbridled as in the past, it will continue until all conventional transport operations have, within a container's limits of capacity and weight, been containerized.</a:t>
            </a:r>
          </a:p>
          <a:p>
            <a:r>
              <a:rPr lang="en-US" dirty="0" smtClean="0"/>
              <a:t>By then, it is estimated that there will be some 8000 ships in operation with a total slot capacity of nine to ten million standard containers. There will be approximately the same number of containers ashore being packed or unpacked, awaiting stuffing or unstuffing or being transferred. </a:t>
            </a:r>
            <a:endParaRPr lang="en-US" dirty="0"/>
          </a:p>
        </p:txBody>
      </p:sp>
      <p:sp>
        <p:nvSpPr>
          <p:cNvPr id="4" name="Date Placeholder 3"/>
          <p:cNvSpPr>
            <a:spLocks noGrp="1"/>
          </p:cNvSpPr>
          <p:nvPr>
            <p:ph type="dt" sz="half" idx="10"/>
          </p:nvPr>
        </p:nvSpPr>
        <p:spPr/>
        <p:txBody>
          <a:bodyPr/>
          <a:lstStyle/>
          <a:p>
            <a:fld id="{A7B77317-4959-40EF-8257-A156C87AA7E5}"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22</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 Flow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majority of these containers are standard 20' box containers. While there are special containers for many applications, growth rates for these are not significant.</a:t>
            </a:r>
          </a:p>
          <a:p>
            <a:r>
              <a:rPr lang="en-US" dirty="0" smtClean="0"/>
              <a:t>The majority of the world's container stocks are owned by shipping companies.</a:t>
            </a:r>
          </a:p>
          <a:p>
            <a:r>
              <a:rPr lang="en-US" dirty="0" smtClean="0"/>
              <a:t> Quite a few are, however, leased in both large and small numbers to ship-owners or other interested parties by leasing companies. </a:t>
            </a:r>
          </a:p>
          <a:p>
            <a:r>
              <a:rPr lang="en-US" dirty="0" smtClean="0"/>
              <a:t>Some forwarders ship goods in their own containers, but these are generally special containers for bulk cargoes, tank containers for chemicals or beverages or coil containers for the steel industry etc.</a:t>
            </a:r>
            <a:endParaRPr lang="en-US" dirty="0"/>
          </a:p>
        </p:txBody>
      </p:sp>
      <p:sp>
        <p:nvSpPr>
          <p:cNvPr id="4" name="Date Placeholder 3"/>
          <p:cNvSpPr>
            <a:spLocks noGrp="1"/>
          </p:cNvSpPr>
          <p:nvPr>
            <p:ph type="dt" sz="half" idx="10"/>
          </p:nvPr>
        </p:nvSpPr>
        <p:spPr/>
        <p:txBody>
          <a:bodyPr/>
          <a:lstStyle/>
          <a:p>
            <a:fld id="{0A890768-A440-442F-8F3B-215BCA96424C}"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23</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Global Economic Engine</a:t>
            </a:r>
            <a:endParaRPr lang="en-US" b="1" dirty="0"/>
          </a:p>
        </p:txBody>
      </p:sp>
      <p:sp>
        <p:nvSpPr>
          <p:cNvPr id="3" name="Content Placeholder 2"/>
          <p:cNvSpPr>
            <a:spLocks noGrp="1"/>
          </p:cNvSpPr>
          <p:nvPr>
            <p:ph idx="1"/>
          </p:nvPr>
        </p:nvSpPr>
        <p:spPr/>
        <p:txBody>
          <a:bodyPr>
            <a:normAutofit/>
          </a:bodyPr>
          <a:lstStyle/>
          <a:p>
            <a:r>
              <a:rPr lang="en-US" dirty="0" smtClean="0"/>
              <a:t>Liner shipping connects countries, markets, businesses and people, allowing them to buy and sell goods on a scale not previously possible.</a:t>
            </a:r>
          </a:p>
          <a:p>
            <a:r>
              <a:rPr lang="en-US" dirty="0" smtClean="0"/>
              <a:t> Today, the liner shipping industry transports goods representing approximately one-third of the total value of global trade.</a:t>
            </a:r>
          </a:p>
          <a:p>
            <a:r>
              <a:rPr lang="en-US" dirty="0" smtClean="0"/>
              <a:t> Additionally, as a major global enterprise in its own right, the international shipping industry is responsible for millions of existing jobs and plays a crucial role in stimulating new jobs. </a:t>
            </a:r>
            <a:endParaRPr lang="en-US" dirty="0"/>
          </a:p>
        </p:txBody>
      </p:sp>
      <p:sp>
        <p:nvSpPr>
          <p:cNvPr id="4" name="Date Placeholder 3"/>
          <p:cNvSpPr>
            <a:spLocks noGrp="1"/>
          </p:cNvSpPr>
          <p:nvPr>
            <p:ph type="dt" sz="half" idx="10"/>
          </p:nvPr>
        </p:nvSpPr>
        <p:spPr/>
        <p:txBody>
          <a:bodyPr/>
          <a:lstStyle/>
          <a:p>
            <a:fld id="{52C6977D-5300-4099-9DF4-90A51D6869E4}"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Global Economic Engine</a:t>
            </a:r>
            <a:endParaRPr lang="en-US" dirty="0"/>
          </a:p>
        </p:txBody>
      </p:sp>
      <p:sp>
        <p:nvSpPr>
          <p:cNvPr id="3" name="Content Placeholder 2"/>
          <p:cNvSpPr>
            <a:spLocks noGrp="1"/>
          </p:cNvSpPr>
          <p:nvPr>
            <p:ph idx="1"/>
          </p:nvPr>
        </p:nvSpPr>
        <p:spPr/>
        <p:txBody>
          <a:bodyPr/>
          <a:lstStyle/>
          <a:p>
            <a:r>
              <a:rPr lang="en-US" dirty="0" smtClean="0"/>
              <a:t>It contributes hundreds of billions of dollars to the global economy annually thereby increasing gross domestic product in countries throughout the world.</a:t>
            </a:r>
          </a:p>
          <a:p>
            <a:r>
              <a:rPr lang="en-US" dirty="0" smtClean="0"/>
              <a:t> Moreover, as the lifeblood of global economic vitality, ocean shipping contributes significantly to international stability and security.</a:t>
            </a:r>
          </a:p>
          <a:p>
            <a:endParaRPr lang="en-US" dirty="0"/>
          </a:p>
        </p:txBody>
      </p:sp>
      <p:sp>
        <p:nvSpPr>
          <p:cNvPr id="4" name="Date Placeholder 3"/>
          <p:cNvSpPr>
            <a:spLocks noGrp="1"/>
          </p:cNvSpPr>
          <p:nvPr>
            <p:ph type="dt" sz="half" idx="10"/>
          </p:nvPr>
        </p:nvSpPr>
        <p:spPr/>
        <p:txBody>
          <a:bodyPr/>
          <a:lstStyle/>
          <a:p>
            <a:fld id="{FB913F81-7953-4FA1-AC2D-6796D7BF730B}"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25</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Low Environmental Impact</a:t>
            </a:r>
            <a:endParaRPr lang="en-US" b="1" dirty="0"/>
          </a:p>
        </p:txBody>
      </p:sp>
      <p:sp>
        <p:nvSpPr>
          <p:cNvPr id="3" name="Content Placeholder 2"/>
          <p:cNvSpPr>
            <a:spLocks noGrp="1"/>
          </p:cNvSpPr>
          <p:nvPr>
            <p:ph idx="1"/>
          </p:nvPr>
        </p:nvSpPr>
        <p:spPr/>
        <p:txBody>
          <a:bodyPr/>
          <a:lstStyle/>
          <a:p>
            <a:r>
              <a:rPr lang="en-US" dirty="0" smtClean="0"/>
              <a:t>Ocean shipping is the most carbon-efficient mode of transportation and produces fewer grams of exhaust gas emissions for each ton of cargo transported than air, rail, or road transport.</a:t>
            </a:r>
          </a:p>
          <a:p>
            <a:r>
              <a:rPr lang="en-US" dirty="0" smtClean="0"/>
              <a:t> In addition, new International Maritime Organization regulations establish strict standards for vessels' </a:t>
            </a:r>
            <a:r>
              <a:rPr lang="en-US" dirty="0" err="1" smtClean="0"/>
              <a:t>Nox</a:t>
            </a:r>
            <a:r>
              <a:rPr lang="en-US" dirty="0" smtClean="0"/>
              <a:t> (Nitrogen oxide), Sox(</a:t>
            </a:r>
            <a:r>
              <a:rPr lang="en-US" dirty="0" err="1" smtClean="0"/>
              <a:t>Sulphur</a:t>
            </a:r>
            <a:r>
              <a:rPr lang="en-US" dirty="0" smtClean="0"/>
              <a:t> oxide, emissions and particulate matter emissions. Also, the millions of containers that are used around the world are now 98 percent recyclable.</a:t>
            </a:r>
            <a:endParaRPr lang="en-US" dirty="0"/>
          </a:p>
        </p:txBody>
      </p:sp>
      <p:sp>
        <p:nvSpPr>
          <p:cNvPr id="4" name="Date Placeholder 3"/>
          <p:cNvSpPr>
            <a:spLocks noGrp="1"/>
          </p:cNvSpPr>
          <p:nvPr>
            <p:ph type="dt" sz="half" idx="10"/>
          </p:nvPr>
        </p:nvSpPr>
        <p:spPr/>
        <p:txBody>
          <a:bodyPr/>
          <a:lstStyle/>
          <a:p>
            <a:fld id="{91841868-FC2C-41A8-A636-4276A78802A6}"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26</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Contracts of carriage</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transport of goods by sea uses a fairly complex legal system </a:t>
            </a:r>
            <a:r>
              <a:rPr lang="en-US" dirty="0" smtClean="0">
                <a:latin typeface="Times New Roman" pitchFamily="18" charset="0"/>
                <a:cs typeface="Times New Roman" pitchFamily="18" charset="0"/>
              </a:rPr>
              <a:t>that evolved </a:t>
            </a:r>
            <a:r>
              <a:rPr lang="en-US" dirty="0" smtClean="0">
                <a:latin typeface="Times New Roman" pitchFamily="18" charset="0"/>
                <a:cs typeface="Times New Roman" pitchFamily="18" charset="0"/>
              </a:rPr>
              <a:t>over a long period and is designed to facilitate the </a:t>
            </a:r>
            <a:r>
              <a:rPr lang="en-US" dirty="0" smtClean="0">
                <a:latin typeface="Times New Roman" pitchFamily="18" charset="0"/>
                <a:cs typeface="Times New Roman" pitchFamily="18" charset="0"/>
              </a:rPr>
              <a:t>orderly flow </a:t>
            </a:r>
            <a:r>
              <a:rPr lang="en-US" dirty="0" smtClean="0">
                <a:latin typeface="Times New Roman" pitchFamily="18" charset="0"/>
                <a:cs typeface="Times New Roman" pitchFamily="18" charset="0"/>
              </a:rPr>
              <a:t>of trade.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Difficulties </a:t>
            </a:r>
            <a:r>
              <a:rPr lang="en-US" dirty="0" smtClean="0">
                <a:latin typeface="Times New Roman" pitchFamily="18" charset="0"/>
                <a:cs typeface="Times New Roman" pitchFamily="18" charset="0"/>
              </a:rPr>
              <a:t>may arise from various factors. </a:t>
            </a:r>
            <a:r>
              <a:rPr lang="en-US" dirty="0" smtClean="0">
                <a:latin typeface="Times New Roman" pitchFamily="18" charset="0"/>
                <a:cs typeface="Times New Roman" pitchFamily="18" charset="0"/>
              </a:rPr>
              <a:t>These include </a:t>
            </a:r>
            <a:r>
              <a:rPr lang="en-US" dirty="0" smtClean="0">
                <a:latin typeface="Times New Roman" pitchFamily="18" charset="0"/>
                <a:cs typeface="Times New Roman" pitchFamily="18" charset="0"/>
              </a:rPr>
              <a:t>the multiplicity of risks to which goods travelling at sea </a:t>
            </a:r>
            <a:r>
              <a:rPr lang="en-US" dirty="0" smtClean="0">
                <a:latin typeface="Times New Roman" pitchFamily="18" charset="0"/>
                <a:cs typeface="Times New Roman" pitchFamily="18" charset="0"/>
              </a:rPr>
              <a:t>are exposed</a:t>
            </a:r>
            <a:r>
              <a:rPr lang="en-US" dirty="0" smtClean="0">
                <a:latin typeface="Times New Roman" pitchFamily="18" charset="0"/>
                <a:cs typeface="Times New Roman" pitchFamily="18" charset="0"/>
              </a:rPr>
              <a:t>, and the obligations and liabilities of the various parties </a:t>
            </a:r>
            <a:r>
              <a:rPr lang="en-US" dirty="0" smtClean="0">
                <a:latin typeface="Times New Roman" pitchFamily="18" charset="0"/>
                <a:cs typeface="Times New Roman" pitchFamily="18" charset="0"/>
              </a:rPr>
              <a:t>to adequately </a:t>
            </a:r>
            <a:r>
              <a:rPr lang="en-US" dirty="0" smtClean="0">
                <a:latin typeface="Times New Roman" pitchFamily="18" charset="0"/>
                <a:cs typeface="Times New Roman" pitchFamily="18" charset="0"/>
              </a:rPr>
              <a:t>secure against such risks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Complications may also </a:t>
            </a:r>
            <a:r>
              <a:rPr lang="en-US" dirty="0" smtClean="0">
                <a:latin typeface="Times New Roman" pitchFamily="18" charset="0"/>
                <a:cs typeface="Times New Roman" pitchFamily="18" charset="0"/>
              </a:rPr>
              <a:t>arise  because </a:t>
            </a:r>
            <a:r>
              <a:rPr lang="en-US" dirty="0" smtClean="0">
                <a:latin typeface="Times New Roman" pitchFamily="18" charset="0"/>
                <a:cs typeface="Times New Roman" pitchFamily="18" charset="0"/>
              </a:rPr>
              <a:t>two different forms of contract are used, namely, the bill </a:t>
            </a:r>
            <a:r>
              <a:rPr lang="en-US" dirty="0" smtClean="0">
                <a:latin typeface="Times New Roman" pitchFamily="18" charset="0"/>
                <a:cs typeface="Times New Roman" pitchFamily="18" charset="0"/>
              </a:rPr>
              <a:t>of lading </a:t>
            </a:r>
            <a:r>
              <a:rPr lang="en-US" dirty="0" smtClean="0">
                <a:latin typeface="Times New Roman" pitchFamily="18" charset="0"/>
                <a:cs typeface="Times New Roman" pitchFamily="18" charset="0"/>
              </a:rPr>
              <a:t>(B/L) and the charter party (CP).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These </a:t>
            </a:r>
            <a:r>
              <a:rPr lang="en-US" dirty="0" smtClean="0">
                <a:latin typeface="Times New Roman" pitchFamily="18" charset="0"/>
                <a:cs typeface="Times New Roman" pitchFamily="18" charset="0"/>
              </a:rPr>
              <a:t>may be used singly </a:t>
            </a:r>
            <a:r>
              <a:rPr lang="en-US" dirty="0" smtClean="0">
                <a:latin typeface="Times New Roman" pitchFamily="18" charset="0"/>
                <a:cs typeface="Times New Roman" pitchFamily="18" charset="0"/>
              </a:rPr>
              <a:t>or together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Carriage under BOL Contract</a:t>
            </a:r>
            <a:endParaRPr lang="en-US" b="1"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Persons wishing to send small parcels of goods by sea must seek </a:t>
            </a:r>
            <a:r>
              <a:rPr lang="en-US" dirty="0" smtClean="0">
                <a:latin typeface="Times New Roman" pitchFamily="18" charset="0"/>
                <a:cs typeface="Times New Roman" pitchFamily="18" charset="0"/>
              </a:rPr>
              <a:t>out a </a:t>
            </a:r>
            <a:r>
              <a:rPr lang="en-US" dirty="0" smtClean="0">
                <a:latin typeface="Times New Roman" pitchFamily="18" charset="0"/>
                <a:cs typeface="Times New Roman" pitchFamily="18" charset="0"/>
              </a:rPr>
              <a:t>vessel that contracts to carry cargo to the desired destination port.</a:t>
            </a:r>
          </a:p>
          <a:p>
            <a:r>
              <a:rPr lang="en-US" dirty="0" smtClean="0">
                <a:latin typeface="Times New Roman" pitchFamily="18" charset="0"/>
                <a:cs typeface="Times New Roman" pitchFamily="18" charset="0"/>
              </a:rPr>
              <a:t>Such a vessel may sail regularly along a certain line of ports </a:t>
            </a:r>
            <a:r>
              <a:rPr lang="en-US" dirty="0" smtClean="0">
                <a:latin typeface="Times New Roman" pitchFamily="18" charset="0"/>
                <a:cs typeface="Times New Roman" pitchFamily="18" charset="0"/>
              </a:rPr>
              <a:t>at advertised </a:t>
            </a:r>
            <a:r>
              <a:rPr lang="en-US" dirty="0" smtClean="0">
                <a:latin typeface="Times New Roman" pitchFamily="18" charset="0"/>
                <a:cs typeface="Times New Roman" pitchFamily="18" charset="0"/>
              </a:rPr>
              <a:t>times (a liner), or sail from port to port looking for </a:t>
            </a:r>
            <a:r>
              <a:rPr lang="en-US" dirty="0" smtClean="0">
                <a:latin typeface="Times New Roman" pitchFamily="18" charset="0"/>
                <a:cs typeface="Times New Roman" pitchFamily="18" charset="0"/>
              </a:rPr>
              <a:t>cargo (</a:t>
            </a:r>
            <a:r>
              <a:rPr lang="en-US" dirty="0" smtClean="0">
                <a:latin typeface="Times New Roman" pitchFamily="18" charset="0"/>
                <a:cs typeface="Times New Roman" pitchFamily="18" charset="0"/>
              </a:rPr>
              <a:t>a tramp</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legal document used to evidence contract of </a:t>
            </a:r>
            <a:r>
              <a:rPr lang="en-US" dirty="0" smtClean="0">
                <a:latin typeface="Times New Roman" pitchFamily="18" charset="0"/>
                <a:cs typeface="Times New Roman" pitchFamily="18" charset="0"/>
              </a:rPr>
              <a:t>carriage on </a:t>
            </a:r>
            <a:r>
              <a:rPr lang="en-US" dirty="0" smtClean="0">
                <a:latin typeface="Times New Roman" pitchFamily="18" charset="0"/>
                <a:cs typeface="Times New Roman" pitchFamily="18" charset="0"/>
              </a:rPr>
              <a:t>these types of vessels is a bill of lading.</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Carriage under BOL Contract</a:t>
            </a:r>
            <a:endParaRPr lang="en-US" dirty="0"/>
          </a:p>
        </p:txBody>
      </p:sp>
      <p:sp>
        <p:nvSpPr>
          <p:cNvPr id="3" name="Content Placeholder 2"/>
          <p:cNvSpPr>
            <a:spLocks noGrp="1"/>
          </p:cNvSpPr>
          <p:nvPr>
            <p:ph idx="1"/>
          </p:nvPr>
        </p:nvSpPr>
        <p:spPr/>
        <p:txBody>
          <a:bodyPr/>
          <a:lstStyle/>
          <a:p>
            <a:r>
              <a:rPr lang="en-US" dirty="0" smtClean="0"/>
              <a:t>A </a:t>
            </a:r>
            <a:r>
              <a:rPr lang="en-US" dirty="0" smtClean="0"/>
              <a:t>Bill of lading evidences:</a:t>
            </a:r>
          </a:p>
          <a:p>
            <a:pPr>
              <a:buNone/>
            </a:pPr>
            <a:r>
              <a:rPr lang="en-US" dirty="0" smtClean="0"/>
              <a:t> </a:t>
            </a:r>
            <a:r>
              <a:rPr lang="en-US" dirty="0" smtClean="0"/>
              <a:t>  a) the </a:t>
            </a:r>
            <a:r>
              <a:rPr lang="en-US" dirty="0" smtClean="0"/>
              <a:t>loading of goods on a ship. </a:t>
            </a:r>
            <a:endParaRPr lang="en-US" dirty="0" smtClean="0"/>
          </a:p>
          <a:p>
            <a:pPr>
              <a:buNone/>
            </a:pPr>
            <a:r>
              <a:rPr lang="en-US" dirty="0" smtClean="0"/>
              <a:t> </a:t>
            </a:r>
            <a:r>
              <a:rPr lang="en-US" dirty="0" smtClean="0"/>
              <a:t>   b)It </a:t>
            </a:r>
            <a:r>
              <a:rPr lang="en-US" dirty="0" smtClean="0"/>
              <a:t>is also </a:t>
            </a:r>
            <a:r>
              <a:rPr lang="en-US" dirty="0" smtClean="0"/>
              <a:t>evidence of </a:t>
            </a:r>
            <a:r>
              <a:rPr lang="en-US" dirty="0" smtClean="0"/>
              <a:t>a contract of carriage by sea, in which the carrier commits to </a:t>
            </a:r>
            <a:r>
              <a:rPr lang="en-US" dirty="0" smtClean="0"/>
              <a:t>carry the </a:t>
            </a:r>
            <a:r>
              <a:rPr lang="en-US" dirty="0" smtClean="0"/>
              <a:t>gods from one point to another in exchange for the payment of </a:t>
            </a:r>
            <a:r>
              <a:rPr lang="en-US" dirty="0" smtClean="0"/>
              <a:t>a certain </a:t>
            </a:r>
            <a:r>
              <a:rPr lang="en-US" dirty="0" smtClean="0"/>
              <a:t>sum of money, called </a:t>
            </a:r>
            <a:r>
              <a:rPr lang="en-US" i="1" dirty="0" smtClean="0"/>
              <a:t>freight</a:t>
            </a:r>
            <a:r>
              <a:rPr lang="en-US" i="1" dirty="0" smtClean="0"/>
              <a:t>.</a:t>
            </a:r>
          </a:p>
          <a:p>
            <a:pPr>
              <a:buNone/>
            </a:pPr>
            <a:r>
              <a:rPr lang="en-US" i="1" dirty="0" smtClean="0"/>
              <a:t> </a:t>
            </a:r>
            <a:r>
              <a:rPr lang="en-US" i="1" dirty="0" smtClean="0"/>
              <a:t>  </a:t>
            </a:r>
            <a:r>
              <a:rPr lang="en-US" dirty="0" smtClean="0"/>
              <a:t>c) it is also a negotiable document of title to the goods; as such, the holder of this document can legally demand the delivery of the goods from the carrier.</a:t>
            </a:r>
            <a:endParaRPr lang="en-US" dirty="0"/>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Liner Shipping</a:t>
            </a:r>
            <a:endParaRPr lang="en-US" b="1" dirty="0"/>
          </a:p>
        </p:txBody>
      </p:sp>
      <p:sp>
        <p:nvSpPr>
          <p:cNvPr id="3" name="Content Placeholder 2"/>
          <p:cNvSpPr>
            <a:spLocks noGrp="1"/>
          </p:cNvSpPr>
          <p:nvPr>
            <p:ph idx="1"/>
          </p:nvPr>
        </p:nvSpPr>
        <p:spPr/>
        <p:txBody>
          <a:bodyPr/>
          <a:lstStyle/>
          <a:p>
            <a:r>
              <a:rPr lang="en-US" dirty="0" smtClean="0"/>
              <a:t>Liner shipping is the service of transporting goods by means of high-capacity, ocean-going ships that transit </a:t>
            </a:r>
            <a:r>
              <a:rPr lang="en-US" b="1" dirty="0" smtClean="0"/>
              <a:t>regular routes </a:t>
            </a:r>
            <a:r>
              <a:rPr lang="en-US" dirty="0" smtClean="0"/>
              <a:t>on </a:t>
            </a:r>
            <a:r>
              <a:rPr lang="en-US" b="1" dirty="0" smtClean="0"/>
              <a:t>fixed schedules</a:t>
            </a:r>
            <a:r>
              <a:rPr lang="en-US" dirty="0" smtClean="0"/>
              <a:t>.</a:t>
            </a:r>
          </a:p>
          <a:p>
            <a:r>
              <a:rPr lang="en-US" dirty="0" smtClean="0"/>
              <a:t> There are approximately 400 liner services in operation today, most providing weekly departures from all the ports that each service calls.</a:t>
            </a:r>
          </a:p>
          <a:p>
            <a:r>
              <a:rPr lang="en-US" dirty="0" smtClean="0"/>
              <a:t> Liner vessels, primarily in the form of containerships and roll-on/roll-off ships, carry about 60 percent of the goods by value moved internationally by sea each year.</a:t>
            </a:r>
            <a:endParaRPr lang="en-US" dirty="0"/>
          </a:p>
        </p:txBody>
      </p:sp>
      <p:sp>
        <p:nvSpPr>
          <p:cNvPr id="4" name="Date Placeholder 3"/>
          <p:cNvSpPr>
            <a:spLocks noGrp="1"/>
          </p:cNvSpPr>
          <p:nvPr>
            <p:ph type="dt" sz="half" idx="10"/>
          </p:nvPr>
        </p:nvSpPr>
        <p:spPr/>
        <p:txBody>
          <a:bodyPr/>
          <a:lstStyle/>
          <a:p>
            <a:fld id="{715FA964-15B3-4727-8F1E-7B6A78BABBBB}"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3</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Content of Bill of Lading</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No legally </a:t>
            </a:r>
            <a:r>
              <a:rPr lang="en-US" dirty="0" smtClean="0">
                <a:latin typeface="Times New Roman" pitchFamily="18" charset="0"/>
                <a:cs typeface="Times New Roman" pitchFamily="18" charset="0"/>
              </a:rPr>
              <a:t>specified B/L form is required.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fact, all shipping lines </a:t>
            </a:r>
            <a:r>
              <a:rPr lang="en-US" dirty="0" smtClean="0">
                <a:latin typeface="Times New Roman" pitchFamily="18" charset="0"/>
                <a:cs typeface="Times New Roman" pitchFamily="18" charset="0"/>
              </a:rPr>
              <a:t>may have </a:t>
            </a:r>
            <a:r>
              <a:rPr lang="en-US" dirty="0" smtClean="0">
                <a:latin typeface="Times New Roman" pitchFamily="18" charset="0"/>
                <a:cs typeface="Times New Roman" pitchFamily="18" charset="0"/>
              </a:rPr>
              <a:t>their own form of bill of lading.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smtClean="0">
                <a:latin typeface="Times New Roman" pitchFamily="18" charset="0"/>
                <a:cs typeface="Times New Roman" pitchFamily="18" charset="0"/>
              </a:rPr>
              <a:t>, in general, a </a:t>
            </a:r>
            <a:r>
              <a:rPr lang="en-US" dirty="0" smtClean="0">
                <a:latin typeface="Times New Roman" pitchFamily="18" charset="0"/>
                <a:cs typeface="Times New Roman" pitchFamily="18" charset="0"/>
              </a:rPr>
              <a:t>B/L contains </a:t>
            </a:r>
            <a:r>
              <a:rPr lang="en-US" dirty="0" smtClean="0">
                <a:latin typeface="Times New Roman" pitchFamily="18" charset="0"/>
                <a:cs typeface="Times New Roman" pitchFamily="18" charset="0"/>
              </a:rPr>
              <a:t>a number of expressed or implied clauses and some of </a:t>
            </a:r>
            <a:r>
              <a:rPr lang="en-US" dirty="0" smtClean="0">
                <a:latin typeface="Times New Roman" pitchFamily="18" charset="0"/>
                <a:cs typeface="Times New Roman" pitchFamily="18" charset="0"/>
              </a:rPr>
              <a:t>its contents </a:t>
            </a:r>
            <a:r>
              <a:rPr lang="en-US" dirty="0" smtClean="0">
                <a:latin typeface="Times New Roman" pitchFamily="18" charset="0"/>
                <a:cs typeface="Times New Roman" pitchFamily="18" charset="0"/>
              </a:rPr>
              <a:t>are usually regulated by national law</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On its face are statements identifying or describing the </a:t>
            </a:r>
            <a:r>
              <a:rPr lang="en-US" dirty="0" smtClean="0">
                <a:latin typeface="Times New Roman" pitchFamily="18" charset="0"/>
                <a:cs typeface="Times New Roman" pitchFamily="18" charset="0"/>
              </a:rPr>
              <a:t>carrier, the </a:t>
            </a:r>
            <a:r>
              <a:rPr lang="en-US" dirty="0" smtClean="0">
                <a:latin typeface="Times New Roman" pitchFamily="18" charset="0"/>
                <a:cs typeface="Times New Roman" pitchFamily="18" charset="0"/>
              </a:rPr>
              <a:t>ship, the shipper</a:t>
            </a:r>
            <a:r>
              <a:rPr lang="en-US" dirty="0" smtClean="0">
                <a:latin typeface="Times New Roman" pitchFamily="18" charset="0"/>
                <a:cs typeface="Times New Roman" pitchFamily="18" charset="0"/>
              </a:rPr>
              <a:t>, the consignee </a:t>
            </a:r>
            <a:r>
              <a:rPr lang="en-US" dirty="0" smtClean="0">
                <a:latin typeface="Times New Roman" pitchFamily="18" charset="0"/>
                <a:cs typeface="Times New Roman" pitchFamily="18" charset="0"/>
              </a:rPr>
              <a:t>the consignment, the voyage, </a:t>
            </a:r>
            <a:r>
              <a:rPr lang="en-US" dirty="0" smtClean="0">
                <a:latin typeface="Times New Roman" pitchFamily="18" charset="0"/>
                <a:cs typeface="Times New Roman" pitchFamily="18" charset="0"/>
              </a:rPr>
              <a:t>and sometimes </a:t>
            </a:r>
            <a:r>
              <a:rPr lang="en-US" dirty="0" smtClean="0">
                <a:latin typeface="Times New Roman" pitchFamily="18" charset="0"/>
                <a:cs typeface="Times New Roman" pitchFamily="18" charset="0"/>
              </a:rPr>
              <a:t>the value of the cargo.</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reverse of the document contains various clauses </a:t>
            </a:r>
            <a:r>
              <a:rPr lang="en-US" dirty="0" smtClean="0">
                <a:latin typeface="Times New Roman" pitchFamily="18" charset="0"/>
                <a:cs typeface="Times New Roman" pitchFamily="18" charset="0"/>
              </a:rPr>
              <a:t>governing the </a:t>
            </a:r>
            <a:r>
              <a:rPr lang="en-US" dirty="0" smtClean="0">
                <a:latin typeface="Times New Roman" pitchFamily="18" charset="0"/>
                <a:cs typeface="Times New Roman" pitchFamily="18" charset="0"/>
              </a:rPr>
              <a:t>relationship between the carrier and the holder of the B/L.</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Carriage under charterparty</a:t>
            </a:r>
            <a:endParaRPr lang="en-US" b="1" dirty="0"/>
          </a:p>
        </p:txBody>
      </p:sp>
      <p:sp>
        <p:nvSpPr>
          <p:cNvPr id="3" name="Content Placeholder 2"/>
          <p:cNvSpPr>
            <a:spLocks noGrp="1"/>
          </p:cNvSpPr>
          <p:nvPr>
            <p:ph idx="1"/>
          </p:nvPr>
        </p:nvSpPr>
        <p:spPr/>
        <p:txBody>
          <a:bodyPr/>
          <a:lstStyle/>
          <a:p>
            <a:r>
              <a:rPr lang="en-US" dirty="0" smtClean="0"/>
              <a:t>A charterparty is a contract between a ship owner and the </a:t>
            </a:r>
            <a:r>
              <a:rPr lang="en-US" dirty="0" smtClean="0"/>
              <a:t>person requiring </a:t>
            </a:r>
            <a:r>
              <a:rPr lang="en-US" dirty="0" smtClean="0"/>
              <a:t>use of the </a:t>
            </a:r>
            <a:r>
              <a:rPr lang="en-US" dirty="0" smtClean="0"/>
              <a:t>ship.</a:t>
            </a:r>
            <a:endParaRPr lang="en-US" i="1" dirty="0" smtClean="0"/>
          </a:p>
          <a:p>
            <a:r>
              <a:rPr lang="en-US" dirty="0" smtClean="0"/>
              <a:t>Bills of lading may also be issued by charterers. </a:t>
            </a:r>
            <a:endParaRPr lang="en-US" dirty="0" smtClean="0"/>
          </a:p>
          <a:p>
            <a:r>
              <a:rPr lang="en-US" dirty="0" smtClean="0"/>
              <a:t>There </a:t>
            </a:r>
            <a:r>
              <a:rPr lang="en-US" dirty="0" smtClean="0"/>
              <a:t>are </a:t>
            </a:r>
            <a:r>
              <a:rPr lang="en-US" dirty="0" smtClean="0"/>
              <a:t>various types of charterparties, the main types being: </a:t>
            </a:r>
          </a:p>
          <a:p>
            <a:pPr>
              <a:buFont typeface="Wingdings" pitchFamily="2" charset="2"/>
              <a:buChar char="Ø"/>
            </a:pPr>
            <a:r>
              <a:rPr lang="en-US" dirty="0" smtClean="0"/>
              <a:t>Time charterparty;</a:t>
            </a:r>
          </a:p>
          <a:p>
            <a:pPr>
              <a:buFont typeface="Wingdings" pitchFamily="2" charset="2"/>
              <a:buChar char="Ø"/>
            </a:pPr>
            <a:r>
              <a:rPr lang="en-US" dirty="0" smtClean="0"/>
              <a:t>Voyage charterparty; and</a:t>
            </a:r>
          </a:p>
          <a:p>
            <a:pPr>
              <a:buFont typeface="Wingdings" pitchFamily="2" charset="2"/>
              <a:buChar char="Ø"/>
            </a:pPr>
            <a:r>
              <a:rPr lang="en-US" dirty="0" smtClean="0"/>
              <a:t>Demise/Bareboat Charterparty</a:t>
            </a:r>
            <a:endParaRPr lang="en-US" dirty="0"/>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31</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lstStyle/>
          <a:p>
            <a:pPr algn="ctr"/>
            <a:r>
              <a:rPr lang="en-US" b="1" dirty="0" smtClean="0"/>
              <a:t>Global Trade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liner shipping sector moves mostly containerized goods and vehicles.</a:t>
            </a:r>
          </a:p>
          <a:p>
            <a:r>
              <a:rPr lang="en-US" dirty="0" smtClean="0"/>
              <a:t>Liner shipping could lay claim to being the world's first truly global industry.</a:t>
            </a:r>
          </a:p>
          <a:p>
            <a:r>
              <a:rPr lang="en-US" dirty="0" smtClean="0"/>
              <a:t> Likewise it could claim to be the industry which, more than any other makes it possible for a truly global economy to work.</a:t>
            </a:r>
          </a:p>
          <a:p>
            <a:r>
              <a:rPr lang="en-US" dirty="0" smtClean="0"/>
              <a:t> It connects countries, markets, businesses  and people, allowing them to buy and sell goods on a scale not previously possible. </a:t>
            </a:r>
          </a:p>
          <a:p>
            <a:r>
              <a:rPr lang="en-US" dirty="0" smtClean="0"/>
              <a:t>And as consumers, we have become used to seeing  goods from all parts of the globe readily available in the stores we visit.</a:t>
            </a:r>
            <a:endParaRPr lang="en-US" dirty="0"/>
          </a:p>
        </p:txBody>
      </p:sp>
      <p:sp>
        <p:nvSpPr>
          <p:cNvPr id="4" name="Date Placeholder 3"/>
          <p:cNvSpPr>
            <a:spLocks noGrp="1"/>
          </p:cNvSpPr>
          <p:nvPr>
            <p:ph type="dt" sz="half" idx="10"/>
          </p:nvPr>
        </p:nvSpPr>
        <p:spPr/>
        <p:txBody>
          <a:bodyPr/>
          <a:lstStyle/>
          <a:p>
            <a:fld id="{47F594B2-8FED-4A87-8BAC-828635B64684}" type="datetime1">
              <a:rPr lang="en-US" smtClean="0"/>
              <a:pPr/>
              <a:t>6/14/2014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CDD71D04-CB16-4CAA-BB58-FCCD6CDAF60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Global Trade</a:t>
            </a:r>
            <a:endParaRPr lang="en-US" dirty="0"/>
          </a:p>
        </p:txBody>
      </p:sp>
      <p:sp>
        <p:nvSpPr>
          <p:cNvPr id="3" name="Content Placeholder 2"/>
          <p:cNvSpPr>
            <a:spLocks noGrp="1"/>
          </p:cNvSpPr>
          <p:nvPr>
            <p:ph idx="1"/>
          </p:nvPr>
        </p:nvSpPr>
        <p:spPr/>
        <p:txBody>
          <a:bodyPr>
            <a:normAutofit lnSpcReduction="10000"/>
          </a:bodyPr>
          <a:lstStyle/>
          <a:p>
            <a:r>
              <a:rPr lang="en-US" dirty="0" smtClean="0"/>
              <a:t>The reality is that the needs of a rapidly growing world population can only be met by transporting goods and resources between countries. </a:t>
            </a:r>
          </a:p>
          <a:p>
            <a:r>
              <a:rPr lang="en-US" dirty="0" smtClean="0"/>
              <a:t>The liner shipping industry has made this process more efficient and changed the shape of the world economy. </a:t>
            </a:r>
          </a:p>
          <a:p>
            <a:r>
              <a:rPr lang="en-US" dirty="0" smtClean="0"/>
              <a:t>This benefits consumers by creating choice, boosting economies and creating employment. </a:t>
            </a:r>
          </a:p>
          <a:p>
            <a:r>
              <a:rPr lang="en-US" dirty="0" smtClean="0"/>
              <a:t>Costs for the consumer are kept down and efficiencies are improved and this in turn minimizes impact on the environment as well.</a:t>
            </a:r>
            <a:endParaRPr lang="en-US" dirty="0"/>
          </a:p>
        </p:txBody>
      </p:sp>
      <p:sp>
        <p:nvSpPr>
          <p:cNvPr id="4" name="Date Placeholder 3"/>
          <p:cNvSpPr>
            <a:spLocks noGrp="1"/>
          </p:cNvSpPr>
          <p:nvPr>
            <p:ph type="dt" sz="half" idx="10"/>
          </p:nvPr>
        </p:nvSpPr>
        <p:spPr/>
        <p:txBody>
          <a:bodyPr/>
          <a:lstStyle/>
          <a:p>
            <a:fld id="{C4A4085D-B0AD-4563-A5DB-5BFAE7A5E24F}"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5</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Global Trade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exchange of capital, goods and services across international borders is known as international trade and in many countries it represents a significant share of the nation's gross domestic product (GDP.) </a:t>
            </a:r>
          </a:p>
          <a:p>
            <a:r>
              <a:rPr lang="en-US" dirty="0" smtClean="0"/>
              <a:t>Liner ships transport approximately 60 percent of the value of seaborne trade or more than US $4 trillion worth of goods annually</a:t>
            </a:r>
          </a:p>
          <a:p>
            <a:pPr fontAlgn="base"/>
            <a:r>
              <a:rPr lang="en-US" b="1" cap="all" dirty="0" smtClean="0"/>
              <a:t>TRADE ROUTES - </a:t>
            </a:r>
            <a:r>
              <a:rPr lang="en-US" dirty="0" smtClean="0"/>
              <a:t>Trade between an origin group of countries and a destination group of countries is referred to as a trade route. Approximately 500 liner shipping services provide regularly scheduled service between ports along a single trade route or a group of trade routes.</a:t>
            </a:r>
          </a:p>
          <a:p>
            <a:pPr>
              <a:buNone/>
            </a:pPr>
            <a:endParaRPr lang="en-US" dirty="0"/>
          </a:p>
        </p:txBody>
      </p:sp>
      <p:sp>
        <p:nvSpPr>
          <p:cNvPr id="4" name="Date Placeholder 3"/>
          <p:cNvSpPr>
            <a:spLocks noGrp="1"/>
          </p:cNvSpPr>
          <p:nvPr>
            <p:ph type="dt" sz="half" idx="10"/>
          </p:nvPr>
        </p:nvSpPr>
        <p:spPr/>
        <p:txBody>
          <a:bodyPr/>
          <a:lstStyle/>
          <a:p>
            <a:fld id="{AC9969C6-86EF-4969-9F87-369DEF215148}"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Ports</a:t>
            </a:r>
            <a:endParaRPr lang="en-US" b="1" dirty="0"/>
          </a:p>
        </p:txBody>
      </p:sp>
      <p:sp>
        <p:nvSpPr>
          <p:cNvPr id="3" name="Content Placeholder 2"/>
          <p:cNvSpPr>
            <a:spLocks noGrp="1"/>
          </p:cNvSpPr>
          <p:nvPr>
            <p:ph idx="1"/>
          </p:nvPr>
        </p:nvSpPr>
        <p:spPr/>
        <p:txBody>
          <a:bodyPr/>
          <a:lstStyle/>
          <a:p>
            <a:r>
              <a:rPr lang="en-US" dirty="0" smtClean="0"/>
              <a:t>Over 200 countries have ports open to container ships.</a:t>
            </a:r>
          </a:p>
          <a:p>
            <a:r>
              <a:rPr lang="en-US" dirty="0" smtClean="0"/>
              <a:t> Ports measure the volume of containers they handle in twenty-foot equivalent units (TEU). Thus a forty-foot containers would be 2TEUs.</a:t>
            </a:r>
          </a:p>
          <a:p>
            <a:r>
              <a:rPr lang="en-US" dirty="0" smtClean="0"/>
              <a:t> In 2011, containers handled by all ports world-wide (including empties, transshipments and port handling)  were estimated at more than 580 million TEU.</a:t>
            </a:r>
            <a:endParaRPr lang="en-US" dirty="0"/>
          </a:p>
        </p:txBody>
      </p:sp>
      <p:sp>
        <p:nvSpPr>
          <p:cNvPr id="4" name="Date Placeholder 3"/>
          <p:cNvSpPr>
            <a:spLocks noGrp="1"/>
          </p:cNvSpPr>
          <p:nvPr>
            <p:ph type="dt" sz="half" idx="10"/>
          </p:nvPr>
        </p:nvSpPr>
        <p:spPr/>
        <p:txBody>
          <a:bodyPr/>
          <a:lstStyle/>
          <a:p>
            <a:fld id="{44741047-4410-4E60-8F6A-EDC0B4638789}"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7</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Landside Connections</a:t>
            </a:r>
            <a:endParaRPr lang="en-US" b="1" dirty="0"/>
          </a:p>
        </p:txBody>
      </p:sp>
      <p:sp>
        <p:nvSpPr>
          <p:cNvPr id="3" name="Content Placeholder 2"/>
          <p:cNvSpPr>
            <a:spLocks noGrp="1"/>
          </p:cNvSpPr>
          <p:nvPr>
            <p:ph idx="1"/>
          </p:nvPr>
        </p:nvSpPr>
        <p:spPr/>
        <p:txBody>
          <a:bodyPr/>
          <a:lstStyle/>
          <a:p>
            <a:r>
              <a:rPr lang="en-US" dirty="0" smtClean="0"/>
              <a:t>Cargo that moves aboard liner ships must be able to move efficiently across land to connect with the ships since the many businesses and consumers that are selling and buying goods are located long distances from a port (multimodal transportation).</a:t>
            </a:r>
          </a:p>
          <a:p>
            <a:r>
              <a:rPr lang="en-US" dirty="0" smtClean="0"/>
              <a:t> The continued efficiencies for global trade gained by the use of liner shipping are dependent upon an inland transportation network that allows for the timely and efficient overland transfer and transport of cargo</a:t>
            </a:r>
            <a:endParaRPr lang="en-US" dirty="0"/>
          </a:p>
        </p:txBody>
      </p:sp>
      <p:sp>
        <p:nvSpPr>
          <p:cNvPr id="4" name="Date Placeholder 3"/>
          <p:cNvSpPr>
            <a:spLocks noGrp="1"/>
          </p:cNvSpPr>
          <p:nvPr>
            <p:ph type="dt" sz="half" idx="10"/>
          </p:nvPr>
        </p:nvSpPr>
        <p:spPr/>
        <p:txBody>
          <a:bodyPr/>
          <a:lstStyle/>
          <a:p>
            <a:fld id="{E2E20922-806C-4B21-87D0-0B2D8E5F70DF}"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8</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Container</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Container shipping is different from conventional shipping because it uses 'containers' of various standard sizes - 20 foot (6.09 m), 40 foot (12.18 m) , 45 foot (13.7 m), 48 foot (14.6 m), and 53 foot (16.15 m) - to load, transport, and unload goods. </a:t>
            </a:r>
          </a:p>
          <a:p>
            <a:r>
              <a:rPr lang="en-US" dirty="0" smtClean="0"/>
              <a:t>As a result, containers can be moved seamlessly between ships, trucks and trains. </a:t>
            </a:r>
          </a:p>
          <a:p>
            <a:r>
              <a:rPr lang="en-US" dirty="0" smtClean="0"/>
              <a:t>The two most important, and most commonly used sizes today, are the 20-foot and 40-foot lengths. The 20-foot container, referred to as a Twenty-foot Equivalent Unit (TEU) became the industry standard reference so now cargo volume and vessel capacity are commonly measured in TEU.</a:t>
            </a:r>
          </a:p>
          <a:p>
            <a:pPr>
              <a:buNone/>
            </a:pPr>
            <a:endParaRPr lang="en-US" dirty="0"/>
          </a:p>
        </p:txBody>
      </p:sp>
      <p:sp>
        <p:nvSpPr>
          <p:cNvPr id="4" name="Date Placeholder 3"/>
          <p:cNvSpPr>
            <a:spLocks noGrp="1"/>
          </p:cNvSpPr>
          <p:nvPr>
            <p:ph type="dt" sz="half" idx="10"/>
          </p:nvPr>
        </p:nvSpPr>
        <p:spPr/>
        <p:txBody>
          <a:bodyPr/>
          <a:lstStyle/>
          <a:p>
            <a:fld id="{669FE58E-D259-42EF-8301-9AB7981E5580}" type="datetime1">
              <a:rPr lang="en-US" smtClean="0"/>
              <a:pPr/>
              <a:t>6/14/2014</a:t>
            </a:fld>
            <a:endParaRPr lang="en-US" dirty="0"/>
          </a:p>
        </p:txBody>
      </p:sp>
      <p:sp>
        <p:nvSpPr>
          <p:cNvPr id="5" name="Slide Number Placeholder 4"/>
          <p:cNvSpPr>
            <a:spLocks noGrp="1"/>
          </p:cNvSpPr>
          <p:nvPr>
            <p:ph type="sldNum" sz="quarter" idx="12"/>
          </p:nvPr>
        </p:nvSpPr>
        <p:spPr/>
        <p:txBody>
          <a:bodyPr/>
          <a:lstStyle/>
          <a:p>
            <a:fld id="{CDD71D04-CB16-4CAA-BB58-FCCD6CDAF605}" type="slidenum">
              <a:rPr lang="en-US" smtClean="0"/>
              <a:pPr/>
              <a:t>9</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417</TotalTime>
  <Words>2388</Words>
  <Application>Microsoft Office PowerPoint</Application>
  <PresentationFormat>On-screen Show (4:3)</PresentationFormat>
  <Paragraphs>214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Commercial Shipping</vt:lpstr>
      <vt:lpstr>Liner Shipping</vt:lpstr>
      <vt:lpstr>Liner Shipping</vt:lpstr>
      <vt:lpstr>Global Trade</vt:lpstr>
      <vt:lpstr>Global Trade</vt:lpstr>
      <vt:lpstr>Global Trade</vt:lpstr>
      <vt:lpstr>Ports</vt:lpstr>
      <vt:lpstr>Landside Connections</vt:lpstr>
      <vt:lpstr>Container</vt:lpstr>
      <vt:lpstr>Container</vt:lpstr>
      <vt:lpstr>Container</vt:lpstr>
      <vt:lpstr>Container</vt:lpstr>
      <vt:lpstr>Container</vt:lpstr>
      <vt:lpstr>Container</vt:lpstr>
      <vt:lpstr>Container</vt:lpstr>
      <vt:lpstr>Liner Ships</vt:lpstr>
      <vt:lpstr>Container Ship Design</vt:lpstr>
      <vt:lpstr>Container Vessel Fleet</vt:lpstr>
      <vt:lpstr>Container Vessel Fleet</vt:lpstr>
      <vt:lpstr>Benefits of Liner Trade</vt:lpstr>
      <vt:lpstr>Efficiency</vt:lpstr>
      <vt:lpstr>Container Flow</vt:lpstr>
      <vt:lpstr>Container Flow</vt:lpstr>
      <vt:lpstr>Global Economic Engine</vt:lpstr>
      <vt:lpstr>Global Economic Engine</vt:lpstr>
      <vt:lpstr>Low Environmental Impact</vt:lpstr>
      <vt:lpstr>Contracts of carriage</vt:lpstr>
      <vt:lpstr>Carriage under BOL Contract</vt:lpstr>
      <vt:lpstr>Carriage under BOL Contract</vt:lpstr>
      <vt:lpstr>Content of Bill of Lading</vt:lpstr>
      <vt:lpstr>Carriage under charterparty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Shipping</dc:title>
  <dc:creator>mine</dc:creator>
  <cp:lastModifiedBy>mine</cp:lastModifiedBy>
  <cp:revision>4</cp:revision>
  <dcterms:created xsi:type="dcterms:W3CDTF">2014-06-12T18:42:18Z</dcterms:created>
  <dcterms:modified xsi:type="dcterms:W3CDTF">2014-06-14T21:17:37Z</dcterms:modified>
</cp:coreProperties>
</file>