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6" r:id="rId2"/>
    <p:sldId id="257" r:id="rId3"/>
    <p:sldId id="258" r:id="rId4"/>
    <p:sldId id="277" r:id="rId5"/>
    <p:sldId id="276" r:id="rId6"/>
    <p:sldId id="278" r:id="rId7"/>
    <p:sldId id="279"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80" r:id="rId25"/>
    <p:sldId id="281"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5F782E-6179-4DA4-9197-E571E3822778}" type="datetimeFigureOut">
              <a:rPr lang="en-US" smtClean="0"/>
              <a:t>6/11/2014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D1D6B0-C507-4D18-95EB-CC281634A9A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3B06B1-A3E9-407A-B2AE-2A9FDC96D3B4}" type="datetime1">
              <a:rPr lang="en-US" smtClean="0"/>
              <a:t>6/11/2014</a:t>
            </a:fld>
            <a:endParaRPr lang="en-US"/>
          </a:p>
        </p:txBody>
      </p:sp>
      <p:sp>
        <p:nvSpPr>
          <p:cNvPr id="19" name="Footer Placeholder 18"/>
          <p:cNvSpPr>
            <a:spLocks noGrp="1"/>
          </p:cNvSpPr>
          <p:nvPr>
            <p:ph type="ftr" sz="quarter" idx="11"/>
          </p:nvPr>
        </p:nvSpPr>
        <p:spPr/>
        <p:txBody>
          <a:bodyPr/>
          <a:lstStyle/>
          <a:p>
            <a:r>
              <a:rPr lang="en-US" smtClean="0"/>
              <a:t>Presented by: Radcliffe Spence</a:t>
            </a:r>
            <a:endParaRPr lang="en-US"/>
          </a:p>
        </p:txBody>
      </p:sp>
      <p:sp>
        <p:nvSpPr>
          <p:cNvPr id="27" name="Slide Number Placeholder 26"/>
          <p:cNvSpPr>
            <a:spLocks noGrp="1"/>
          </p:cNvSpPr>
          <p:nvPr>
            <p:ph type="sldNum" sz="quarter" idx="12"/>
          </p:nvPr>
        </p:nvSpPr>
        <p:spPr/>
        <p:txBody>
          <a:bodyPr/>
          <a:lstStyle/>
          <a:p>
            <a:fld id="{C647E0CC-74B0-4523-924B-4E1BD9C8E45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0106A0-4BB7-4E5F-BAF5-A1C20162F1A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F7EC72-0759-49D3-86CF-10B29DF63BD0}"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535B2D-A0EC-423B-A4B1-B1B7F6909523}"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5F23D5-D4E6-42A8-8E23-93379585D844}" type="datetime1">
              <a:rPr lang="en-US" smtClean="0"/>
              <a:t>6/11/2014</a:t>
            </a:fld>
            <a:endParaRPr lang="en-US"/>
          </a:p>
        </p:txBody>
      </p:sp>
      <p:sp>
        <p:nvSpPr>
          <p:cNvPr id="6" name="Footer Placeholder 5"/>
          <p:cNvSpPr>
            <a:spLocks noGrp="1"/>
          </p:cNvSpPr>
          <p:nvPr>
            <p:ph type="ftr" sz="quarter" idx="11"/>
          </p:nvPr>
        </p:nvSpPr>
        <p:spPr/>
        <p:txBody>
          <a:bodyPr/>
          <a:lstStyle/>
          <a:p>
            <a:r>
              <a:rPr lang="en-US" smtClean="0"/>
              <a:t>Presented by: Radcliffe Spence</a:t>
            </a:r>
            <a:endParaRPr lang="en-US"/>
          </a:p>
        </p:txBody>
      </p:sp>
      <p:sp>
        <p:nvSpPr>
          <p:cNvPr id="7" name="Slide Number Placeholder 6"/>
          <p:cNvSpPr>
            <a:spLocks noGrp="1"/>
          </p:cNvSpPr>
          <p:nvPr>
            <p:ph type="sldNum" sz="quarter" idx="12"/>
          </p:nvPr>
        </p:nvSpPr>
        <p:spPr/>
        <p:txBody>
          <a:bodyPr/>
          <a:lstStyle/>
          <a:p>
            <a:fld id="{C647E0CC-74B0-4523-924B-4E1BD9C8E4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CB0C16-B5E1-4D4A-B68A-75556AAA471A}" type="datetime1">
              <a:rPr lang="en-US" smtClean="0"/>
              <a:t>6/11/2014</a:t>
            </a:fld>
            <a:endParaRPr lang="en-US"/>
          </a:p>
        </p:txBody>
      </p:sp>
      <p:sp>
        <p:nvSpPr>
          <p:cNvPr id="8" name="Footer Placeholder 7"/>
          <p:cNvSpPr>
            <a:spLocks noGrp="1"/>
          </p:cNvSpPr>
          <p:nvPr>
            <p:ph type="ftr" sz="quarter" idx="11"/>
          </p:nvPr>
        </p:nvSpPr>
        <p:spPr/>
        <p:txBody>
          <a:bodyPr/>
          <a:lstStyle/>
          <a:p>
            <a:r>
              <a:rPr lang="en-US" smtClean="0"/>
              <a:t>Presented by: Radcliffe Spence</a:t>
            </a:r>
            <a:endParaRPr lang="en-US"/>
          </a:p>
        </p:txBody>
      </p:sp>
      <p:sp>
        <p:nvSpPr>
          <p:cNvPr id="9" name="Slide Number Placeholder 8"/>
          <p:cNvSpPr>
            <a:spLocks noGrp="1"/>
          </p:cNvSpPr>
          <p:nvPr>
            <p:ph type="sldNum" sz="quarter" idx="12"/>
          </p:nvPr>
        </p:nvSpPr>
        <p:spPr/>
        <p:txBody>
          <a:bodyPr/>
          <a:lstStyle/>
          <a:p>
            <a:fld id="{C647E0CC-74B0-4523-924B-4E1BD9C8E4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2377AD-F9E3-41D9-8436-5EBF3089930F}" type="datetime1">
              <a:rPr lang="en-US" smtClean="0"/>
              <a:t>6/11/2014</a:t>
            </a:fld>
            <a:endParaRPr lang="en-US"/>
          </a:p>
        </p:txBody>
      </p:sp>
      <p:sp>
        <p:nvSpPr>
          <p:cNvPr id="4" name="Footer Placeholder 3"/>
          <p:cNvSpPr>
            <a:spLocks noGrp="1"/>
          </p:cNvSpPr>
          <p:nvPr>
            <p:ph type="ftr" sz="quarter" idx="11"/>
          </p:nvPr>
        </p:nvSpPr>
        <p:spPr/>
        <p:txBody>
          <a:bodyPr/>
          <a:lstStyle/>
          <a:p>
            <a:r>
              <a:rPr lang="en-US" smtClean="0"/>
              <a:t>Presented by: Radcliffe Spence</a:t>
            </a:r>
            <a:endParaRPr lang="en-US"/>
          </a:p>
        </p:txBody>
      </p:sp>
      <p:sp>
        <p:nvSpPr>
          <p:cNvPr id="5" name="Slide Number Placeholder 4"/>
          <p:cNvSpPr>
            <a:spLocks noGrp="1"/>
          </p:cNvSpPr>
          <p:nvPr>
            <p:ph type="sldNum" sz="quarter" idx="12"/>
          </p:nvPr>
        </p:nvSpPr>
        <p:spPr/>
        <p:txBody>
          <a:bodyPr/>
          <a:lstStyle/>
          <a:p>
            <a:fld id="{C647E0CC-74B0-4523-924B-4E1BD9C8E4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D1A52-F8AA-4198-A6E2-2D5E44315BC7}" type="datetime1">
              <a:rPr lang="en-US" smtClean="0"/>
              <a:t>6/11/2014</a:t>
            </a:fld>
            <a:endParaRPr lang="en-US"/>
          </a:p>
        </p:txBody>
      </p:sp>
      <p:sp>
        <p:nvSpPr>
          <p:cNvPr id="3" name="Footer Placeholder 2"/>
          <p:cNvSpPr>
            <a:spLocks noGrp="1"/>
          </p:cNvSpPr>
          <p:nvPr>
            <p:ph type="ftr" sz="quarter" idx="11"/>
          </p:nvPr>
        </p:nvSpPr>
        <p:spPr/>
        <p:txBody>
          <a:bodyPr/>
          <a:lstStyle/>
          <a:p>
            <a:r>
              <a:rPr lang="en-US" smtClean="0"/>
              <a:t>Presented by: Radcliffe Spence</a:t>
            </a:r>
            <a:endParaRPr lang="en-US"/>
          </a:p>
        </p:txBody>
      </p:sp>
      <p:sp>
        <p:nvSpPr>
          <p:cNvPr id="4" name="Slide Number Placeholder 3"/>
          <p:cNvSpPr>
            <a:spLocks noGrp="1"/>
          </p:cNvSpPr>
          <p:nvPr>
            <p:ph type="sldNum" sz="quarter" idx="12"/>
          </p:nvPr>
        </p:nvSpPr>
        <p:spPr/>
        <p:txBody>
          <a:bodyPr/>
          <a:lstStyle/>
          <a:p>
            <a:fld id="{C647E0CC-74B0-4523-924B-4E1BD9C8E4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54C710-93EC-4985-A001-3D100C06EEEE}" type="datetime1">
              <a:rPr lang="en-US" smtClean="0"/>
              <a:t>6/11/2014</a:t>
            </a:fld>
            <a:endParaRPr lang="en-US"/>
          </a:p>
        </p:txBody>
      </p:sp>
      <p:sp>
        <p:nvSpPr>
          <p:cNvPr id="6" name="Footer Placeholder 5"/>
          <p:cNvSpPr>
            <a:spLocks noGrp="1"/>
          </p:cNvSpPr>
          <p:nvPr>
            <p:ph type="ftr" sz="quarter" idx="11"/>
          </p:nvPr>
        </p:nvSpPr>
        <p:spPr/>
        <p:txBody>
          <a:bodyPr/>
          <a:lstStyle/>
          <a:p>
            <a:r>
              <a:rPr lang="en-US" smtClean="0"/>
              <a:t>Presented by: Radcliffe Spence</a:t>
            </a:r>
            <a:endParaRPr lang="en-US"/>
          </a:p>
        </p:txBody>
      </p:sp>
      <p:sp>
        <p:nvSpPr>
          <p:cNvPr id="7" name="Slide Number Placeholder 6"/>
          <p:cNvSpPr>
            <a:spLocks noGrp="1"/>
          </p:cNvSpPr>
          <p:nvPr>
            <p:ph type="sldNum" sz="quarter" idx="12"/>
          </p:nvPr>
        </p:nvSpPr>
        <p:spPr/>
        <p:txBody>
          <a:bodyPr/>
          <a:lstStyle/>
          <a:p>
            <a:fld id="{C647E0CC-74B0-4523-924B-4E1BD9C8E4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7D87D8-135F-470A-874F-3796BE840EA3}" type="datetime1">
              <a:rPr lang="en-US" smtClean="0"/>
              <a:t>6/11/2014</a:t>
            </a:fld>
            <a:endParaRPr lang="en-US"/>
          </a:p>
        </p:txBody>
      </p:sp>
      <p:sp>
        <p:nvSpPr>
          <p:cNvPr id="6" name="Footer Placeholder 5"/>
          <p:cNvSpPr>
            <a:spLocks noGrp="1"/>
          </p:cNvSpPr>
          <p:nvPr>
            <p:ph type="ftr" sz="quarter" idx="11"/>
          </p:nvPr>
        </p:nvSpPr>
        <p:spPr/>
        <p:txBody>
          <a:bodyPr/>
          <a:lstStyle/>
          <a:p>
            <a:r>
              <a:rPr lang="en-US" smtClean="0"/>
              <a:t>Presented by: Radcliffe Spence</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47E0CC-74B0-4523-924B-4E1BD9C8E45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E5D074-537D-490F-95C6-E8B483665504}" type="datetime1">
              <a:rPr lang="en-US" smtClean="0"/>
              <a:t>6/11/2014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Presented by: Radcliffe Spence</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47E0CC-74B0-4523-924B-4E1BD9C8E45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Commercial Shipping</a:t>
            </a:r>
            <a:endParaRPr lang="en-US" dirty="0"/>
          </a:p>
        </p:txBody>
      </p:sp>
      <p:sp>
        <p:nvSpPr>
          <p:cNvPr id="3" name="Subtitle 2"/>
          <p:cNvSpPr>
            <a:spLocks noGrp="1"/>
          </p:cNvSpPr>
          <p:nvPr>
            <p:ph type="subTitle" idx="1"/>
          </p:nvPr>
        </p:nvSpPr>
        <p:spPr/>
        <p:txBody>
          <a:bodyPr/>
          <a:lstStyle/>
          <a:p>
            <a:r>
              <a:rPr lang="en-US" dirty="0" smtClean="0"/>
              <a:t>Unit 3 - Laytime</a:t>
            </a:r>
            <a:endParaRPr lang="en-US" dirty="0"/>
          </a:p>
        </p:txBody>
      </p:sp>
    </p:spTree>
  </p:cSld>
  <p:clrMapOvr>
    <a:masterClrMapping/>
  </p:clrMapOvr>
  <p:transition spd="med">
    <p:push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1800" decel="100000" fill="hold"/>
                                        <p:tgtEl>
                                          <p:spTgt spid="2"/>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2000"/>
                            </p:stCondLst>
                            <p:childTnLst>
                              <p:par>
                                <p:cTn id="12" presetID="8" presetClass="emph" presetSubtype="0" fill="hold" grpId="0" nodeType="afterEffect">
                                  <p:stCondLst>
                                    <p:cond delay="0"/>
                                  </p:stCondLst>
                                  <p:childTnLst>
                                    <p:animRot by="21600000">
                                      <p:cBhvr>
                                        <p:cTn id="13"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lstStyle/>
          <a:p>
            <a:r>
              <a:rPr lang="en-US" b="1" dirty="0" smtClean="0"/>
              <a:t>LAYTIME</a:t>
            </a:r>
            <a:r>
              <a:rPr lang="en-US" dirty="0" smtClean="0"/>
              <a:t> shall mean the period of time agreed between the parties during which the owner will make and keep the Vessel available for loading or discharging without payment additional to the freight</a:t>
            </a:r>
            <a:r>
              <a:rPr lang="en-US" dirty="0" smtClean="0"/>
              <a:t>.</a:t>
            </a:r>
          </a:p>
          <a:p>
            <a:r>
              <a:rPr lang="en-US" b="1" dirty="0" smtClean="0"/>
              <a:t>SHEX</a:t>
            </a:r>
            <a:r>
              <a:rPr lang="en-US" dirty="0" smtClean="0"/>
              <a:t> means Sunday and Holiday are excluded from laytime.</a:t>
            </a:r>
          </a:p>
          <a:p>
            <a:r>
              <a:rPr lang="en-US" b="1" dirty="0" smtClean="0"/>
              <a:t>SHINC</a:t>
            </a:r>
            <a:r>
              <a:rPr lang="en-US" dirty="0" smtClean="0"/>
              <a:t> means Sunday and Holiday are included in laytime.</a:t>
            </a:r>
          </a:p>
          <a:p>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PER HATCH PER DAY </a:t>
            </a:r>
            <a:r>
              <a:rPr lang="en-US" dirty="0" smtClean="0"/>
              <a:t>shall mean that the Laytime is to be calculated by dividing the quantity of cargo by the result of multiplying the agreed daily rate per hatch by the number of the Vessel’s hatches. Thus:</a:t>
            </a:r>
            <a:br>
              <a:rPr lang="en-US" dirty="0" smtClean="0"/>
            </a:br>
            <a:r>
              <a:rPr lang="en-US" dirty="0" smtClean="0"/>
              <a:t/>
            </a:r>
            <a:br>
              <a:rPr lang="en-US" dirty="0" smtClean="0"/>
            </a:br>
            <a:r>
              <a:rPr lang="en-US" dirty="0" smtClean="0"/>
              <a:t>                                  </a:t>
            </a:r>
            <a:r>
              <a:rPr lang="en-US" u="sng" dirty="0" smtClean="0"/>
              <a:t>Quantity of cargo</a:t>
            </a:r>
            <a:r>
              <a:rPr lang="en-US" dirty="0" smtClean="0"/>
              <a:t/>
            </a:r>
            <a:br>
              <a:rPr lang="en-US" dirty="0" smtClean="0"/>
            </a:br>
            <a:r>
              <a:rPr lang="en-US" dirty="0" smtClean="0"/>
              <a:t>        </a:t>
            </a:r>
            <a:r>
              <a:rPr lang="en-US" b="1" dirty="0" smtClean="0"/>
              <a:t>Laytime</a:t>
            </a:r>
            <a:r>
              <a:rPr lang="en-US" dirty="0" smtClean="0"/>
              <a:t> =                                                   = Days</a:t>
            </a:r>
            <a:br>
              <a:rPr lang="en-US" dirty="0" smtClean="0"/>
            </a:br>
            <a:r>
              <a:rPr lang="en-US" dirty="0" smtClean="0"/>
              <a:t>                         Daily rate x Number of hatches</a:t>
            </a:r>
            <a:br>
              <a:rPr lang="en-US" dirty="0" smtClean="0"/>
            </a:br>
            <a:r>
              <a:rPr lang="en-US" dirty="0" smtClean="0"/>
              <a:t/>
            </a:r>
            <a:br>
              <a:rPr lang="en-US" dirty="0" smtClean="0"/>
            </a:br>
            <a:r>
              <a:rPr lang="en-US" dirty="0" smtClean="0"/>
              <a:t>Each pair of parallel twin hatches shall count as one hatch. Nevertheless, a hatch that is capable of being worked by two gangs simultaneously shall be counted as two hatches.</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normAutofit lnSpcReduction="10000"/>
          </a:bodyPr>
          <a:lstStyle/>
          <a:p>
            <a:r>
              <a:rPr lang="en-US" b="1" dirty="0" smtClean="0"/>
              <a:t>DAY</a:t>
            </a:r>
            <a:r>
              <a:rPr lang="en-US" dirty="0" smtClean="0"/>
              <a:t> shall mean a period of twenty-four (24) consecutive hours. Any part of a Day shall be counted pro </a:t>
            </a:r>
            <a:r>
              <a:rPr lang="en-US" dirty="0" smtClean="0"/>
              <a:t>rata.</a:t>
            </a:r>
          </a:p>
          <a:p>
            <a:r>
              <a:rPr lang="en-US" b="1" dirty="0" smtClean="0"/>
              <a:t>CALENDAR DAY </a:t>
            </a:r>
            <a:r>
              <a:rPr lang="en-US" dirty="0" smtClean="0"/>
              <a:t>shall mean a period of twenty-four (24) consecutive hours running from 0000 hours to 2400 hours. Any part of a Calendar Day shall be counted pro rata</a:t>
            </a:r>
            <a:r>
              <a:rPr lang="en-US" dirty="0" smtClean="0"/>
              <a:t>.</a:t>
            </a:r>
          </a:p>
          <a:p>
            <a:r>
              <a:rPr lang="en-US" b="1" dirty="0" smtClean="0"/>
              <a:t>CONVENTIONAL DAY</a:t>
            </a:r>
            <a:r>
              <a:rPr lang="en-US" dirty="0" smtClean="0"/>
              <a:t> shall mean a period of twenty-four (24) consecutive hours running from any identified time. Any part of a Conventional Day shall be counted pro rata.</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normAutofit fontScale="92500"/>
          </a:bodyPr>
          <a:lstStyle/>
          <a:p>
            <a:r>
              <a:rPr lang="en-US" b="1" dirty="0" smtClean="0"/>
              <a:t>WORKING </a:t>
            </a:r>
            <a:r>
              <a:rPr lang="en-US" b="1" dirty="0" smtClean="0"/>
              <a:t>DAY(WD) </a:t>
            </a:r>
            <a:r>
              <a:rPr lang="en-US" dirty="0" smtClean="0"/>
              <a:t>shall mean a Day when by local law or practice work is normally carried out</a:t>
            </a:r>
            <a:r>
              <a:rPr lang="en-US" dirty="0" smtClean="0"/>
              <a:t>.</a:t>
            </a:r>
          </a:p>
          <a:p>
            <a:r>
              <a:rPr lang="en-US" b="1" dirty="0" smtClean="0"/>
              <a:t>RUNNING DAYS </a:t>
            </a:r>
            <a:r>
              <a:rPr lang="en-US" dirty="0" smtClean="0"/>
              <a:t>or </a:t>
            </a:r>
            <a:r>
              <a:rPr lang="en-US" b="1" dirty="0" smtClean="0"/>
              <a:t>CONSECUTIVE DAYS </a:t>
            </a:r>
            <a:r>
              <a:rPr lang="en-US" dirty="0" smtClean="0"/>
              <a:t>shall mean Days which follow one immediately after the other</a:t>
            </a:r>
            <a:r>
              <a:rPr lang="en-US" dirty="0" smtClean="0"/>
              <a:t>.</a:t>
            </a:r>
          </a:p>
          <a:p>
            <a:r>
              <a:rPr lang="en-US" dirty="0" smtClean="0"/>
              <a:t>RUNNING HOURS or CONSECUTIVE HOURS shall mean hours which follow one immediately after the other</a:t>
            </a:r>
            <a:r>
              <a:rPr lang="en-US" dirty="0" smtClean="0"/>
              <a:t>.</a:t>
            </a:r>
          </a:p>
          <a:p>
            <a:r>
              <a:rPr lang="en-US" b="1" dirty="0" smtClean="0"/>
              <a:t>HOLIDAY</a:t>
            </a:r>
            <a:r>
              <a:rPr lang="en-US" dirty="0" smtClean="0"/>
              <a:t> shall mean a Day other than the normal weekly Day(s) of rest, or part thereof, when by local law or practice work during what would otherwise be ordinary working hours is not normally carried out</a:t>
            </a:r>
            <a:r>
              <a:rPr lang="en-US" dirty="0" smtClean="0"/>
              <a:t>.</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normAutofit lnSpcReduction="10000"/>
          </a:bodyPr>
          <a:lstStyle/>
          <a:p>
            <a:r>
              <a:rPr lang="en-US" b="1" dirty="0" smtClean="0"/>
              <a:t>WEATHER WORKING </a:t>
            </a:r>
            <a:r>
              <a:rPr lang="en-US" b="1" dirty="0" smtClean="0"/>
              <a:t>DAY(WWD) </a:t>
            </a:r>
            <a:r>
              <a:rPr lang="en-US" dirty="0" smtClean="0"/>
              <a:t>shall mean a Working Day or part of a Working Day during which it is or, if the Vessel is still waiting for her turn, it would be possible to load/discharge the cargo without interruption due to the weather</a:t>
            </a:r>
            <a:r>
              <a:rPr lang="en-US" dirty="0" smtClean="0"/>
              <a:t>.</a:t>
            </a:r>
          </a:p>
          <a:p>
            <a:pPr>
              <a:buFont typeface="Wingdings" pitchFamily="2" charset="2"/>
              <a:buChar char="v"/>
            </a:pPr>
            <a:r>
              <a:rPr lang="en-US" dirty="0" smtClean="0"/>
              <a:t> </a:t>
            </a:r>
            <a:r>
              <a:rPr lang="en-US" dirty="0" smtClean="0"/>
              <a:t>  If </a:t>
            </a:r>
            <a:r>
              <a:rPr lang="en-US" dirty="0" smtClean="0"/>
              <a:t>such interruption occurs (or would have occurred if work had been in progress), there shall be excluded from the Laytime a period calculated by reference to the ratio which the duration of the interruption bears to the time which would have or could have been worked but for the interruption.</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lstStyle/>
          <a:p>
            <a:r>
              <a:rPr lang="en-US" b="1" dirty="0" smtClean="0"/>
              <a:t>WEATHER WORKING </a:t>
            </a:r>
            <a:r>
              <a:rPr lang="en-US" b="1" dirty="0" smtClean="0"/>
              <a:t>DAY(WWD) </a:t>
            </a:r>
            <a:r>
              <a:rPr lang="en-US" b="1" dirty="0" smtClean="0"/>
              <a:t>OF 24 CONSECUTIVE HOURS </a:t>
            </a:r>
            <a:r>
              <a:rPr lang="en-US" dirty="0" smtClean="0"/>
              <a:t>shall mean a Working Day or part of a Working Day of 24 consecutive hours during which it is or, if the vessel is still waiting for her turn, it would be possible to load/discharge the cargo without interruption due to the weather</a:t>
            </a:r>
            <a:r>
              <a:rPr lang="en-US" dirty="0" smtClean="0"/>
              <a:t>.</a:t>
            </a:r>
          </a:p>
          <a:p>
            <a:pPr>
              <a:buFont typeface="Wingdings" pitchFamily="2" charset="2"/>
              <a:buChar char="v"/>
            </a:pPr>
            <a:r>
              <a:rPr lang="en-US" dirty="0" smtClean="0"/>
              <a:t> </a:t>
            </a:r>
            <a:r>
              <a:rPr lang="en-US" dirty="0" smtClean="0"/>
              <a:t>   If </a:t>
            </a:r>
            <a:r>
              <a:rPr lang="en-US" dirty="0" smtClean="0"/>
              <a:t>such interruption occurs (or would have occurred if work had been in progress) there shall be excluded from the Laytime the period during which the weather interrupted or would have interrupted work.</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lstStyle/>
          <a:p>
            <a:r>
              <a:rPr lang="en-US" dirty="0" smtClean="0"/>
              <a:t>(</a:t>
            </a:r>
            <a:r>
              <a:rPr lang="en-US" b="1" dirty="0" smtClean="0"/>
              <a:t>WORKING DAY) WEATHER PERMITTING </a:t>
            </a:r>
            <a:r>
              <a:rPr lang="en-US" dirty="0" smtClean="0"/>
              <a:t>shall have the same meaning as WEATHER WORKING DAY OF 24 CONSECUTIVE </a:t>
            </a:r>
            <a:r>
              <a:rPr lang="en-US" dirty="0" smtClean="0"/>
              <a:t>HOURS.</a:t>
            </a:r>
          </a:p>
          <a:p>
            <a:r>
              <a:rPr lang="en-US" b="1" dirty="0" smtClean="0"/>
              <a:t>EXCEPTED or </a:t>
            </a:r>
            <a:r>
              <a:rPr lang="en-US" b="1" dirty="0" smtClean="0"/>
              <a:t>EXCLUDED </a:t>
            </a:r>
            <a:r>
              <a:rPr lang="en-US" dirty="0" smtClean="0"/>
              <a:t>shall mean that the Days specified do not count as Laytime even if loading or discharging is carried out on them</a:t>
            </a:r>
            <a:r>
              <a:rPr lang="en-US" dirty="0" smtClean="0"/>
              <a:t>.</a:t>
            </a:r>
          </a:p>
          <a:p>
            <a:r>
              <a:rPr lang="en-US" b="1" dirty="0" smtClean="0"/>
              <a:t>UNLESS SOONER COMMENCED </a:t>
            </a:r>
            <a:r>
              <a:rPr lang="en-US" dirty="0" smtClean="0"/>
              <a:t>shall mean that if turn-time has not expired but loading or discharging is carried out, Laytime shall commence.</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normAutofit fontScale="92500"/>
          </a:bodyPr>
          <a:lstStyle/>
          <a:p>
            <a:r>
              <a:rPr lang="en-US" b="1" dirty="0" smtClean="0"/>
              <a:t>UNLESS SOONER COMMENCED, IN WHICH CASE ACTUAL TIME USED TO COUNT </a:t>
            </a:r>
            <a:r>
              <a:rPr lang="en-US" dirty="0" smtClean="0"/>
              <a:t>shall mean that actual time used during turn-time shall count as Laytime</a:t>
            </a:r>
            <a:r>
              <a:rPr lang="en-US" dirty="0" smtClean="0"/>
              <a:t>.</a:t>
            </a:r>
          </a:p>
          <a:p>
            <a:r>
              <a:rPr lang="en-US" b="1" dirty="0" smtClean="0"/>
              <a:t>UNLESS USED </a:t>
            </a:r>
            <a:r>
              <a:rPr lang="en-US" dirty="0" smtClean="0"/>
              <a:t>shall mean that if Laytime has commenced but loading or discharging is carried out during excepted periods, actual time used shall count as Laytime</a:t>
            </a:r>
            <a:r>
              <a:rPr lang="en-US" dirty="0" smtClean="0"/>
              <a:t>.</a:t>
            </a:r>
          </a:p>
          <a:p>
            <a:r>
              <a:rPr lang="en-US" dirty="0" smtClean="0"/>
              <a:t>TO </a:t>
            </a:r>
            <a:r>
              <a:rPr lang="en-US" b="1" dirty="0" smtClean="0"/>
              <a:t>AVERAGE LAYTIME </a:t>
            </a:r>
            <a:r>
              <a:rPr lang="en-US" b="1" dirty="0" smtClean="0"/>
              <a:t>(Reversible) </a:t>
            </a:r>
            <a:r>
              <a:rPr lang="en-US" dirty="0" smtClean="0"/>
              <a:t>shall </a:t>
            </a:r>
            <a:r>
              <a:rPr lang="en-US" dirty="0" smtClean="0"/>
              <a:t>mean that separate calculations are to be made for loading and discharging and that any time saved in one operation is to be set off against any excess time used in the other.</a:t>
            </a:r>
            <a:endParaRPr lang="en-US" dirty="0" smtClean="0"/>
          </a:p>
          <a:p>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lstStyle/>
          <a:p>
            <a:r>
              <a:rPr lang="en-US" b="1" dirty="0" smtClean="0"/>
              <a:t>REVERSIBLE </a:t>
            </a:r>
            <a:r>
              <a:rPr lang="en-US" b="1" dirty="0" smtClean="0"/>
              <a:t>LAYTIME </a:t>
            </a:r>
            <a:r>
              <a:rPr lang="en-US" dirty="0" smtClean="0"/>
              <a:t>shall mean an option given to the charterer to add together the time allowed for loading and discharging. Where the option is exercised the effect is the same as a total time being specified to cover both operations</a:t>
            </a:r>
            <a:r>
              <a:rPr lang="en-US" dirty="0" smtClean="0"/>
              <a:t>.</a:t>
            </a:r>
          </a:p>
          <a:p>
            <a:r>
              <a:rPr lang="en-US" b="1" dirty="0" smtClean="0"/>
              <a:t>NOTICE OF READINESS </a:t>
            </a:r>
            <a:r>
              <a:rPr lang="en-US" dirty="0" smtClean="0"/>
              <a:t>shall mean the notice to the charterer, shipper, receiver or other person as required by the </a:t>
            </a:r>
            <a:r>
              <a:rPr lang="en-US" dirty="0" err="1" smtClean="0"/>
              <a:t>CharterParty</a:t>
            </a:r>
            <a:r>
              <a:rPr lang="en-US" dirty="0" smtClean="0"/>
              <a:t> that the Vessel has arrived at the Port or Berth, as the case may be, and is ready to load or discharge.</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TIME LOST WAITING FOR BERTH TO COUNT AS LOADING OR DISCHARGING TIME or AS LAYTIME </a:t>
            </a:r>
            <a:r>
              <a:rPr lang="en-US" dirty="0" smtClean="0"/>
              <a:t>shall mean that if no loading or discharging Berth is available and the Vessel is unable to tender Notice of Readiness at the waiting-place then any time lost to the Vessel is counted as if Laytime were running, or as time on Demurrage if Laytime has expired. </a:t>
            </a:r>
            <a:endParaRPr lang="en-US" dirty="0" smtClean="0"/>
          </a:p>
          <a:p>
            <a:pPr>
              <a:buFont typeface="Wingdings" pitchFamily="2" charset="2"/>
              <a:buChar char="v"/>
            </a:pPr>
            <a:r>
              <a:rPr lang="en-US" dirty="0" smtClean="0"/>
              <a:t>Such </a:t>
            </a:r>
            <a:r>
              <a:rPr lang="en-US" dirty="0" smtClean="0"/>
              <a:t>time ceases to count once the Berth becomes available. When the Vessel reaches a place where she is able to tender Notice of Readiness, Laytime or time on Demurrage resumes after such tender and, in respect of Laytime, on expiry of any notice time provided in the </a:t>
            </a:r>
            <a:r>
              <a:rPr lang="en-US" dirty="0" err="1" smtClean="0"/>
              <a:t>CharterParty</a:t>
            </a:r>
            <a:r>
              <a:rPr lang="en-US" dirty="0" smtClean="0"/>
              <a:t>. </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Laytime</a:t>
            </a:r>
            <a:endParaRPr lang="en-US" b="1" dirty="0"/>
          </a:p>
        </p:txBody>
      </p:sp>
      <p:sp>
        <p:nvSpPr>
          <p:cNvPr id="3" name="Content Placeholder 2"/>
          <p:cNvSpPr>
            <a:spLocks noGrp="1"/>
          </p:cNvSpPr>
          <p:nvPr>
            <p:ph idx="1"/>
          </p:nvPr>
        </p:nvSpPr>
        <p:spPr/>
        <p:txBody>
          <a:bodyPr/>
          <a:lstStyle/>
          <a:p>
            <a:r>
              <a:rPr lang="en-US" dirty="0" smtClean="0"/>
              <a:t>In commercial shipping, it is important to meet agreed deadlines. </a:t>
            </a:r>
            <a:endParaRPr lang="en-US" dirty="0" smtClean="0"/>
          </a:p>
          <a:p>
            <a:r>
              <a:rPr lang="en-US" dirty="0" smtClean="0"/>
              <a:t> </a:t>
            </a:r>
            <a:r>
              <a:rPr lang="en-US" dirty="0" smtClean="0"/>
              <a:t>Timeliness affects both the ship owner and the charterer, resulting in profits and rewards</a:t>
            </a:r>
            <a:r>
              <a:rPr lang="en-US" dirty="0" smtClean="0"/>
              <a:t>.</a:t>
            </a:r>
          </a:p>
          <a:p>
            <a:r>
              <a:rPr lang="en-US" dirty="0" smtClean="0"/>
              <a:t>  </a:t>
            </a:r>
            <a:r>
              <a:rPr lang="en-US" dirty="0" smtClean="0"/>
              <a:t>Failure to meet deadlines can result in breach of contract, losses, and </a:t>
            </a:r>
            <a:r>
              <a:rPr lang="en-US" dirty="0" smtClean="0"/>
              <a:t>penalties.</a:t>
            </a:r>
          </a:p>
          <a:p>
            <a:r>
              <a:rPr lang="en-US" dirty="0" smtClean="0"/>
              <a:t>Laytime is the ‘free time agreed between the shipowner and the charterer for the loading and discharging of the cargo” once this time period is not breached, no penalty will flow from this action.</a:t>
            </a:r>
            <a:endParaRPr lang="en-US" dirty="0" smtClean="0"/>
          </a:p>
          <a:p>
            <a:endParaRPr lang="en-US" dirty="0"/>
          </a:p>
        </p:txBody>
      </p:sp>
      <p:sp>
        <p:nvSpPr>
          <p:cNvPr id="4" name="Date Placeholder 3"/>
          <p:cNvSpPr>
            <a:spLocks noGrp="1"/>
          </p:cNvSpPr>
          <p:nvPr>
            <p:ph type="dt" sz="half" idx="10"/>
          </p:nvPr>
        </p:nvSpPr>
        <p:spPr/>
        <p:txBody>
          <a:bodyPr/>
          <a:lstStyle/>
          <a:p>
            <a:fld id="{98536610-D965-468E-BA6E-4C615BD0B78F}" type="datetime1">
              <a:rPr lang="en-US" smtClean="0"/>
              <a:t>6/11/2014</a:t>
            </a:fld>
            <a:endParaRPr lang="en-US"/>
          </a:p>
        </p:txBody>
      </p:sp>
      <p:sp>
        <p:nvSpPr>
          <p:cNvPr id="5" name="Slide Number Placeholder 4"/>
          <p:cNvSpPr>
            <a:spLocks noGrp="1"/>
          </p:cNvSpPr>
          <p:nvPr>
            <p:ph type="sldNum" sz="quarter" idx="12"/>
          </p:nvPr>
        </p:nvSpPr>
        <p:spPr/>
        <p:txBody>
          <a:bodyPr/>
          <a:lstStyle/>
          <a:p>
            <a:fld id="{C647E0CC-74B0-4523-924B-4E1BD9C8E459}" type="slidenum">
              <a:rPr lang="en-US" smtClean="0"/>
              <a:t>2</a:t>
            </a:fld>
            <a:endParaRPr lang="en-US"/>
          </a:p>
        </p:txBody>
      </p:sp>
      <p:sp>
        <p:nvSpPr>
          <p:cNvPr id="6" name="Footer Placeholder 5"/>
          <p:cNvSpPr>
            <a:spLocks noGrp="1"/>
          </p:cNvSpPr>
          <p:nvPr>
            <p:ph type="ftr" sz="quarter" idx="11"/>
          </p:nvPr>
        </p:nvSpPr>
        <p:spPr/>
        <p:txBody>
          <a:bodyPr/>
          <a:lstStyle/>
          <a:p>
            <a:r>
              <a:rPr lang="en-US" smtClean="0"/>
              <a:t>Presented by: Radcliffe Spence</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lstStyle/>
          <a:p>
            <a:r>
              <a:rPr lang="en-US" b="1" dirty="0" smtClean="0"/>
              <a:t>WHETHER IN BERTH OR NOT (WIBON) or BERTH OR NO BERTH </a:t>
            </a:r>
            <a:r>
              <a:rPr lang="en-US" dirty="0" smtClean="0"/>
              <a:t>shall mean that if the designated loading or discharging Berth is not available on arrival, the Vessel on reaching any usual waiting place at the Port, shall be entitled to tender Notice of Readiness from it and Laytime shall commence in accordance with the Charter Party</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lstStyle/>
          <a:p>
            <a:r>
              <a:rPr lang="en-US" b="1" dirty="0" smtClean="0"/>
              <a:t>WHETHER IN PORT OR NOT (WIPON) </a:t>
            </a:r>
            <a:r>
              <a:rPr lang="en-US" dirty="0" smtClean="0"/>
              <a:t>shall mean that if the designated loading or discharging Berth and the usual waiting place at the Port are not available on arrival, the Vessel shall be entitled to tender Notice of Readiness from any </a:t>
            </a:r>
            <a:r>
              <a:rPr lang="en-US" dirty="0" err="1" smtClean="0"/>
              <a:t>recognised</a:t>
            </a:r>
            <a:r>
              <a:rPr lang="en-US" dirty="0" smtClean="0"/>
              <a:t> waiting place off the Port and Laytime shall commence in accordance with the Charter Party. </a:t>
            </a:r>
            <a:endParaRPr lang="en-US" dirty="0" smtClean="0"/>
          </a:p>
          <a:p>
            <a:r>
              <a:rPr lang="en-US" b="1" dirty="0" smtClean="0"/>
              <a:t>VESSEL BEING IN FREE PRATIQUE </a:t>
            </a:r>
            <a:r>
              <a:rPr lang="en-US" dirty="0" smtClean="0"/>
              <a:t>shall mean that the Vessel complies with port health requirements.</a:t>
            </a:r>
            <a:br>
              <a:rPr lang="en-US" dirty="0" smtClean="0"/>
            </a:b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lstStyle/>
          <a:p>
            <a:r>
              <a:rPr lang="en-US" b="1" dirty="0" smtClean="0"/>
              <a:t>DEMURRAGE</a:t>
            </a:r>
            <a:r>
              <a:rPr lang="en-US" dirty="0" smtClean="0"/>
              <a:t> shall mean an agreed amount payable to the owner in respect of delay to the Vessel once the Laytime has expired, for which the owner is not responsible. Demurrage shall not be subject to exceptions which apply to Laytime unless specifically stated in the Charter Party</a:t>
            </a:r>
            <a:r>
              <a:rPr lang="en-US" dirty="0" smtClean="0"/>
              <a:t>.</a:t>
            </a:r>
          </a:p>
          <a:p>
            <a:r>
              <a:rPr lang="en-US" b="1" dirty="0" smtClean="0"/>
              <a:t>DESPATCH MONEY or DESPATCH </a:t>
            </a:r>
            <a:r>
              <a:rPr lang="en-US" dirty="0" smtClean="0"/>
              <a:t>shall mean an agreed amount payable by the owner if the Vessel completes loading or discharging before the Laytime has expired.</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normAutofit lnSpcReduction="10000"/>
          </a:bodyPr>
          <a:lstStyle/>
          <a:p>
            <a:r>
              <a:rPr lang="en-US" b="1" dirty="0" smtClean="0"/>
              <a:t>DESPATCH ON ALL WORKING TIME SAVED or ON ALL LAYTIME SAVED </a:t>
            </a:r>
            <a:r>
              <a:rPr lang="en-US" dirty="0" smtClean="0"/>
              <a:t>shall mean that </a:t>
            </a:r>
            <a:r>
              <a:rPr lang="en-US" dirty="0" err="1" smtClean="0"/>
              <a:t>Despatch</a:t>
            </a:r>
            <a:r>
              <a:rPr lang="en-US" dirty="0" smtClean="0"/>
              <a:t> Money shall be payable for the time from the completion of loading or discharging until the expiry of the Laytime excluding any periods excepted from the Laytime. </a:t>
            </a:r>
            <a:endParaRPr lang="en-US" dirty="0" smtClean="0"/>
          </a:p>
          <a:p>
            <a:r>
              <a:rPr lang="en-US" b="1" dirty="0" smtClean="0"/>
              <a:t>DESPATCH ON ALL TIME SAVED shall mean that </a:t>
            </a:r>
            <a:r>
              <a:rPr lang="en-US" b="1" dirty="0" err="1" smtClean="0"/>
              <a:t>Despatch</a:t>
            </a:r>
            <a:r>
              <a:rPr lang="en-US" b="1" dirty="0" smtClean="0"/>
              <a:t> </a:t>
            </a:r>
            <a:r>
              <a:rPr lang="en-US" dirty="0" smtClean="0"/>
              <a:t>Money shall be payable for the time from the completion of loading or discharging to the expiry of the Laytime including periods excepted from the Laytime.</a:t>
            </a:r>
          </a:p>
          <a:p>
            <a:pPr>
              <a:buNone/>
            </a:pP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normAutofit lnSpcReduction="10000"/>
          </a:bodyPr>
          <a:lstStyle/>
          <a:p>
            <a:r>
              <a:rPr lang="en-US" b="1" dirty="0" smtClean="0"/>
              <a:t>Rider clauses</a:t>
            </a:r>
            <a:r>
              <a:rPr lang="en-US" dirty="0" smtClean="0"/>
              <a:t>. Standard form charterparties have been used for a very long time and their use is recommended by </a:t>
            </a:r>
            <a:r>
              <a:rPr lang="en-US" dirty="0" err="1" smtClean="0"/>
              <a:t>shipowners'</a:t>
            </a:r>
            <a:r>
              <a:rPr lang="en-US" dirty="0" smtClean="0"/>
              <a:t> P. &amp; I. Associations because they contain clauses that have generally been tested in courts when disputes have arisen</a:t>
            </a:r>
            <a:r>
              <a:rPr lang="en-US" dirty="0" smtClean="0"/>
              <a:t>.</a:t>
            </a:r>
          </a:p>
          <a:p>
            <a:r>
              <a:rPr lang="en-US" dirty="0" smtClean="0"/>
              <a:t> </a:t>
            </a:r>
            <a:r>
              <a:rPr lang="en-US" dirty="0" smtClean="0"/>
              <a:t>However, some standard-form documents may contain clauses that have not kept up to date with changes in the shipping business</a:t>
            </a:r>
            <a:r>
              <a:rPr lang="en-US" dirty="0" smtClean="0"/>
              <a:t>.</a:t>
            </a:r>
          </a:p>
          <a:p>
            <a:r>
              <a:rPr lang="en-US" dirty="0" smtClean="0"/>
              <a:t>B</a:t>
            </a:r>
            <a:r>
              <a:rPr lang="en-US" dirty="0" smtClean="0"/>
              <a:t>oth ship-owners </a:t>
            </a:r>
            <a:r>
              <a:rPr lang="en-US" dirty="0" smtClean="0"/>
              <a:t>and charterers may also want to amend standard terms and add terms, which are specific to their own needs.</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Rider </a:t>
            </a:r>
            <a:r>
              <a:rPr lang="en-US" b="1" dirty="0" smtClean="0"/>
              <a:t>clauses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clauses in which these added terms are contained are known as "</a:t>
            </a:r>
            <a:r>
              <a:rPr lang="en-US" b="1" dirty="0" smtClean="0"/>
              <a:t>Rider clauses</a:t>
            </a:r>
            <a:r>
              <a:rPr lang="en-US" dirty="0" smtClean="0"/>
              <a:t>". The phrase means a set of additional clauses which substitute or supplement clauses in the original document</a:t>
            </a:r>
            <a:r>
              <a:rPr lang="en-US" dirty="0" smtClean="0"/>
              <a:t>.</a:t>
            </a:r>
          </a:p>
          <a:p>
            <a:r>
              <a:rPr lang="en-US" dirty="0" smtClean="0"/>
              <a:t>The standard form is frequently treated like a "skeleton" for basic, fundamental contractual responsibilities and rights and the Rider clauses, which are added, are like the "flesh" of the contract</a:t>
            </a:r>
            <a:r>
              <a:rPr lang="en-US" dirty="0" smtClean="0"/>
              <a:t>.</a:t>
            </a:r>
          </a:p>
          <a:p>
            <a:r>
              <a:rPr lang="en-US" dirty="0" smtClean="0"/>
              <a:t> </a:t>
            </a:r>
            <a:r>
              <a:rPr lang="en-US" dirty="0" smtClean="0"/>
              <a:t>If a Rider clause conflicts with a printed clause it is considered that the Rider clause prevails. The reason for this is that a typed, Rider clause expresses the intention of the parties during the negotiations more clearly than the pre-printed clauses.</a:t>
            </a:r>
            <a:endParaRPr lang="en-US" dirty="0" smtClean="0"/>
          </a:p>
          <a:p>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Laytime calculator</a:t>
            </a:r>
            <a:endParaRPr lang="en-US" b="1" dirty="0"/>
          </a:p>
        </p:txBody>
      </p:sp>
      <p:sp>
        <p:nvSpPr>
          <p:cNvPr id="3" name="Content Placeholder 2"/>
          <p:cNvSpPr>
            <a:spLocks noGrp="1"/>
          </p:cNvSpPr>
          <p:nvPr>
            <p:ph idx="1"/>
          </p:nvPr>
        </p:nvSpPr>
        <p:spPr/>
        <p:txBody>
          <a:bodyPr/>
          <a:lstStyle/>
          <a:p>
            <a:pPr>
              <a:buNone/>
            </a:pPr>
            <a:r>
              <a:rPr lang="en-US" dirty="0" smtClean="0"/>
              <a:t>The stages of laytime calculation are:</a:t>
            </a:r>
          </a:p>
          <a:p>
            <a:pPr marL="514350" indent="-514350">
              <a:buFont typeface="+mj-lt"/>
              <a:buAutoNum type="arabicParenR"/>
            </a:pPr>
            <a:r>
              <a:rPr lang="en-US" dirty="0" smtClean="0"/>
              <a:t>Assessing the exact commencement of laytime;</a:t>
            </a:r>
          </a:p>
          <a:p>
            <a:pPr marL="514350" indent="-514350">
              <a:buFont typeface="+mj-lt"/>
              <a:buAutoNum type="arabicParenR"/>
            </a:pPr>
            <a:r>
              <a:rPr lang="en-US" dirty="0" smtClean="0"/>
              <a:t>Allowing for interruptions to laytime;</a:t>
            </a:r>
          </a:p>
          <a:p>
            <a:pPr marL="514350" indent="-514350">
              <a:buFont typeface="+mj-lt"/>
              <a:buAutoNum type="arabicParenR"/>
            </a:pPr>
            <a:r>
              <a:rPr lang="en-US" dirty="0" smtClean="0"/>
              <a:t>Calculate the duration of laytime available; and</a:t>
            </a:r>
          </a:p>
          <a:p>
            <a:pPr marL="514350" indent="-514350">
              <a:buFont typeface="+mj-lt"/>
              <a:buAutoNum type="arabicParenR"/>
            </a:pPr>
            <a:r>
              <a:rPr lang="en-US" dirty="0" smtClean="0"/>
              <a:t>Final calculation of the amount of </a:t>
            </a:r>
            <a:r>
              <a:rPr lang="en-US" dirty="0" err="1" smtClean="0"/>
              <a:t>despatch</a:t>
            </a:r>
            <a:r>
              <a:rPr lang="en-US" dirty="0" smtClean="0"/>
              <a:t> or demurrage owing.</a:t>
            </a:r>
          </a:p>
          <a:p>
            <a:pPr marL="514350" indent="-514350">
              <a:buFont typeface="+mj-lt"/>
              <a:buAutoNum type="arabicParenR"/>
            </a:pP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26</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Laytime</a:t>
            </a:r>
            <a:endParaRPr lang="en-US" dirty="0"/>
          </a:p>
        </p:txBody>
      </p:sp>
      <p:sp>
        <p:nvSpPr>
          <p:cNvPr id="3" name="Content Placeholder 2"/>
          <p:cNvSpPr>
            <a:spLocks noGrp="1"/>
          </p:cNvSpPr>
          <p:nvPr>
            <p:ph idx="1"/>
          </p:nvPr>
        </p:nvSpPr>
        <p:spPr/>
        <p:txBody>
          <a:bodyPr/>
          <a:lstStyle/>
          <a:p>
            <a:r>
              <a:rPr lang="en-US" dirty="0" smtClean="0"/>
              <a:t>In </a:t>
            </a:r>
            <a:r>
              <a:rPr lang="en-US" dirty="0" smtClean="0"/>
              <a:t>addition to voyage time, a significant factor in meeting the timelines of a shipping contract is the time taken to load and discharge cargo.  The time in port to do this is called </a:t>
            </a:r>
            <a:r>
              <a:rPr lang="en-US" i="1" dirty="0" smtClean="0"/>
              <a:t>lay time</a:t>
            </a:r>
            <a:r>
              <a:rPr lang="en-US" dirty="0" smtClean="0"/>
              <a:t>.  The specification and calculation of lay time is crucial in commercial shipping</a:t>
            </a:r>
            <a:r>
              <a:rPr lang="en-US" dirty="0" smtClean="0"/>
              <a:t>.</a:t>
            </a:r>
          </a:p>
          <a:p>
            <a:r>
              <a:rPr lang="en-US" dirty="0" smtClean="0"/>
              <a:t>The agreed terms as per charterparty is applied as such both party to the contract of carriage is obliged to perform his/her end of the bargain.</a:t>
            </a:r>
          </a:p>
          <a:p>
            <a:r>
              <a:rPr lang="en-US" dirty="0" smtClean="0"/>
              <a:t>Where there is a breach by either party penalty arise.</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Statement of Fact </a:t>
            </a:r>
            <a:r>
              <a:rPr lang="en-US" b="1" dirty="0" smtClean="0"/>
              <a:t>Form</a:t>
            </a:r>
            <a:endParaRPr lang="en-US" dirty="0"/>
          </a:p>
        </p:txBody>
      </p:sp>
      <p:sp>
        <p:nvSpPr>
          <p:cNvPr id="3" name="Content Placeholder 2"/>
          <p:cNvSpPr>
            <a:spLocks noGrp="1"/>
          </p:cNvSpPr>
          <p:nvPr>
            <p:ph idx="1"/>
          </p:nvPr>
        </p:nvSpPr>
        <p:spPr/>
        <p:txBody>
          <a:bodyPr/>
          <a:lstStyle/>
          <a:p>
            <a:r>
              <a:rPr lang="en-US" dirty="0" smtClean="0"/>
              <a:t>This will comprises dates and times of tendering Notice of Readiness of the ship;</a:t>
            </a:r>
          </a:p>
          <a:p>
            <a:r>
              <a:rPr lang="en-US" dirty="0" smtClean="0"/>
              <a:t>Berthing of the vessel;</a:t>
            </a:r>
          </a:p>
          <a:p>
            <a:r>
              <a:rPr lang="en-US" dirty="0" smtClean="0"/>
              <a:t>Commencement of cargo operations</a:t>
            </a:r>
          </a:p>
          <a:p>
            <a:r>
              <a:rPr lang="en-US" dirty="0" smtClean="0"/>
              <a:t>Completion of cargo operation;</a:t>
            </a:r>
          </a:p>
          <a:p>
            <a:r>
              <a:rPr lang="en-US" dirty="0" smtClean="0"/>
              <a:t>Details of daily cargo work and</a:t>
            </a:r>
          </a:p>
          <a:p>
            <a:r>
              <a:rPr lang="en-US" dirty="0" smtClean="0"/>
              <a:t>Reasons for interruption/delay of cargo working</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Statement of Fact Form.</a:t>
            </a:r>
            <a:endParaRPr lang="en-US" dirty="0"/>
          </a:p>
        </p:txBody>
      </p:sp>
      <p:sp>
        <p:nvSpPr>
          <p:cNvPr id="3" name="Content Placeholder 2"/>
          <p:cNvSpPr>
            <a:spLocks noGrp="1"/>
          </p:cNvSpPr>
          <p:nvPr>
            <p:ph idx="1"/>
          </p:nvPr>
        </p:nvSpPr>
        <p:spPr/>
        <p:txBody>
          <a:bodyPr/>
          <a:lstStyle/>
          <a:p>
            <a:r>
              <a:rPr lang="en-US" dirty="0" smtClean="0"/>
              <a:t>Apart from the charterparty clauses concerned with laytime, other vital information needed by the calculator will be provided by a </a:t>
            </a:r>
            <a:r>
              <a:rPr lang="en-US" b="1" dirty="0" smtClean="0"/>
              <a:t>Statement of Fact Form.</a:t>
            </a:r>
          </a:p>
          <a:p>
            <a:r>
              <a:rPr lang="en-US" dirty="0" smtClean="0"/>
              <a:t>This form which is prepared and issued by the ship’s port Agent upon the completion of the vessels visit to the port.</a:t>
            </a:r>
          </a:p>
          <a:p>
            <a:r>
              <a:rPr lang="en-US" dirty="0" smtClean="0"/>
              <a:t>The Statement of Fact Form will include information vital to the calculation of laytime amongst others.</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Laytime</a:t>
            </a:r>
            <a:endParaRPr lang="en-US" dirty="0"/>
          </a:p>
        </p:txBody>
      </p:sp>
      <p:sp>
        <p:nvSpPr>
          <p:cNvPr id="3" name="Content Placeholder 2"/>
          <p:cNvSpPr>
            <a:spLocks noGrp="1"/>
          </p:cNvSpPr>
          <p:nvPr>
            <p:ph idx="1"/>
          </p:nvPr>
        </p:nvSpPr>
        <p:spPr/>
        <p:txBody>
          <a:bodyPr/>
          <a:lstStyle/>
          <a:p>
            <a:r>
              <a:rPr lang="en-US" b="1" dirty="0" smtClean="0"/>
              <a:t>The test </a:t>
            </a:r>
            <a:r>
              <a:rPr lang="en-US" dirty="0" smtClean="0"/>
              <a:t>as to whether a ship has “</a:t>
            </a:r>
            <a:r>
              <a:rPr lang="en-US" b="1" dirty="0" smtClean="0"/>
              <a:t>arrived”</a:t>
            </a:r>
            <a:r>
              <a:rPr lang="en-US" dirty="0" smtClean="0"/>
              <a:t> or not can be summed up as follows:</a:t>
            </a:r>
          </a:p>
          <a:p>
            <a:pPr>
              <a:buFont typeface="Wingdings" pitchFamily="2" charset="2"/>
              <a:buChar char="Ø"/>
            </a:pPr>
            <a:r>
              <a:rPr lang="en-US" dirty="0" smtClean="0"/>
              <a:t>Has the ship reached the ‘commercial area of the port’ or the ‘normal/usual waiting place’?</a:t>
            </a:r>
          </a:p>
          <a:p>
            <a:pPr>
              <a:buFont typeface="Wingdings" pitchFamily="2" charset="2"/>
              <a:buChar char="Ø"/>
            </a:pPr>
            <a:r>
              <a:rPr lang="en-US" dirty="0" smtClean="0"/>
              <a:t>Is the ship ready to perform her cargo operations?</a:t>
            </a:r>
          </a:p>
          <a:p>
            <a:pPr>
              <a:buFont typeface="Wingdings" pitchFamily="2" charset="2"/>
              <a:buChar char="Ø"/>
            </a:pPr>
            <a:r>
              <a:rPr lang="en-US" dirty="0" smtClean="0"/>
              <a:t>Has the Notice of Readiness(NOR) been tendered?</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Laytime</a:t>
            </a:r>
            <a:endParaRPr lang="en-US" dirty="0"/>
          </a:p>
        </p:txBody>
      </p:sp>
      <p:sp>
        <p:nvSpPr>
          <p:cNvPr id="3" name="Content Placeholder 2"/>
          <p:cNvSpPr>
            <a:spLocks noGrp="1"/>
          </p:cNvSpPr>
          <p:nvPr>
            <p:ph idx="1"/>
          </p:nvPr>
        </p:nvSpPr>
        <p:spPr/>
        <p:txBody>
          <a:bodyPr/>
          <a:lstStyle/>
          <a:p>
            <a:r>
              <a:rPr lang="en-US" dirty="0" smtClean="0"/>
              <a:t>Whether freight rates are high or low, ship-owners cannot afford to delay in promptly collecting demurrage money;</a:t>
            </a:r>
          </a:p>
          <a:p>
            <a:r>
              <a:rPr lang="en-US" dirty="0" smtClean="0"/>
              <a:t>Charterers cannot afford to fail in speedily calculating and collecting </a:t>
            </a:r>
            <a:r>
              <a:rPr lang="en-US" dirty="0" err="1" smtClean="0"/>
              <a:t>despatch</a:t>
            </a:r>
            <a:r>
              <a:rPr lang="en-US" dirty="0" smtClean="0"/>
              <a:t> money that may be due to him/her.</a:t>
            </a:r>
          </a:p>
          <a:p>
            <a:r>
              <a:rPr lang="en-US" dirty="0" smtClean="0"/>
              <a:t>The laytime calculator is therefore keen to collect the statement of fact form from the ship’s agent at each port as soon as loading and discharging cargo operations are completed.  </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t>
            </a:r>
            <a:r>
              <a:rPr lang="en-US" b="1" dirty="0" smtClean="0"/>
              <a:t>harterparty Clauses</a:t>
            </a:r>
            <a:endParaRPr lang="en-US" dirty="0"/>
          </a:p>
        </p:txBody>
      </p:sp>
      <p:sp>
        <p:nvSpPr>
          <p:cNvPr id="3" name="Content Placeholder 2"/>
          <p:cNvSpPr>
            <a:spLocks noGrp="1"/>
          </p:cNvSpPr>
          <p:nvPr>
            <p:ph idx="1"/>
          </p:nvPr>
        </p:nvSpPr>
        <p:spPr/>
        <p:txBody>
          <a:bodyPr/>
          <a:lstStyle/>
          <a:p>
            <a:r>
              <a:rPr lang="en-US" b="1" dirty="0" smtClean="0"/>
              <a:t>PORT</a:t>
            </a:r>
            <a:r>
              <a:rPr lang="en-US" dirty="0" smtClean="0"/>
              <a:t> shall mean any area where vessels load or discharge cargo and shall include, but not be limited to, berths, wharves, anchorages, buoys and offshore facilities as well as places outside the legal, fiscal or administrative area where vessels are ordered to wait for their turn no matter the distance from that area</a:t>
            </a:r>
            <a:r>
              <a:rPr lang="en-US" dirty="0" smtClean="0"/>
              <a:t>.</a:t>
            </a:r>
          </a:p>
          <a:p>
            <a:r>
              <a:rPr lang="en-US" b="1" dirty="0" smtClean="0"/>
              <a:t>BERTH</a:t>
            </a:r>
            <a:r>
              <a:rPr lang="en-US" dirty="0" smtClean="0"/>
              <a:t> shall mean the specific place where the Vessel is to load or discharge and shall include, but not be limited to, any wharf, anchorage, offshore facility or other location used for that purpose.</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Charterparty Clauses</a:t>
            </a:r>
            <a:endParaRPr lang="en-US" dirty="0"/>
          </a:p>
        </p:txBody>
      </p:sp>
      <p:sp>
        <p:nvSpPr>
          <p:cNvPr id="3" name="Content Placeholder 2"/>
          <p:cNvSpPr>
            <a:spLocks noGrp="1"/>
          </p:cNvSpPr>
          <p:nvPr>
            <p:ph idx="1"/>
          </p:nvPr>
        </p:nvSpPr>
        <p:spPr/>
        <p:txBody>
          <a:bodyPr>
            <a:normAutofit fontScale="92500"/>
          </a:bodyPr>
          <a:lstStyle/>
          <a:p>
            <a:r>
              <a:rPr lang="en-US" b="1" dirty="0" smtClean="0"/>
              <a:t>REACHABLE ON ARRIVAL </a:t>
            </a:r>
            <a:r>
              <a:rPr lang="en-US" dirty="0" smtClean="0"/>
              <a:t>shall mean that the charterer undertakes that an available loading or discharging Berth be provided to the Vessel on arrival at the Port which the Vessel can reach safely without </a:t>
            </a:r>
            <a:r>
              <a:rPr lang="en-US" dirty="0" smtClean="0"/>
              <a:t>delay.</a:t>
            </a:r>
          </a:p>
          <a:p>
            <a:r>
              <a:rPr lang="en-US" b="1" dirty="0" smtClean="0"/>
              <a:t>ALWAYS ACCESSIBLE </a:t>
            </a:r>
            <a:r>
              <a:rPr lang="en-US" dirty="0" smtClean="0"/>
              <a:t>shall mean that the charterer undertakes that an available loading or discharging Berth be provided to the Vessel on arrival at the Port which the Vessel can reach safely without delay. The charterer additionally undertakes that the Vessel will be able to depart safely from the Berth and without delay at any time before, during or on completion of loading or discharging.</a:t>
            </a:r>
            <a:endParaRPr lang="en-US" dirty="0"/>
          </a:p>
        </p:txBody>
      </p:sp>
      <p:sp>
        <p:nvSpPr>
          <p:cNvPr id="4" name="Date Placeholder 3"/>
          <p:cNvSpPr>
            <a:spLocks noGrp="1"/>
          </p:cNvSpPr>
          <p:nvPr>
            <p:ph type="dt" sz="half" idx="10"/>
          </p:nvPr>
        </p:nvSpPr>
        <p:spPr/>
        <p:txBody>
          <a:bodyPr/>
          <a:lstStyle/>
          <a:p>
            <a:fld id="{DB14F5FB-E0D5-453A-B5DD-46CE817C4037}" type="datetime1">
              <a:rPr lang="en-US" smtClean="0"/>
              <a:t>6/11/2014</a:t>
            </a:fld>
            <a:endParaRPr lang="en-US"/>
          </a:p>
        </p:txBody>
      </p:sp>
      <p:sp>
        <p:nvSpPr>
          <p:cNvPr id="5" name="Footer Placeholder 4"/>
          <p:cNvSpPr>
            <a:spLocks noGrp="1"/>
          </p:cNvSpPr>
          <p:nvPr>
            <p:ph type="ftr" sz="quarter" idx="11"/>
          </p:nvPr>
        </p:nvSpPr>
        <p:spPr/>
        <p:txBody>
          <a:bodyPr/>
          <a:lstStyle/>
          <a:p>
            <a:r>
              <a:rPr lang="en-US" smtClean="0"/>
              <a:t>Presented by: Radcliffe Spence</a:t>
            </a:r>
            <a:endParaRPr lang="en-US"/>
          </a:p>
        </p:txBody>
      </p:sp>
      <p:sp>
        <p:nvSpPr>
          <p:cNvPr id="6" name="Slide Number Placeholder 5"/>
          <p:cNvSpPr>
            <a:spLocks noGrp="1"/>
          </p:cNvSpPr>
          <p:nvPr>
            <p:ph type="sldNum" sz="quarter" idx="12"/>
          </p:nvPr>
        </p:nvSpPr>
        <p:spPr/>
        <p:txBody>
          <a:bodyPr/>
          <a:lstStyle/>
          <a:p>
            <a:fld id="{C647E0CC-74B0-4523-924B-4E1BD9C8E459}" type="slidenum">
              <a:rPr lang="en-US" smtClean="0"/>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425</TotalTime>
  <Words>2162</Words>
  <Application>Microsoft Office PowerPoint</Application>
  <PresentationFormat>On-screen Show (4:3)</PresentationFormat>
  <Paragraphs>172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Commercial Shipping</vt:lpstr>
      <vt:lpstr>Laytime</vt:lpstr>
      <vt:lpstr>Laytime</vt:lpstr>
      <vt:lpstr>Statement of Fact Form</vt:lpstr>
      <vt:lpstr>Statement of Fact Form.</vt:lpstr>
      <vt:lpstr>Laytime</vt:lpstr>
      <vt:lpstr>Laytime</vt:lpstr>
      <vt:lpstr>Charterparty Clauses</vt:lpstr>
      <vt:lpstr>Charterparty Clauses</vt:lpstr>
      <vt:lpstr>Charterparty Clauses</vt:lpstr>
      <vt:lpstr>Charterparty Clauses</vt:lpstr>
      <vt:lpstr>Charterparty Clauses</vt:lpstr>
      <vt:lpstr>Charterparty Clauses</vt:lpstr>
      <vt:lpstr>Charterparty Clauses</vt:lpstr>
      <vt:lpstr>Charterparty Clauses</vt:lpstr>
      <vt:lpstr>Charterparty Clauses</vt:lpstr>
      <vt:lpstr>Charterparty Clauses</vt:lpstr>
      <vt:lpstr>Charterparty Clauses</vt:lpstr>
      <vt:lpstr>Charterparty Clauses</vt:lpstr>
      <vt:lpstr>Charterparty Clauses</vt:lpstr>
      <vt:lpstr>Charterparty Clauses</vt:lpstr>
      <vt:lpstr>Charterparty Clauses</vt:lpstr>
      <vt:lpstr>Charterparty Clauses</vt:lpstr>
      <vt:lpstr>Charterparty Clauses</vt:lpstr>
      <vt:lpstr>Rider clauses</vt:lpstr>
      <vt:lpstr>Laytime calculator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Shipping</dc:title>
  <dc:creator>mine</dc:creator>
  <cp:lastModifiedBy>mine</cp:lastModifiedBy>
  <cp:revision>3</cp:revision>
  <dcterms:created xsi:type="dcterms:W3CDTF">2014-06-11T09:53:28Z</dcterms:created>
  <dcterms:modified xsi:type="dcterms:W3CDTF">2014-06-11T16:58:46Z</dcterms:modified>
</cp:coreProperties>
</file>