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63" r:id="rId5"/>
    <p:sldId id="257" r:id="rId6"/>
    <p:sldId id="260" r:id="rId7"/>
    <p:sldId id="259" r:id="rId8"/>
    <p:sldId id="265" r:id="rId9"/>
    <p:sldId id="277" r:id="rId10"/>
    <p:sldId id="278" r:id="rId11"/>
    <p:sldId id="282" r:id="rId12"/>
    <p:sldId id="283" r:id="rId13"/>
    <p:sldId id="262" r:id="rId14"/>
    <p:sldId id="266" r:id="rId15"/>
    <p:sldId id="267" r:id="rId16"/>
    <p:sldId id="264" r:id="rId17"/>
    <p:sldId id="258" r:id="rId18"/>
    <p:sldId id="268" r:id="rId19"/>
    <p:sldId id="269" r:id="rId20"/>
    <p:sldId id="279" r:id="rId21"/>
    <p:sldId id="270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B7739-891F-4236-911F-F1F25FE2FA88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726C-5655-479E-AFE5-8EDD2A581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6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1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countingtools.com/definition-accounts-payable" TargetMode="External"/><Relationship Id="rId3" Type="http://schemas.openxmlformats.org/officeDocument/2006/relationships/hyperlink" Target="http://www.accountingtools.com/definition-liability" TargetMode="External"/><Relationship Id="rId7" Type="http://schemas.openxmlformats.org/officeDocument/2006/relationships/hyperlink" Target="http://www.accountingtools.com/definition-accounts-receivable" TargetMode="External"/><Relationship Id="rId2" Type="http://schemas.openxmlformats.org/officeDocument/2006/relationships/hyperlink" Target="http://www.accountingtools.com/definition-general-led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countingtools.com/definition-expense" TargetMode="External"/><Relationship Id="rId5" Type="http://schemas.openxmlformats.org/officeDocument/2006/relationships/hyperlink" Target="http://www.accountingtools.com/definition-revenue" TargetMode="External"/><Relationship Id="rId10" Type="http://schemas.openxmlformats.org/officeDocument/2006/relationships/hyperlink" Target="http://www.accountingtools.com/definition-cost-of-goods-sold" TargetMode="External"/><Relationship Id="rId4" Type="http://schemas.openxmlformats.org/officeDocument/2006/relationships/hyperlink" Target="http://www.accountingtools.com/definition-equity" TargetMode="External"/><Relationship Id="rId9" Type="http://schemas.openxmlformats.org/officeDocument/2006/relationships/hyperlink" Target="http://www.accountingtools.com/definition-retained-earning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THREE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GENERAL JOURNAL &amp; SUBSIDIARY BOOKS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EXAMPLES </a:t>
            </a: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 ENTRIES</a:t>
            </a:r>
            <a:endParaRPr lang="en-029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/>
          <a:lstStyle/>
          <a:p>
            <a:pPr>
              <a:buNone/>
            </a:pPr>
            <a:endParaRPr lang="en-029" dirty="0"/>
          </a:p>
        </p:txBody>
      </p:sp>
      <p:pic>
        <p:nvPicPr>
          <p:cNvPr id="34820" name="Picture 4" descr="Accounting Entry|Accounting Jour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029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 OF ENTRIES TO JOURNALIZE </a:t>
            </a:r>
            <a:endParaRPr lang="en-029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company started business on June 6,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 started with $300,000.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transactions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engaged in during their first </a:t>
            </a:r>
            <a:endParaRPr lang="en-029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business are below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029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8  An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amount of $50,000 was paid for six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months of rent.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9  Equipment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costing $100,000 was purchased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using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$40,000 cash. The remaining amount of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$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60,000 is a one year note with an interest rate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of 3.4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029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 Office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supplies were purchased </a:t>
            </a:r>
            <a:r>
              <a:rPr lang="en-029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totaling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$25,000 on account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 Received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$39,400 in cash for services rendered to customers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16  Paid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account for office supplies purchased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20 $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63,900 worth of services were given to customers. Received cash amount of $43,700. Customers promised to pay remaining amount of $20,200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June 21 Paid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employees’ wages for June 8-June 21. Wages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$23,500.</a:t>
            </a:r>
            <a:endParaRPr lang="en-029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SUBSIDIARY BOOKS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of the big companies are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recording the business transactions in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journal and the posting of the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 to the concerned ledger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accounts are very difficult tasks and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require more clerical labor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avoiding such kind of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difficulties most of the business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organizations are subdividing the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 in to subsidiary journals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subsidiary books. </a:t>
            </a:r>
            <a:endParaRPr lang="en-029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SUBSIDIARY BOOKS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1054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Subsidiary books are those books of</a:t>
            </a:r>
          </a:p>
          <a:p>
            <a:pPr lvl="1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original entry in which similar nature</a:t>
            </a:r>
          </a:p>
          <a:p>
            <a:pPr lvl="1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transactions are recording in a</a:t>
            </a:r>
          </a:p>
          <a:p>
            <a:pPr lvl="1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chronological order. There are</a:t>
            </a:r>
          </a:p>
          <a:p>
            <a:pPr lvl="1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different kinds of subsidiary books.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029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are so named because record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specific types of routine transactions are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recorded in them.</a:t>
            </a:r>
          </a:p>
          <a:p>
            <a:pPr>
              <a:buNone/>
            </a:pPr>
            <a:endParaRPr lang="en-US" sz="4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>
              <a:buFont typeface="Wingdings" pitchFamily="2" charset="2"/>
              <a:buChar char="Ø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purchase day book or purchase Journal </a:t>
            </a:r>
          </a:p>
          <a:p>
            <a:pPr>
              <a:buFont typeface="Wingdings" pitchFamily="2" charset="2"/>
              <a:buChar char="Ø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Sales day book or sales journal</a:t>
            </a:r>
          </a:p>
          <a:p>
            <a:pPr>
              <a:buFont typeface="Wingdings" pitchFamily="2" charset="2"/>
              <a:buChar char="Ø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purchase returns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Sales returns book 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Bills receivable books or cash receipts journal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Bills payable books or cash disbursement journal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Cash book.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PURCHASE DAY BOOK OR PURCHASE JOURNAL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/>
          <a:lstStyle/>
          <a:p>
            <a:pPr>
              <a:buNone/>
            </a:pPr>
            <a:endParaRPr lang="en-029" dirty="0"/>
          </a:p>
        </p:txBody>
      </p:sp>
      <p:sp>
        <p:nvSpPr>
          <p:cNvPr id="7172" name="AutoShape 4" descr="Image result for purchases journal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74" name="AutoShape 6" descr="data:image/jpeg;base64,/9j/4AAQSkZJRgABAQAAAQABAAD/2wCEAAkGBwgHEhQTBwgVFhUWGR4aGRcXFxggIRwgIB8eFh8bJR4fISogJB0lHBoeJDMiJSwrLi4uICA1ODQsODQuMCsBCgoKBQUFDg8FDisZExkrKysrKysrKysrKysrKysrKysrKysrKysrKysrKysrKysrKysrKysrKysrKysrKysrK//AABEIAI0BZQMBIgACEQEDEQH/xAAbAAEAAgMBAQAAAAAAAAAAAAAABAUCBgcBA//EAEQQAAIBAgMEBQkGBAUDBQAAAAECAwARBAUSBhMhMSJVc5PTBxU0QVFUlLLRFCMyM2FxQlKBkSRDU2KzcqGxFyVFZKP/xAAUAQEAAAAAAAAAAAAAAAAAAAAA/8QAFBEBAAAAAAAAAAAAAAAAAAAAAP/aAAwDAQACEQMRAD8A66nnafUYcXCq6mABhcmwYqLnei54ewVluc69+g7iTxqk5f8AhP8A1yfO1SaCt3Ode/QdxJ41NznXv0HcSeNVlSgrdznXv0HcSeNTc5179B3EnjVZUoK3c5179B3EnjU3Ode/QdxJ41WVKCt3Ode/QdxJ41NznXv0HcSeNVlSgrdznXv0HcSeNTc5179B3EnjVZUoK3c5179B3EnjU3Ode/QdxJ41WVKCt3Ode/QdxJ41NznXv0HcSeNVlSgrdznXv0HcSeNTc5179B3EnjVZUoK3c5179B3EnjU3Ode/QdxJ41WVRM3aVIJjhr6xG5W3O+k2t+t6D4bnOvfoO4k8am5zr36DuJPGrl+W5nt/kkWFxWLZ5op2iSWJ4pZJIx095JpVQU9XCzX4fsfMl202+xSq2aYPcqZNDN9gxDlBoLh9CtqILDRwHC96DqO5zr36DuJPGpuc69+g7iTxq5NkG0u2eVjTPh8RIs8sxDthJnMZ1KE/HIumIg34/hAPA+qXFt5t1JHqbI7O4VVAw09oiGRXeTVZuOosoQMLHmdLUHTtznXv0HcSeNTc5179B3EnjVp+y+1W0k+KWPPsIN0yuA0OHxFlZBqJdpAttQtpKBlJuBx5athtr9vcL9oEGXTSAzO+HMuGmO8UyRxrFyXdqqa3u/O9uHrDrO5zr36DuJPGpuc69+g7iTxq5nhNttusWkIOUlJGkhjlvhZrJredXaxIuAiQtcGw1Hj7Pvkm2W2ksYOa5a6s6IRpwkhKMZZIiCGdRbSquSTwBvY0HRdznXv0HcSeNTc5179B3EnjVpfkgzDaHNDjZdpcPNGzuhVJFlVR0SDoV+QvxsK6NQVu5zr36DuJPGpuc69+g7iTxqsqUFbuc69+g7iTxqbnOvfoO4k8arKlBW7nOvfoO4k8am5zr36DuJPGqypQVu5zr36DuJPGpuc69+g7iTxqsqUFbuc69+g7iTxqbnOvfoO4k8arKlBW7nOvfoO4k8am5zr36DuJPGrUMw20zqHE4iLC4JXSKXdDRBM7L0I3EjEME06pNOm6n13sDVdF5Rs/kd1OSqCsSWiIbePK0cUrIqlgx3YlLsoXgqcSCeAdA3Ode/QdxJ41NznXv0HcSeNWt7RZvn0eEjfCBlxBvdIU3gYLKikjVGwLFTwQun4m6R06hl5Oszz3MjOc8aUrZGj3kAjIDNJdSAB0gFW6XfSNPTa5sGzZbNinaVMY6MUYAFFKixUNyLNxufbSvMD+biP+pfkWvaCDhsZmKK5jwkOgSS9J52XlIwuRuiBy9tfQZlmLcFw2GuRq9Kbl7fyeX61HxOExWOwU8eAWIyNJMF3wJQffPxIAN7DiB7QK0LCeSBsI/QjwzRWvofUxLbloOLFORdt9y4NwA5Gg6N5wzK6j7LhrsLr/AIlukPaPueP9K+u/zrq6D4h/BrSP/TzMHly95Z4P8LHhY2PSJ/wztJdTpH5l7EG1v91dJoK3f511dB8Q/g03+ddXQfEP4NWVKCt3+ddXQfEP4NN/nXV0HxD+DVlSgrd/nXV0HxD+DTf511dB8Q/g1ZUoK3f511dB8Q/g03+ddXQfEP4NWVKCt3+ddXQfEP4NN/nXV0HxD+DVlSgrd/nXV0HxD+DTf511dB8Q/g1ZUoK3f511dB8Q/g03+ddXQfEP4NWVKCt3+ddXQfEP4NN/nXV0HxD+DVlSgrd/nXV0HxD+DTf511dB8Q/g1ZUoK3f511dB8Q/g03+ddXQfEP4NWVKCnXH5u0jRjLYbqqsf8Q/JiwH+T/sP/as3xuaxkB8FhwW5A4luP7fc8a+0PpMvZRfNNWqeU/Y3NNrfsxybMFheBnbWS4PSCgWK8RyNBtG/zrq6D4h/BrA4vNgdJwOH1EXt9pa9vbbc8q0r/wBP9og0Qj2nkVFeUP8AeysTGXEsIBPHWpFib8uHK4MDCeTva5HkfEbRgkw6F+9nJDFoWlIY9JRKImvp/Dq4DhQdGbE5wou2XwAD/wCw/g1hHj8zl/KwmHPC/DEseHK/5PK/rrW8BsjnMckz4zMmIkjkjSP7RKyIrIqqpV0JYq4Y69QNjyrXcp8led5MjLgc8HFIVtrkXgrGSaPWgDLGzu5BHHjx9tB0rf511dB8Q/g18oMdnE99OWw8GK+kP6jb/RrLZbAY7K8JDDmmOM0qLZ5D/Ef35mwsLnibXPGpOWcn7R/mNB8d/nXV0HxD+DXynx+Z4fjiMJhlB/mxLD/zDVvWr7a7Ly7SPgikiBcPiBK4YX1KBawBBF/34UE+fM8ww4U4jD4ZQxspbFEajYtYXi4mwJ4eoGvsuJzhwCmAgIPEEYh/Brn2P8ne02LxJlOfKYhvSqF5uBYSpGwXiqFElVLLwst+dWuwexu0GzsyNmOd7yJYd2UDyEMRpCdBuioRQVBWxPC/M0G27/OuroPiH8GvDiM5H/x0HxD+DVnWL8j+1BV4bG5xiEV0y2GzKGF8Q/rF/wDRr2LGZrMLw4LDsPaMSx/8Q17EuLfBKMvZRKYQEL30htFgTbjYHjwrnEHkuz7ARbjLM9CR3aS6yTI29aERXJXmu9VX4nlcWFB0dZM3S5XLIBfibTtx/wDxqOuExaymdchwgmI0mXenWR7NW41W/S9aS2wO2G9Jj2sZU3xZPvJiYoyxJUA9FyVI/Hy08OZqPF5OtsTJvJ9qD0UiVVWfEW1R7pWY+3WiPf8A3P8A1oOgzZnj4GVJ8PhVZgxVWxRBIWxYgGK5C3Fz6risMFnOKx9/sCYSSyqx0Yst0WvpbhFyaxsfXY1z6HycZjlskokwSYuKSLFC2/dbM8kcicGN1ZlUrqS/H8Rtz2HYnZ7O8txe9zhVIGEWLWu7F230k2myAXKo6qXKrqPHjzoNnypsTvpxjIVVjoeyOWFiCg4lV43jPq9YpX2h9Jl7KL5pq9oPMm/LbtZv+V6n1reZZrJkuAxE8CAyK8wjUgkNI0zpGtgQSC7KLDjxrWMu8qfFYszy379WSOUK2nTITOHGhrkACC44m+tb2oOl0rWdhtqm2ph3mIwSwM3SSPe6mZLKd5YojBdRK3tY2uCQQTNyzNJMTisVBJPGwiEbIEFmAYMGDdI3IK8wBztaguaUpQKVr+2ub47JYFky0RFt4AwkIBKWZ30KXQPIFUkJqFwD7K07F+Vw4MTM2T644mI3gkKlwrQIz7tkuvpCEKWPIgkcyHUaVybMPKfmsIw0kGBi0tCJ3j3tiymGeUrfQdOkw8CL34Dhfh1TCTrikR0Fg6hhf9Reg+tKUoFKUoFKUoFKUoFKUoFKUoFKUoIEPpMvZRfNNU+oEPpMvZRfNNU+gUpXPM42zzTBfbWwuJwrxwK+7JTSzyosjvEA041iMKpZ19jgKSDpDodK0bYnbHHbQThMTudLRSvpRZFeMxzCFdWs8pFOoAhSNJreaBUPLOT9o/zGplQ8s5P2j/MaCZSlanthnucZdiMNBkcEbvNHMwV1Ju0e7KrfWoUHWQWN7cDY2sQ2ylanlu1JxODxGIxmKhiaGWZSdDMAkcpjHQDhizKAOB/ERYeqoOT7V5vNPg4cyGH1TaxKsfExlUMqpwlYhytmIYaQDbUTYkN6rF+R/asqxfkf2oI2UfkQ9mnyipdRMo/Ih7NPlFS6BSla1t5n+I2ew7S4GWLeBWYJJbpBbXa28VtK3BOkMeIsKDZaVzbbPyhY3JmkOUHDyhEiKoQ7NKztOkgUq3DdmG5Frizg2PL5YHygZrNingabCOqTQRqyJKN+JZFjcx3cgGIMdX4uI9VBv8PpMvZRfNNXteQ+ky9lF801e0HmTC8bX/1Zv+Z6lywRTAiWMEMCCCOYPAj+1V+BxMOCglkxUgVEedmY+pVlkYn+gFSMFmmBx6JJhMUrK4DKb8w34TY8ePqoPlkuR5bkalcsw+kMbsSzszG1hdnJY2AAFzwAAqeEUclFfODFYfEAnDzqwHMqwNv7Vhl2PwuZxiXAy6kJYA2I4qxRhY8eDKR/Sgk0pSg8ZQ34hevNCfyj+1Q82zfL8mVXzTFLGruEUtexY3sP+xrCHPcrmklijxybyEqJFvbSXF1BJ4XNjwFBP0J/KP7VlVfjs7y3ARvLiMYmmNWZrEE2QamsBxJA42HGvJs8yyGEzvi13YjaW4NyVVS7EAcTYA8BQWNKrskzvAZ4rNlspYIQrXUixKLKOY/ldT/WrGgUpSgUpSgUpSgUpSgUpSgUpSggQ+ky9lF801T6gQ+ky9lF801T6BWG6j/kH9hWdU2I2pyXDNIs+Ns0Sl3Gh7hBqu9tPFBoa7i4FudBcAAchXtQ8BmuBzEsuBxIcoFJte1nGpSDyII9YvUygVDyzk/aP8xqZUPLOT9o/wAxoJleWHsr2q7Nc8yzKCozLFhC4ZhcN+FLamJAsFXULk2AvQT92n8g/tRURfwoB/SoeFzjL8ZAMThcSGhKlg4BsQLgm1r+o+qsIc8yyd4Y4cYpeePexqL3ZOB1/txHOgsaxfkf2rKsX5H9qCNlH5EPZp8oqXUTKPyIezT5RUugV4VVuYr2o2Ox+Fy8KcZMFDOqKSDxZjpUcPaSBQZYTBYXBKEweHVFFyFUAAXJYnh7SST7STX1CKOSjhVVm20+R5M+jNczjiawPTNgL6iLnkL6GsCeOk2r4YfbLZ3EOI4c1QuWC6elcMTpUMCOiSTYarX9V6CfD6TL2UXzTV7XkPpMvZRfNNXtBXTZUmeYSXDzTFVkllDFQpJUTsWXpAjpAFeXrrWz5LMJCxOEzFwofXHGUQKlt8QgKgdDViHPK/K3Kt0yb8tu1m/5XqfQad5PNnM02cw5ixJhTgNKpre7BVTeOzEXPQA0qFFgK2DIssbKYzGZ9d5JJL6bcZHaZhzPJna36W58zY0oFKUoKHbHZfCbWRRw4+QhElWQgfxaQy6T+h1eqtbh8leCgSVIs0lO+CiVnAYyFVlUsSeNzvb8D/Co48b9CpQc/j8lmXw4aPD4bGlCkcsbTLGm9dJS5ZCxuunpD+HUNPBhc1ivkswSGXRmThJC7aQiDSXjMRIt/tPI3Hstc10KlBSbLbOw7OJIkGIZ94ysSwAtpjSH1fpGD/U1d0pQKUpQKUpQKUpQKUpQKUpQKUpQQIfSZeyi+aap9QIfSZeyi+aap9ArU8w2NOYLiVxOPDfaQyuzRXYKQwVFJayrHquoA/F0jck32ylBUZRk8uXSO8mN3mqNE6S8fu7hWLX4sQx1cBc2Ityq3pSgVDyzk/aP8xqZUPLOT9o/zGgmVS51s3g86ngmxxJEKyru/wCFxJouG9o6A6J4G5uKuqUFDs9s/LkOEXCYbGhlRdKM0ZuASSb2cA8+FrW/Wo2TbF4PKpIJY52MkKCMtYdNVjEKA3uQAovZSAWLGwua2elArF+R/asqxfkf2oI2UfkQ9mnyipdRMo/Ih7NPlFS6BVbnuWvmqLGs4QCSOQ9G5JjkSZR+IcNSC/tF+XOrKlBo+cbBT7Ro4z3OGBmCCYQIqqwjeWSILrDFQN6L8ydI4jjX2g2DCTyzzZzKzTyQyTDTGAxgYSRAWF1AKgHib/pW5UoIEPpMvZRfNNXteQ+ky9lF801e0FTmIzB8BiFydTvneZEKmxUvM6a73FtAYtz/AIa1TAYzyg5UqxYjCmRYSqGVwrbxF35aW+svdlEAIJvcvYezoGTflt2s3/K9T6DSfJrtDj87wzPmuI3rjiWiUaF6K/dhgAHe+onTcD8NyRxu9j4sXBhtGYb3Uss1jKzMxQyu0d2JJP3RTmeHL1VdgW5UoFKUoNf24gzfGYXc5C7JLM6oZVaxiQm7yX1KeCggAG5JH61pWaTeUCUYUjLZPuBGWSNo7yOEljkLMzkEBxGyg3FnuQxFh1WlBzWTF+UZ2Tdw2W+luhCeBfEDecbdIIsB5AXY9HmBvmRyY6XDQNm0YWcxoZVHqfSNQ5n+K/rqdSgUpSgUpSgUpSgUpSgUpSgUpSgUpSggQ+ky9lF801T6gQ+ky9lF801T6CJmoYxOEVySLdC+riQL8GU8OZswNr241zvE5bt6+Hi+z4mQPHvwBvbM7Pvgjvcn7tRuiiFmILHUTYGun0oOcZfl+0EkkaucbFGJ1kEkk7ORGscWqJlViHMku84vcKoJ/lB6PSlAqHlnJ+0f5jUyoeWcn7R/mNBMrUtsctzzM8RhVyjFyRR7ucSSLIwCMd3unKKw1kENZTwPEHgeO20oNP2YXN4srijzmPEHEqAHJLM9zJ+LUJFLALYnS99IIFzwqn2Jg2yw+IXz/BK0d1VS81wqBZWZzpexYyaAFcOwVh0jpJPSKUCsX5H9qyrF+R/agjZR+RD2afKKl1Eyj8iHs0+UVLoFa1t3hM+xsAXIJipB1Pocq7abFUVuQDN+Ik8hb13Gy0oOebRy7Q47Xidlo8Q5ljaFYXLxCIrvl+0gltBJbTZWW5Gg3HqhYHAbWpimNsbuN9AYA+IU6YxIv2jejVdgU1aQbkDlXUKUECH0mXsovmmr2vIfSZeyi+aavaD55dPFhoZHxMoVEknZmYgBQJZCSSeAAHG9TcLiYMYiyYSZXRhdWUggg+sEcCKo8VlTZ3gpsOMSYxLJKrMBfo79ta2/3Jdb+q97HlWrDyYYnCsWweedBWVoozFYhUM7JGXD8g0/A6eGhbDhQdHmljgUtNIFVQSzEgAAcSSTyAHrqFDneUzuqQ5lEXcsqoJF1MVAZgBe5KqQSPUCK1XybbN5ps9hHheGOEsLjUAzGTSqbxt24QKNIGhTcgXL6ianZfslicC6MuZKQuKfFWMbE3eJ4CmoyFuUhbU1zfhy4ANspSlBGx+YYPLV15hikjQc2dgAP6nhX3jdZAChuDxBqq2syU7RYObCjEbverp16dVuIN7XF+XtrWMZ5OBPJJJHj4g0uKfEMxwys/FVWNA5bUu7YM4YWuWPLjcN+qLgMfhcxDHBy6grlCbG2peBAJHEA8Li4vetDw/krggSZTjY23tm6UB061kmlV2XeWksJQulrghP2tnjvJiuMTQ+a8NzJGLRlQHd3cygI4FyrhGXkwVQeHCg6CXRSAzC55C/O1RsxzPAZWA2Y4yOIG9i7BQbAsefsUE/sDWuYnYiNsNhoMDiUiMELxiRYgCDImlpFsw0Pq6d7nif61HwuwCQpCn28KseIabTFGUWxhOH3aAOSlwdRYHixYgC/AN0R1kAKMCDxBHr/Wo8+Y4TDyxQzTASShjGtj0gli36cAw5+2ufZr5JocfiI3GZqIExG+3Bh1AjTChjJL2taG17cmPP1sy8lX2+wbNIwEE+hvs93BlbUrF95xMQCqtgLAergAHS6VoM/k5OIbENPj4mM0iyL/hwFVlaVlZkVwsjaZQt3HHQCeNrZYDycx4QwuccHlikWTeyI76iDxbQ0hjEjL/mW1Xs3Og3NMfg3laFMUhlVQzRhhqCngGK87frUmtBzzydT5pNNPDnzRyTPZ/urgxXjKw2Dg2G6Fzex1Pw41jmHk5nxsu8bMoNN4SYjhSY9MSlNyq73hAx0uY+PSUG/sDoFY60vp1C9r2vxtyvb2cK5dj/ACQNjN0r5+SiOjsrw6i5SOOGxO8AsRGeYNtRHH17RsnscNnWVvtSSaYjFfdWIG9lmUA6jZQJQmn2KOXIBtdKUoFKUoIEPpMvZRfNNU+oEPpMvZRfNNU+gUpSgUpSgVDyzk/aP8xqZUPLOT9o/wAxoJlQ8wzTL8tt5wxscdwSNbBbhRdjx9QHEn1VMrW9otmJ80m3+AzMwS/Z5MPqCsbBirh1KupDK6g8SQRwt66C7w+YYLFRmXDYuNoxe7qwKjTcN0gbcLG/sqPHn2UStGseaQlpQDGBIt3DatJHHjfQ1rc9J9lV+yWz+L2bw5g85CbpO4d4yGJdy5LdPjzPK16qcLsHPHPhpp80Rvs+gKBBYnTvL8d4b6t5bpBtIvpsSTQbvWL8j+1ZVi/I/tQRso/Ih7NPlFS6iZR+RD2afKKl0ComY5pl+VgHMsbHEDexkdVvYFjzPqAJPsAqXWsbb7KSbVLEq45Y1TeXvFruXQxgg6lI03JtezcmBHCgu5s1y6Bik2OjVlXWVLgELx6Z9i9E8Tw4Go8O0eRzlVhzeBmc2UCVCSb6bAX534W9ta5nOx2Y7QR/4zMUw8zq0crQKx1xfeqsZ1MFI0yAno/iBtbhb5YbyfYmPESYibOEJmlgllVcOF/IdZIwh1nRfSAx4358KDbYfSZeyi+aava8h9Jl7KL5pq9oImWZnl+HVlnx0SsJZrhnUEfeueRNS/PWVdZw94n1qdSgg+esq6zh7xPrTz1lXWcPeJ9anUoIPnrKus4e8T6089ZV1nD3ifWp1KCD56yrrOHvE+tPPWVdZw94n1qdSgg+esq6zh7xPrTz1lXWcPeJ9anUoIPnrKus4e8T6089ZV1nD3ifWp1KCD56yrrOHvE+tPPWVdZw94n1qdSgg+esq6zh7xPrTz1lXWcPeJ9anUoIPnrKus4e8T6089ZV1nD3ifWp1KCD56yrrOHvE+tPPWVdZw94n1qdSgg+esq6zh7xPrTz1lXWcPeJ9anUoIPnrKus4e8T6089ZV1nD3ifWp1KCjizfLBiZScxhsYohfeJ6ml/X9RU7z1lXWcPeJ9anUoIPnrKus4e8T6089ZV1nD3ifWp1KCD56yrrOHvE+tPPWVdZw94n1qdSgg+esq6zh7xPrUTLs3yxQ+rMofzH/zE/mP61c0oIPnrKus4e8T6089ZV1nD3ifWp1KCD56yrrOHvE+tPPWVdZw94n1qdSgg+esq6zh7xPrWL5zlVj/7nD3ifWrClBTZVnGVrBEGzKEERrw3ifyj9al+esq6zh7xPrU6lBB89ZV1nD3ifWnnrKus4e8T61OpQQfPWVdZw94n1p56yrrOHvE+tTqUFXgMVh8XiJjhZ1cCKIXVgRfVNw4Uq0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76" name="AutoShape 8" descr="data:image/jpeg;base64,/9j/4AAQSkZJRgABAQAAAQABAAD/2wCEAAkGBwgHEhQTBwgVFhUWGR4aGRcXFxggIRwgIB8eFh8bJR4fISogJB0lHBoeJDMiJSwrLi4uICA1ODQsODQuMCsBCgoKBQUFDg8FDisZExkrKysrKysrKysrKysrKysrKysrKysrKysrKysrKysrKysrKysrKysrKysrKysrKysrK//AABEIAI0BZQMBIgACEQEDEQH/xAAbAAEAAgMBAQAAAAAAAAAAAAAABAUCBgcBA//EAEQQAAIBAgMEBQkGBAUDBQAAAAECAwARBAUSBhMhMSJVc5PTBxU0QVFUlLLRFCMyM2FxQlKBkSRDU2KzcqGxFyVFZKP/xAAUAQEAAAAAAAAAAAAAAAAAAAAA/8QAFBEBAAAAAAAAAAAAAAAAAAAAAP/aAAwDAQACEQMRAD8A66nnafUYcXCq6mABhcmwYqLnei54ewVluc69+g7iTxqk5f8AhP8A1yfO1SaCt3Ode/QdxJ41NznXv0HcSeNVlSgrdznXv0HcSeNTc5179B3EnjVZUoK3c5179B3EnjU3Ode/QdxJ41WVKCt3Ode/QdxJ41NznXv0HcSeNVlSgrdznXv0HcSeNTc5179B3EnjVZUoK3c5179B3EnjU3Ode/QdxJ41WVKCt3Ode/QdxJ41NznXv0HcSeNVlSgrdznXv0HcSeNTc5179B3EnjVZUoK3c5179B3EnjU3Ode/QdxJ41WVRM3aVIJjhr6xG5W3O+k2t+t6D4bnOvfoO4k8am5zr36DuJPGrl+W5nt/kkWFxWLZ5op2iSWJ4pZJIx095JpVQU9XCzX4fsfMl202+xSq2aYPcqZNDN9gxDlBoLh9CtqILDRwHC96DqO5zr36DuJPGpuc69+g7iTxq5NkG0u2eVjTPh8RIs8sxDthJnMZ1KE/HIumIg34/hAPA+qXFt5t1JHqbI7O4VVAw09oiGRXeTVZuOosoQMLHmdLUHTtznXv0HcSeNTc5179B3EnjVp+y+1W0k+KWPPsIN0yuA0OHxFlZBqJdpAttQtpKBlJuBx5athtr9vcL9oEGXTSAzO+HMuGmO8UyRxrFyXdqqa3u/O9uHrDrO5zr36DuJPGpuc69+g7iTxq5nhNttusWkIOUlJGkhjlvhZrJredXaxIuAiQtcGw1Hj7Pvkm2W2ksYOa5a6s6IRpwkhKMZZIiCGdRbSquSTwBvY0HRdznXv0HcSeNTc5179B3EnjVpfkgzDaHNDjZdpcPNGzuhVJFlVR0SDoV+QvxsK6NQVu5zr36DuJPGpuc69+g7iTxqsqUFbuc69+g7iTxqbnOvfoO4k8arKlBW7nOvfoO4k8am5zr36DuJPGqypQVu5zr36DuJPGpuc69+g7iTxqsqUFbuc69+g7iTxqbnOvfoO4k8arKlBW7nOvfoO4k8am5zr36DuJPGrUMw20zqHE4iLC4JXSKXdDRBM7L0I3EjEME06pNOm6n13sDVdF5Rs/kd1OSqCsSWiIbePK0cUrIqlgx3YlLsoXgqcSCeAdA3Ode/QdxJ41NznXv0HcSeNWt7RZvn0eEjfCBlxBvdIU3gYLKikjVGwLFTwQun4m6R06hl5Oszz3MjOc8aUrZGj3kAjIDNJdSAB0gFW6XfSNPTa5sGzZbNinaVMY6MUYAFFKixUNyLNxufbSvMD+biP+pfkWvaCDhsZmKK5jwkOgSS9J52XlIwuRuiBy9tfQZlmLcFw2GuRq9Kbl7fyeX61HxOExWOwU8eAWIyNJMF3wJQffPxIAN7DiB7QK0LCeSBsI/QjwzRWvofUxLbloOLFORdt9y4NwA5Gg6N5wzK6j7LhrsLr/AIlukPaPueP9K+u/zrq6D4h/BrSP/TzMHly95Z4P8LHhY2PSJ/wztJdTpH5l7EG1v91dJoK3f511dB8Q/g03+ddXQfEP4NWVKCt3+ddXQfEP4NN/nXV0HxD+DVlSgrd/nXV0HxD+DTf511dB8Q/g1ZUoK3f511dB8Q/g03+ddXQfEP4NWVKCt3+ddXQfEP4NN/nXV0HxD+DVlSgrd/nXV0HxD+DTf511dB8Q/g1ZUoK3f511dB8Q/g03+ddXQfEP4NWVKCt3+ddXQfEP4NN/nXV0HxD+DVlSgrd/nXV0HxD+DTf511dB8Q/g1ZUoK3f511dB8Q/g03+ddXQfEP4NWVKCnXH5u0jRjLYbqqsf8Q/JiwH+T/sP/as3xuaxkB8FhwW5A4luP7fc8a+0PpMvZRfNNWqeU/Y3NNrfsxybMFheBnbWS4PSCgWK8RyNBtG/zrq6D4h/BrA4vNgdJwOH1EXt9pa9vbbc8q0r/wBP9og0Qj2nkVFeUP8AeysTGXEsIBPHWpFib8uHK4MDCeTva5HkfEbRgkw6F+9nJDFoWlIY9JRKImvp/Dq4DhQdGbE5wou2XwAD/wCw/g1hHj8zl/KwmHPC/DEseHK/5PK/rrW8BsjnMckz4zMmIkjkjSP7RKyIrIqqpV0JYq4Y69QNjyrXcp8led5MjLgc8HFIVtrkXgrGSaPWgDLGzu5BHHjx9tB0rf511dB8Q/g18oMdnE99OWw8GK+kP6jb/RrLZbAY7K8JDDmmOM0qLZ5D/Ef35mwsLnibXPGpOWcn7R/mNB8d/nXV0HxD+DXynx+Z4fjiMJhlB/mxLD/zDVvWr7a7Ly7SPgikiBcPiBK4YX1KBawBBF/34UE+fM8ww4U4jD4ZQxspbFEajYtYXi4mwJ4eoGvsuJzhwCmAgIPEEYh/Brn2P8ne02LxJlOfKYhvSqF5uBYSpGwXiqFElVLLwst+dWuwexu0GzsyNmOd7yJYd2UDyEMRpCdBuioRQVBWxPC/M0G27/OuroPiH8GvDiM5H/x0HxD+DVnWL8j+1BV4bG5xiEV0y2GzKGF8Q/rF/wDRr2LGZrMLw4LDsPaMSx/8Q17EuLfBKMvZRKYQEL30htFgTbjYHjwrnEHkuz7ARbjLM9CR3aS6yTI29aERXJXmu9VX4nlcWFB0dZM3S5XLIBfibTtx/wDxqOuExaymdchwgmI0mXenWR7NW41W/S9aS2wO2G9Jj2sZU3xZPvJiYoyxJUA9FyVI/Hy08OZqPF5OtsTJvJ9qD0UiVVWfEW1R7pWY+3WiPf8A3P8A1oOgzZnj4GVJ8PhVZgxVWxRBIWxYgGK5C3Fz6risMFnOKx9/sCYSSyqx0Yst0WvpbhFyaxsfXY1z6HycZjlskokwSYuKSLFC2/dbM8kcicGN1ZlUrqS/H8Rtz2HYnZ7O8txe9zhVIGEWLWu7F230k2myAXKo6qXKrqPHjzoNnypsTvpxjIVVjoeyOWFiCg4lV43jPq9YpX2h9Jl7KL5pq9oPMm/LbtZv+V6n1reZZrJkuAxE8CAyK8wjUgkNI0zpGtgQSC7KLDjxrWMu8qfFYszy379WSOUK2nTITOHGhrkACC44m+tb2oOl0rWdhtqm2ph3mIwSwM3SSPe6mZLKd5YojBdRK3tY2uCQQTNyzNJMTisVBJPGwiEbIEFmAYMGDdI3IK8wBztaguaUpQKVr+2ub47JYFky0RFt4AwkIBKWZ30KXQPIFUkJqFwD7K07F+Vw4MTM2T644mI3gkKlwrQIz7tkuvpCEKWPIgkcyHUaVybMPKfmsIw0kGBi0tCJ3j3tiymGeUrfQdOkw8CL34Dhfh1TCTrikR0Fg6hhf9Reg+tKUoFKUoFKUoFKUoFKUoFKUoFKUoIEPpMvZRfNNU+oEPpMvZRfNNU+gUpXPM42zzTBfbWwuJwrxwK+7JTSzyosjvEA041iMKpZ19jgKSDpDodK0bYnbHHbQThMTudLRSvpRZFeMxzCFdWs8pFOoAhSNJreaBUPLOT9o/zGplQ8s5P2j/MaCZSlanthnucZdiMNBkcEbvNHMwV1Ju0e7KrfWoUHWQWN7cDY2sQ2ylanlu1JxODxGIxmKhiaGWZSdDMAkcpjHQDhizKAOB/ERYeqoOT7V5vNPg4cyGH1TaxKsfExlUMqpwlYhytmIYaQDbUTYkN6rF+R/asqxfkf2oI2UfkQ9mnyipdRMo/Ih7NPlFS6BSla1t5n+I2ew7S4GWLeBWYJJbpBbXa28VtK3BOkMeIsKDZaVzbbPyhY3JmkOUHDyhEiKoQ7NKztOkgUq3DdmG5Frizg2PL5YHygZrNingabCOqTQRqyJKN+JZFjcx3cgGIMdX4uI9VBv8PpMvZRfNNXteQ+ky9lF801e0HmTC8bX/1Zv+Z6lywRTAiWMEMCCCOYPAj+1V+BxMOCglkxUgVEedmY+pVlkYn+gFSMFmmBx6JJhMUrK4DKb8w34TY8ePqoPlkuR5bkalcsw+kMbsSzszG1hdnJY2AAFzwAAqeEUclFfODFYfEAnDzqwHMqwNv7Vhl2PwuZxiXAy6kJYA2I4qxRhY8eDKR/Sgk0pSg8ZQ34hevNCfyj+1Q82zfL8mVXzTFLGruEUtexY3sP+xrCHPcrmklijxybyEqJFvbSXF1BJ4XNjwFBP0J/KP7VlVfjs7y3ARvLiMYmmNWZrEE2QamsBxJA42HGvJs8yyGEzvi13YjaW4NyVVS7EAcTYA8BQWNKrskzvAZ4rNlspYIQrXUixKLKOY/ldT/WrGgUpSgUpSgUpSgUpSgUpSgUpSggQ+ky9lF801T6gQ+ky9lF801T6BWG6j/kH9hWdU2I2pyXDNIs+Ns0Sl3Gh7hBqu9tPFBoa7i4FudBcAAchXtQ8BmuBzEsuBxIcoFJte1nGpSDyII9YvUygVDyzk/aP8xqZUPLOT9o/wAxoJleWHsr2q7Nc8yzKCozLFhC4ZhcN+FLamJAsFXULk2AvQT92n8g/tRURfwoB/SoeFzjL8ZAMThcSGhKlg4BsQLgm1r+o+qsIc8yyd4Y4cYpeePexqL3ZOB1/txHOgsaxfkf2rKsX5H9qCNlH5EPZp8oqXUTKPyIezT5RUugV4VVuYr2o2Ox+Fy8KcZMFDOqKSDxZjpUcPaSBQZYTBYXBKEweHVFFyFUAAXJYnh7SST7STX1CKOSjhVVm20+R5M+jNczjiawPTNgL6iLnkL6GsCeOk2r4YfbLZ3EOI4c1QuWC6elcMTpUMCOiSTYarX9V6CfD6TL2UXzTV7XkPpMvZRfNNXtBXTZUmeYSXDzTFVkllDFQpJUTsWXpAjpAFeXrrWz5LMJCxOEzFwofXHGUQKlt8QgKgdDViHPK/K3Kt0yb8tu1m/5XqfQad5PNnM02cw5ixJhTgNKpre7BVTeOzEXPQA0qFFgK2DIssbKYzGZ9d5JJL6bcZHaZhzPJna36W58zY0oFKUoKHbHZfCbWRRw4+QhElWQgfxaQy6T+h1eqtbh8leCgSVIs0lO+CiVnAYyFVlUsSeNzvb8D/Co48b9CpQc/j8lmXw4aPD4bGlCkcsbTLGm9dJS5ZCxuunpD+HUNPBhc1ivkswSGXRmThJC7aQiDSXjMRIt/tPI3Hstc10KlBSbLbOw7OJIkGIZ94ysSwAtpjSH1fpGD/U1d0pQKUpQKUpQKUpQKUpQKUpQKUpQQIfSZeyi+aap9QIfSZeyi+aap9ArU8w2NOYLiVxOPDfaQyuzRXYKQwVFJayrHquoA/F0jck32ylBUZRk8uXSO8mN3mqNE6S8fu7hWLX4sQx1cBc2Ityq3pSgVDyzk/aP8xqZUPLOT9o/zGgmVS51s3g86ngmxxJEKyru/wCFxJouG9o6A6J4G5uKuqUFDs9s/LkOEXCYbGhlRdKM0ZuASSb2cA8+FrW/Wo2TbF4PKpIJY52MkKCMtYdNVjEKA3uQAovZSAWLGwua2elArF+R/asqxfkf2oI2UfkQ9mnyipdRMo/Ih7NPlFS6BVbnuWvmqLGs4QCSOQ9G5JjkSZR+IcNSC/tF+XOrKlBo+cbBT7Ro4z3OGBmCCYQIqqwjeWSILrDFQN6L8ydI4jjX2g2DCTyzzZzKzTyQyTDTGAxgYSRAWF1AKgHib/pW5UoIEPpMvZRfNNXteQ+ky9lF801e0FTmIzB8BiFydTvneZEKmxUvM6a73FtAYtz/AIa1TAYzyg5UqxYjCmRYSqGVwrbxF35aW+svdlEAIJvcvYezoGTflt2s3/K9T6DSfJrtDj87wzPmuI3rjiWiUaF6K/dhgAHe+onTcD8NyRxu9j4sXBhtGYb3Uss1jKzMxQyu0d2JJP3RTmeHL1VdgW5UoFKUoNf24gzfGYXc5C7JLM6oZVaxiQm7yX1KeCggAG5JH61pWaTeUCUYUjLZPuBGWSNo7yOEljkLMzkEBxGyg3FnuQxFh1WlBzWTF+UZ2Tdw2W+luhCeBfEDecbdIIsB5AXY9HmBvmRyY6XDQNm0YWcxoZVHqfSNQ5n+K/rqdSgUpSgUpSgUpSgUpSgUpSgUpSgUpSggQ+ky9lF801T6gQ+ky9lF801T6CJmoYxOEVySLdC+riQL8GU8OZswNr241zvE5bt6+Hi+z4mQPHvwBvbM7Pvgjvcn7tRuiiFmILHUTYGun0oOcZfl+0EkkaucbFGJ1kEkk7ORGscWqJlViHMku84vcKoJ/lB6PSlAqHlnJ+0f5jUyoeWcn7R/mNBMrUtsctzzM8RhVyjFyRR7ucSSLIwCMd3unKKw1kENZTwPEHgeO20oNP2YXN4srijzmPEHEqAHJLM9zJ+LUJFLALYnS99IIFzwqn2Jg2yw+IXz/BK0d1VS81wqBZWZzpexYyaAFcOwVh0jpJPSKUCsX5H9qyrF+R/agjZR+RD2afKKl1Eyj8iHs0+UVLoFa1t3hM+xsAXIJipB1Pocq7abFUVuQDN+Ik8hb13Gy0oOebRy7Q47Xidlo8Q5ljaFYXLxCIrvl+0gltBJbTZWW5Gg3HqhYHAbWpimNsbuN9AYA+IU6YxIv2jejVdgU1aQbkDlXUKUECH0mXsovmmr2vIfSZeyi+aavaD55dPFhoZHxMoVEknZmYgBQJZCSSeAAHG9TcLiYMYiyYSZXRhdWUggg+sEcCKo8VlTZ3gpsOMSYxLJKrMBfo79ta2/3Jdb+q97HlWrDyYYnCsWweedBWVoozFYhUM7JGXD8g0/A6eGhbDhQdHmljgUtNIFVQSzEgAAcSSTyAHrqFDneUzuqQ5lEXcsqoJF1MVAZgBe5KqQSPUCK1XybbN5ps9hHheGOEsLjUAzGTSqbxt24QKNIGhTcgXL6ianZfslicC6MuZKQuKfFWMbE3eJ4CmoyFuUhbU1zfhy4ANspSlBGx+YYPLV15hikjQc2dgAP6nhX3jdZAChuDxBqq2syU7RYObCjEbverp16dVuIN7XF+XtrWMZ5OBPJJJHj4g0uKfEMxwys/FVWNA5bUu7YM4YWuWPLjcN+qLgMfhcxDHBy6grlCbG2peBAJHEA8Li4vetDw/krggSZTjY23tm6UB061kmlV2XeWksJQulrghP2tnjvJiuMTQ+a8NzJGLRlQHd3cygI4FyrhGXkwVQeHCg6CXRSAzC55C/O1RsxzPAZWA2Y4yOIG9i7BQbAsefsUE/sDWuYnYiNsNhoMDiUiMELxiRYgCDImlpFsw0Pq6d7nif61HwuwCQpCn28KseIabTFGUWxhOH3aAOSlwdRYHixYgC/AN0R1kAKMCDxBHr/Wo8+Y4TDyxQzTASShjGtj0gli36cAw5+2ufZr5JocfiI3GZqIExG+3Bh1AjTChjJL2taG17cmPP1sy8lX2+wbNIwEE+hvs93BlbUrF95xMQCqtgLAergAHS6VoM/k5OIbENPj4mM0iyL/hwFVlaVlZkVwsjaZQt3HHQCeNrZYDycx4QwuccHlikWTeyI76iDxbQ0hjEjL/mW1Xs3Og3NMfg3laFMUhlVQzRhhqCngGK87frUmtBzzydT5pNNPDnzRyTPZ/urgxXjKw2Dg2G6Fzex1Pw41jmHk5nxsu8bMoNN4SYjhSY9MSlNyq73hAx0uY+PSUG/sDoFY60vp1C9r2vxtyvb2cK5dj/ACQNjN0r5+SiOjsrw6i5SOOGxO8AsRGeYNtRHH17RsnscNnWVvtSSaYjFfdWIG9lmUA6jZQJQmn2KOXIBtdKUoFKUoIEPpMvZRfNNU+oEPpMvZRfNNU+gUpSgUpSgVDyzk/aP8xqZUPLOT9o/wAxoJlQ8wzTL8tt5wxscdwSNbBbhRdjx9QHEn1VMrW9otmJ80m3+AzMwS/Z5MPqCsbBirh1KupDK6g8SQRwt66C7w+YYLFRmXDYuNoxe7qwKjTcN0gbcLG/sqPHn2UStGseaQlpQDGBIt3DatJHHjfQ1rc9J9lV+yWz+L2bw5g85CbpO4d4yGJdy5LdPjzPK16qcLsHPHPhpp80Rvs+gKBBYnTvL8d4b6t5bpBtIvpsSTQbvWL8j+1ZVi/I/tQRso/Ih7NPlFS6iZR+RD2afKKl0ComY5pl+VgHMsbHEDexkdVvYFjzPqAJPsAqXWsbb7KSbVLEq45Y1TeXvFruXQxgg6lI03JtezcmBHCgu5s1y6Bik2OjVlXWVLgELx6Z9i9E8Tw4Go8O0eRzlVhzeBmc2UCVCSb6bAX534W9ta5nOx2Y7QR/4zMUw8zq0crQKx1xfeqsZ1MFI0yAno/iBtbhb5YbyfYmPESYibOEJmlgllVcOF/IdZIwh1nRfSAx4358KDbYfSZeyi+aava8h9Jl7KL5pq9oImWZnl+HVlnx0SsJZrhnUEfeueRNS/PWVdZw94n1qdSgg+esq6zh7xPrTz1lXWcPeJ9anUoIPnrKus4e8T6089ZV1nD3ifWp1KCD56yrrOHvE+tPPWVdZw94n1qdSgg+esq6zh7xPrTz1lXWcPeJ9anUoIPnrKus4e8T6089ZV1nD3ifWp1KCD56yrrOHvE+tPPWVdZw94n1qdSgg+esq6zh7xPrTz1lXWcPeJ9anUoIPnrKus4e8T6089ZV1nD3ifWp1KCD56yrrOHvE+tPPWVdZw94n1qdSgg+esq6zh7xPrTz1lXWcPeJ9anUoIPnrKus4e8T6089ZV1nD3ifWp1KCjizfLBiZScxhsYohfeJ6ml/X9RU7z1lXWcPeJ9anUoIPnrKus4e8T6089ZV1nD3ifWp1KCD56yrrOHvE+tPPWVdZw94n1qdSgg+esq6zh7xPrUTLs3yxQ+rMofzH/zE/mP61c0oIPnrKus4e8T6089ZV1nD3ifWp1KCD56yrrOHvE+tPPWVdZw94n1qdSgg+esq6zh7xPrWL5zlVj/7nD3ifWrClBTZVnGVrBEGzKEERrw3ifyj9al+esq6zh7xPrU6lBB89ZV1nD3ifWnnrKus4e8T61OpQQfPWVdZw94n1p56yrrOHvE+tTqUFXgMVh8XiJjhZ1cCKIXVgRfVNw4Uq0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78" name="AutoShape 10" descr="Image result for purchases journal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80" name="AutoShape 12" descr="Image result for purchase journal tem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85" name="AutoShape 17" descr="Image result for sample purchase journal entr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87" name="AutoShape 19" descr="Image result for example purchase journal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89" name="AutoShape 21" descr="Image result for sample of sales jour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7191" name="AutoShape 23" descr="Image result for sample of sales jour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pic>
        <p:nvPicPr>
          <p:cNvPr id="7193" name="Picture 25" descr="http://3.bp.blogspot.com/_DJEIRrK4tl4/TD7rO2hzaTI/AAAAAAAAFoU/qTqrE_QBGuY/s1600/purchase+book+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10600" cy="52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SALES DAY BOOK OR SALES JOURNAL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endParaRPr lang="en-029" dirty="0"/>
          </a:p>
        </p:txBody>
      </p:sp>
      <p:pic>
        <p:nvPicPr>
          <p:cNvPr id="6146" name="Picture 2" descr="http://www.accounting-tutorial.com/wp-content/uploads/2011/07/sales-journal-exam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6106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SALES RECEIPTS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>
              <a:buNone/>
            </a:pPr>
            <a:endParaRPr lang="en-029" dirty="0"/>
          </a:p>
        </p:txBody>
      </p:sp>
      <p:sp>
        <p:nvSpPr>
          <p:cNvPr id="19462" name="AutoShape 6" descr="Image result for sample of sales invo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19464" name="AutoShape 8" descr="Image result for sample of sales invo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19466" name="AutoShape 10" descr="Image result for sample of sales invo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sp>
        <p:nvSpPr>
          <p:cNvPr id="19468" name="AutoShape 12" descr="Image result for sample of sales invo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pic>
        <p:nvPicPr>
          <p:cNvPr id="19472" name="Picture 16" descr="Sales Invoice 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10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PURCHASE RETURNS BOOK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following Returns Outwards transactions</a:t>
            </a:r>
          </a:p>
          <a:p>
            <a:pPr>
              <a:buNone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Journalised below:</a:t>
            </a:r>
          </a:p>
          <a:p>
            <a:pPr>
              <a:buNone/>
            </a:pPr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2009</a:t>
            </a:r>
          </a:p>
          <a:p>
            <a:pPr>
              <a:buFont typeface="Wingdings" pitchFamily="2" charset="2"/>
              <a:buChar char="Ø"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July 9  Goods returned to </a:t>
            </a:r>
            <a:r>
              <a:rPr lang="en-029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Karnot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Webb $40</a:t>
            </a:r>
          </a:p>
          <a:p>
            <a:pPr>
              <a:buFont typeface="Wingdings" pitchFamily="2" charset="2"/>
              <a:buChar char="Ø"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July 14 Returned goods to Harlot </a:t>
            </a:r>
            <a:r>
              <a:rPr lang="en-029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Mcqueen</a:t>
            </a: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$50</a:t>
            </a:r>
          </a:p>
          <a:p>
            <a:pPr>
              <a:buFont typeface="Wingdings" pitchFamily="2" charset="2"/>
              <a:buChar char="Ø"/>
            </a:pPr>
            <a:r>
              <a:rPr lang="en-029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July 31 Returns Outwards to Clement Rhoden $60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PURCHASE RETURNS BOOK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029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endParaRPr lang="en-029" dirty="0"/>
          </a:p>
        </p:txBody>
      </p:sp>
      <p:pic>
        <p:nvPicPr>
          <p:cNvPr id="5122" name="Picture 2" descr="http://wizznotes.com/wp-content/uploads/2012/02/image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839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0" y="3408"/>
              <a:ext cx="5760" cy="912"/>
              <a:chOff x="0" y="3408"/>
              <a:chExt cx="5760" cy="912"/>
            </a:xfrm>
          </p:grpSpPr>
          <p:pic>
            <p:nvPicPr>
              <p:cNvPr id="6159" name="Picture 15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60" name="Picture 16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61" name="Picture 17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72" y="3408"/>
                <a:ext cx="1008" cy="912"/>
              </a:xfrm>
              <a:prstGeom prst="rect">
                <a:avLst/>
              </a:prstGeom>
              <a:noFill/>
            </p:spPr>
          </p:pic>
          <p:pic>
            <p:nvPicPr>
              <p:cNvPr id="6162" name="Picture 18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63" name="Picture 19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0" y="3408"/>
                <a:ext cx="912" cy="912"/>
              </a:xfrm>
              <a:prstGeom prst="rect">
                <a:avLst/>
              </a:prstGeom>
              <a:noFill/>
            </p:spPr>
          </p:pic>
          <p:pic>
            <p:nvPicPr>
              <p:cNvPr id="6164" name="Picture 20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3408"/>
                <a:ext cx="960" cy="912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0" y="2496"/>
              <a:ext cx="5760" cy="912"/>
              <a:chOff x="0" y="3408"/>
              <a:chExt cx="5760" cy="912"/>
            </a:xfrm>
          </p:grpSpPr>
          <p:pic>
            <p:nvPicPr>
              <p:cNvPr id="6168" name="Picture 24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69" name="Picture 25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70" name="Picture 26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72" y="3408"/>
                <a:ext cx="1008" cy="912"/>
              </a:xfrm>
              <a:prstGeom prst="rect">
                <a:avLst/>
              </a:prstGeom>
              <a:noFill/>
            </p:spPr>
          </p:pic>
          <p:pic>
            <p:nvPicPr>
              <p:cNvPr id="6171" name="Picture 27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72" name="Picture 28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0" y="3408"/>
                <a:ext cx="912" cy="912"/>
              </a:xfrm>
              <a:prstGeom prst="rect">
                <a:avLst/>
              </a:prstGeom>
              <a:noFill/>
            </p:spPr>
          </p:pic>
          <p:pic>
            <p:nvPicPr>
              <p:cNvPr id="6173" name="Picture 29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3408"/>
                <a:ext cx="960" cy="912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0" y="1584"/>
              <a:ext cx="5760" cy="912"/>
              <a:chOff x="0" y="3408"/>
              <a:chExt cx="5760" cy="912"/>
            </a:xfrm>
          </p:grpSpPr>
          <p:pic>
            <p:nvPicPr>
              <p:cNvPr id="6175" name="Picture 31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76" name="Picture 32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77" name="Picture 33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72" y="3408"/>
                <a:ext cx="1008" cy="912"/>
              </a:xfrm>
              <a:prstGeom prst="rect">
                <a:avLst/>
              </a:prstGeom>
              <a:noFill/>
            </p:spPr>
          </p:pic>
          <p:pic>
            <p:nvPicPr>
              <p:cNvPr id="6178" name="Picture 34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79" name="Picture 35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0" y="3408"/>
                <a:ext cx="912" cy="912"/>
              </a:xfrm>
              <a:prstGeom prst="rect">
                <a:avLst/>
              </a:prstGeom>
              <a:noFill/>
            </p:spPr>
          </p:pic>
          <p:pic>
            <p:nvPicPr>
              <p:cNvPr id="6180" name="Picture 36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3408"/>
                <a:ext cx="960" cy="912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0" y="672"/>
              <a:ext cx="5760" cy="912"/>
              <a:chOff x="0" y="3408"/>
              <a:chExt cx="5760" cy="912"/>
            </a:xfrm>
          </p:grpSpPr>
          <p:pic>
            <p:nvPicPr>
              <p:cNvPr id="6182" name="Picture 38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83" name="Picture 39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84" name="Picture 40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72" y="3408"/>
                <a:ext cx="1008" cy="912"/>
              </a:xfrm>
              <a:prstGeom prst="rect">
                <a:avLst/>
              </a:prstGeom>
              <a:noFill/>
            </p:spPr>
          </p:pic>
          <p:pic>
            <p:nvPicPr>
              <p:cNvPr id="6185" name="Picture 41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86" name="Picture 42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0" y="3408"/>
                <a:ext cx="912" cy="912"/>
              </a:xfrm>
              <a:prstGeom prst="rect">
                <a:avLst/>
              </a:prstGeom>
              <a:noFill/>
            </p:spPr>
          </p:pic>
          <p:pic>
            <p:nvPicPr>
              <p:cNvPr id="6187" name="Picture 43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3408"/>
                <a:ext cx="960" cy="912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0" y="0"/>
              <a:ext cx="5760" cy="672"/>
              <a:chOff x="0" y="3408"/>
              <a:chExt cx="5760" cy="912"/>
            </a:xfrm>
          </p:grpSpPr>
          <p:pic>
            <p:nvPicPr>
              <p:cNvPr id="6189" name="Picture 45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90" name="Picture 46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91" name="Picture 47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72" y="3408"/>
                <a:ext cx="1008" cy="912"/>
              </a:xfrm>
              <a:prstGeom prst="rect">
                <a:avLst/>
              </a:prstGeom>
              <a:noFill/>
            </p:spPr>
          </p:pic>
          <p:pic>
            <p:nvPicPr>
              <p:cNvPr id="6192" name="Picture 48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80" y="3408"/>
                <a:ext cx="960" cy="912"/>
              </a:xfrm>
              <a:prstGeom prst="rect">
                <a:avLst/>
              </a:prstGeom>
              <a:noFill/>
            </p:spPr>
          </p:pic>
          <p:pic>
            <p:nvPicPr>
              <p:cNvPr id="6193" name="Picture 49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60" y="3408"/>
                <a:ext cx="912" cy="912"/>
              </a:xfrm>
              <a:prstGeom prst="rect">
                <a:avLst/>
              </a:prstGeom>
              <a:noFill/>
            </p:spPr>
          </p:pic>
          <p:pic>
            <p:nvPicPr>
              <p:cNvPr id="6194" name="Picture 50" descr="http://hk.geocities.com/yenchan102/bg086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3408"/>
                <a:ext cx="960" cy="91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85800" y="304800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chemeClr val="accent2"/>
                </a:solidFill>
                <a:latin typeface="Bauhaus 93" pitchFamily="82" charset="0"/>
              </a:rPr>
              <a:t>Example</a:t>
            </a:r>
            <a:r>
              <a:rPr lang="en-US" altLang="zh-TW" sz="3200" dirty="0" smtClean="0">
                <a:solidFill>
                  <a:schemeClr val="accent2"/>
                </a:solidFill>
                <a:latin typeface="Bauhaus 93" pitchFamily="82" charset="0"/>
              </a:rPr>
              <a:t>: Sale return/return inwards</a:t>
            </a:r>
            <a:endParaRPr lang="en-US" altLang="zh-TW" sz="3200" dirty="0">
              <a:solidFill>
                <a:schemeClr val="accent2"/>
              </a:solidFill>
              <a:latin typeface="Bauhaus 93" pitchFamily="82" charset="0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685800" y="3276600"/>
            <a:ext cx="807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2004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Jun 10   Goods returned to us by: A.Sin $12 ; C.Chung $17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Jun 24   Goods returned to us by S.Tin $5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The following balances were outstanding by debtors on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31May 2004.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   A.Sin $188    C.Chung $88     S.Tin $118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609600" y="2667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The following transactions took place during June 2004:</a:t>
            </a:r>
          </a:p>
        </p:txBody>
      </p:sp>
      <p:pic>
        <p:nvPicPr>
          <p:cNvPr id="6202" name="Picture 58" descr="http://home.pchome.com.tw/good/fang600213/bmp/button/back-001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19800"/>
            <a:ext cx="571500" cy="571500"/>
          </a:xfrm>
          <a:prstGeom prst="rect">
            <a:avLst/>
          </a:prstGeom>
          <a:noFill/>
        </p:spPr>
      </p:pic>
      <p:pic>
        <p:nvPicPr>
          <p:cNvPr id="6203" name="Picture 59" descr="http://home.pchome.com.tw/good/fang600213/bmp/button/next-001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7200" y="5943600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6" grpId="0" autoUpdateAnimBg="0"/>
      <p:bldP spid="6198" grpId="0" autoUpdateAnimBg="0"/>
      <p:bldP spid="6199" grpId="0" autoUpdateAnimBg="0"/>
      <p:bldP spid="62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-96"/>
            <a:chExt cx="5760" cy="4416"/>
          </a:xfrm>
        </p:grpSpPr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0" y="240"/>
              <a:ext cx="5760" cy="576"/>
              <a:chOff x="0" y="3754"/>
              <a:chExt cx="5760" cy="566"/>
            </a:xfrm>
          </p:grpSpPr>
          <p:grpSp>
            <p:nvGrpSpPr>
              <p:cNvPr id="4" name="Group 106"/>
              <p:cNvGrpSpPr>
                <a:grpSpLocks/>
              </p:cNvGrpSpPr>
              <p:nvPr/>
            </p:nvGrpSpPr>
            <p:grpSpPr bwMode="auto">
              <a:xfrm>
                <a:off x="0" y="3754"/>
                <a:ext cx="1142" cy="566"/>
                <a:chOff x="0" y="3754"/>
                <a:chExt cx="1142" cy="566"/>
              </a:xfrm>
            </p:grpSpPr>
            <p:pic>
              <p:nvPicPr>
                <p:cNvPr id="7275" name="Picture 107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3754"/>
                  <a:ext cx="566" cy="566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76" name="Picture 108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" y="3754"/>
                  <a:ext cx="614" cy="566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5" name="Group 109"/>
              <p:cNvGrpSpPr>
                <a:grpSpLocks/>
              </p:cNvGrpSpPr>
              <p:nvPr/>
            </p:nvGrpSpPr>
            <p:grpSpPr bwMode="auto">
              <a:xfrm>
                <a:off x="1104" y="3754"/>
                <a:ext cx="1190" cy="566"/>
                <a:chOff x="0" y="3754"/>
                <a:chExt cx="1142" cy="566"/>
              </a:xfrm>
            </p:grpSpPr>
            <p:pic>
              <p:nvPicPr>
                <p:cNvPr id="7278" name="Picture 110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3754"/>
                  <a:ext cx="566" cy="566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79" name="Picture 111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" y="3754"/>
                  <a:ext cx="614" cy="566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6" name="Group 112"/>
              <p:cNvGrpSpPr>
                <a:grpSpLocks/>
              </p:cNvGrpSpPr>
              <p:nvPr/>
            </p:nvGrpSpPr>
            <p:grpSpPr bwMode="auto">
              <a:xfrm>
                <a:off x="2256" y="3754"/>
                <a:ext cx="1190" cy="566"/>
                <a:chOff x="0" y="3754"/>
                <a:chExt cx="1142" cy="566"/>
              </a:xfrm>
            </p:grpSpPr>
            <p:pic>
              <p:nvPicPr>
                <p:cNvPr id="7281" name="Picture 113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3754"/>
                  <a:ext cx="566" cy="566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82" name="Picture 114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" y="3754"/>
                  <a:ext cx="614" cy="566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7" name="Group 115"/>
              <p:cNvGrpSpPr>
                <a:grpSpLocks/>
              </p:cNvGrpSpPr>
              <p:nvPr/>
            </p:nvGrpSpPr>
            <p:grpSpPr bwMode="auto">
              <a:xfrm>
                <a:off x="3408" y="3754"/>
                <a:ext cx="1142" cy="566"/>
                <a:chOff x="0" y="3754"/>
                <a:chExt cx="1142" cy="566"/>
              </a:xfrm>
            </p:grpSpPr>
            <p:pic>
              <p:nvPicPr>
                <p:cNvPr id="7284" name="Picture 116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3754"/>
                  <a:ext cx="566" cy="566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85" name="Picture 117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" y="3754"/>
                  <a:ext cx="614" cy="566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8" name="Group 118"/>
              <p:cNvGrpSpPr>
                <a:grpSpLocks/>
              </p:cNvGrpSpPr>
              <p:nvPr/>
            </p:nvGrpSpPr>
            <p:grpSpPr bwMode="auto">
              <a:xfrm>
                <a:off x="4512" y="3754"/>
                <a:ext cx="1248" cy="566"/>
                <a:chOff x="0" y="3754"/>
                <a:chExt cx="1142" cy="566"/>
              </a:xfrm>
            </p:grpSpPr>
            <p:pic>
              <p:nvPicPr>
                <p:cNvPr id="7287" name="Picture 119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3754"/>
                  <a:ext cx="566" cy="566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88" name="Picture 120" descr="http://hk.geocities.com/yenchan102/bg014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" y="3754"/>
                  <a:ext cx="614" cy="566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9" name="Group 138"/>
            <p:cNvGrpSpPr>
              <a:grpSpLocks/>
            </p:cNvGrpSpPr>
            <p:nvPr/>
          </p:nvGrpSpPr>
          <p:grpSpPr bwMode="auto">
            <a:xfrm>
              <a:off x="0" y="-96"/>
              <a:ext cx="5760" cy="4416"/>
              <a:chOff x="0" y="-96"/>
              <a:chExt cx="5760" cy="4416"/>
            </a:xfrm>
          </p:grpSpPr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0" y="3754"/>
                <a:ext cx="5760" cy="566"/>
                <a:chOff x="0" y="3754"/>
                <a:chExt cx="5760" cy="566"/>
              </a:xfrm>
            </p:grpSpPr>
            <p:grpSp>
              <p:nvGrpSpPr>
                <p:cNvPr id="11" name="Group 11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171" name="Picture 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78" name="Picture 1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2" name="Group 12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181" name="Picture 1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82" name="Picture 1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3" name="Group 15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184" name="Picture 1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85" name="Picture 1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4" name="Group 18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187" name="Picture 1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88" name="Picture 2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5" name="Group 21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190" name="Picture 2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91" name="Picture 2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0" y="3168"/>
                <a:ext cx="5760" cy="624"/>
                <a:chOff x="0" y="3754"/>
                <a:chExt cx="5760" cy="566"/>
              </a:xfrm>
            </p:grpSpPr>
            <p:grpSp>
              <p:nvGrpSpPr>
                <p:cNvPr id="17" name="Group 26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195" name="Picture 2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96" name="Picture 28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8" name="Group 29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198" name="Picture 3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199" name="Picture 31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9" name="Group 32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01" name="Picture 3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02" name="Picture 3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0" name="Group 35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04" name="Picture 3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05" name="Picture 3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1" name="Group 38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207" name="Picture 3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08" name="Picture 4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22" name="Group 41"/>
              <p:cNvGrpSpPr>
                <a:grpSpLocks/>
              </p:cNvGrpSpPr>
              <p:nvPr/>
            </p:nvGrpSpPr>
            <p:grpSpPr bwMode="auto">
              <a:xfrm>
                <a:off x="0" y="2544"/>
                <a:ext cx="5760" cy="624"/>
                <a:chOff x="0" y="3754"/>
                <a:chExt cx="5760" cy="566"/>
              </a:xfrm>
            </p:grpSpPr>
            <p:grpSp>
              <p:nvGrpSpPr>
                <p:cNvPr id="23" name="Group 42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11" name="Picture 4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12" name="Picture 4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4" name="Group 45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14" name="Picture 4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15" name="Picture 4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5" name="Group 48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17" name="Picture 4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18" name="Picture 5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6" name="Group 51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20" name="Picture 5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21" name="Picture 5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7" name="Group 54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223" name="Picture 5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24" name="Picture 5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28" name="Group 57"/>
              <p:cNvGrpSpPr>
                <a:grpSpLocks/>
              </p:cNvGrpSpPr>
              <p:nvPr/>
            </p:nvGrpSpPr>
            <p:grpSpPr bwMode="auto">
              <a:xfrm>
                <a:off x="0" y="2016"/>
                <a:ext cx="5760" cy="566"/>
                <a:chOff x="0" y="3754"/>
                <a:chExt cx="5760" cy="566"/>
              </a:xfrm>
            </p:grpSpPr>
            <p:grpSp>
              <p:nvGrpSpPr>
                <p:cNvPr id="29" name="Group 58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27" name="Picture 5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28" name="Picture 6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0" name="Group 61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30" name="Picture 6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31" name="Picture 6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1" name="Group 64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33" name="Picture 6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34" name="Picture 6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1" name="Group 67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36" name="Picture 68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37" name="Picture 6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2" name="Group 70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239" name="Picture 71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40" name="Picture 7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7363" name="Group 73"/>
              <p:cNvGrpSpPr>
                <a:grpSpLocks/>
              </p:cNvGrpSpPr>
              <p:nvPr/>
            </p:nvGrpSpPr>
            <p:grpSpPr bwMode="auto">
              <a:xfrm>
                <a:off x="0" y="1392"/>
                <a:ext cx="5760" cy="624"/>
                <a:chOff x="0" y="3754"/>
                <a:chExt cx="5760" cy="566"/>
              </a:xfrm>
            </p:grpSpPr>
            <p:grpSp>
              <p:nvGrpSpPr>
                <p:cNvPr id="7365" name="Group 74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43" name="Picture 7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44" name="Picture 7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6" name="Group 77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46" name="Picture 78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47" name="Picture 7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7" name="Group 80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49" name="Picture 81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50" name="Picture 8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8" name="Group 83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52" name="Picture 8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53" name="Picture 8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69" name="Group 86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255" name="Picture 8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56" name="Picture 88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7370" name="Group 89"/>
              <p:cNvGrpSpPr>
                <a:grpSpLocks/>
              </p:cNvGrpSpPr>
              <p:nvPr/>
            </p:nvGrpSpPr>
            <p:grpSpPr bwMode="auto">
              <a:xfrm>
                <a:off x="0" y="816"/>
                <a:ext cx="5760" cy="576"/>
                <a:chOff x="0" y="3754"/>
                <a:chExt cx="5760" cy="566"/>
              </a:xfrm>
            </p:grpSpPr>
            <p:grpSp>
              <p:nvGrpSpPr>
                <p:cNvPr id="7371" name="Group 90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59" name="Picture 91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60" name="Picture 9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72" name="Group 93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62" name="Picture 9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63" name="Picture 9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73" name="Group 96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65" name="Picture 9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66" name="Picture 98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74" name="Group 99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68" name="Picture 10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69" name="Picture 101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75" name="Group 102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271" name="Picture 10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72" name="Picture 10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7379" name="Group 121"/>
              <p:cNvGrpSpPr>
                <a:grpSpLocks/>
              </p:cNvGrpSpPr>
              <p:nvPr/>
            </p:nvGrpSpPr>
            <p:grpSpPr bwMode="auto">
              <a:xfrm>
                <a:off x="0" y="-96"/>
                <a:ext cx="5760" cy="576"/>
                <a:chOff x="0" y="3754"/>
                <a:chExt cx="5760" cy="566"/>
              </a:xfrm>
            </p:grpSpPr>
            <p:grpSp>
              <p:nvGrpSpPr>
                <p:cNvPr id="7387" name="Group 122"/>
                <p:cNvGrpSpPr>
                  <a:grpSpLocks/>
                </p:cNvGrpSpPr>
                <p:nvPr/>
              </p:nvGrpSpPr>
              <p:grpSpPr bwMode="auto">
                <a:xfrm>
                  <a:off x="0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291" name="Picture 12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92" name="Picture 124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88" name="Group 125"/>
                <p:cNvGrpSpPr>
                  <a:grpSpLocks/>
                </p:cNvGrpSpPr>
                <p:nvPr/>
              </p:nvGrpSpPr>
              <p:grpSpPr bwMode="auto">
                <a:xfrm>
                  <a:off x="1104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94" name="Picture 12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95" name="Picture 127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89" name="Group 128"/>
                <p:cNvGrpSpPr>
                  <a:grpSpLocks/>
                </p:cNvGrpSpPr>
                <p:nvPr/>
              </p:nvGrpSpPr>
              <p:grpSpPr bwMode="auto">
                <a:xfrm>
                  <a:off x="2256" y="3754"/>
                  <a:ext cx="1190" cy="566"/>
                  <a:chOff x="0" y="3754"/>
                  <a:chExt cx="1142" cy="566"/>
                </a:xfrm>
              </p:grpSpPr>
              <p:pic>
                <p:nvPicPr>
                  <p:cNvPr id="7297" name="Picture 129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98" name="Picture 130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90" name="Group 131"/>
                <p:cNvGrpSpPr>
                  <a:grpSpLocks/>
                </p:cNvGrpSpPr>
                <p:nvPr/>
              </p:nvGrpSpPr>
              <p:grpSpPr bwMode="auto">
                <a:xfrm>
                  <a:off x="3408" y="3754"/>
                  <a:ext cx="1142" cy="566"/>
                  <a:chOff x="0" y="3754"/>
                  <a:chExt cx="1142" cy="566"/>
                </a:xfrm>
              </p:grpSpPr>
              <p:pic>
                <p:nvPicPr>
                  <p:cNvPr id="7300" name="Picture 132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301" name="Picture 133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395" name="Group 134"/>
                <p:cNvGrpSpPr>
                  <a:grpSpLocks/>
                </p:cNvGrpSpPr>
                <p:nvPr/>
              </p:nvGrpSpPr>
              <p:grpSpPr bwMode="auto">
                <a:xfrm>
                  <a:off x="4512" y="3754"/>
                  <a:ext cx="1248" cy="566"/>
                  <a:chOff x="0" y="3754"/>
                  <a:chExt cx="1142" cy="566"/>
                </a:xfrm>
              </p:grpSpPr>
              <p:pic>
                <p:nvPicPr>
                  <p:cNvPr id="7303" name="Picture 135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0" y="3754"/>
                    <a:ext cx="566" cy="56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304" name="Picture 136" descr="http://hk.geocities.com/yenchan102/bg014.gi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528" y="3754"/>
                    <a:ext cx="614" cy="566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  <p:graphicFrame>
        <p:nvGraphicFramePr>
          <p:cNvPr id="7376" name="Group 208"/>
          <p:cNvGraphicFramePr>
            <a:graphicFrameLocks noGrp="1"/>
          </p:cNvGraphicFramePr>
          <p:nvPr/>
        </p:nvGraphicFramePr>
        <p:xfrm>
          <a:off x="228600" y="533400"/>
          <a:ext cx="8077200" cy="2286000"/>
        </p:xfrm>
        <a:graphic>
          <a:graphicData uri="http://schemas.openxmlformats.org/drawingml/2006/table">
            <a:tbl>
              <a:tblPr/>
              <a:tblGrid>
                <a:gridCol w="1066800"/>
                <a:gridCol w="4953000"/>
                <a:gridCol w="762000"/>
                <a:gridCol w="1295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2004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Details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Folio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       $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58" name="Text Box 190"/>
          <p:cNvSpPr txBox="1">
            <a:spLocks noChangeArrowheads="1"/>
          </p:cNvSpPr>
          <p:nvPr/>
        </p:nvSpPr>
        <p:spPr bwMode="auto">
          <a:xfrm>
            <a:off x="2438400" y="228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60" name="Text Box 192"/>
          <p:cNvSpPr txBox="1">
            <a:spLocks noChangeArrowheads="1"/>
          </p:cNvSpPr>
          <p:nvPr/>
        </p:nvSpPr>
        <p:spPr bwMode="auto">
          <a:xfrm>
            <a:off x="2362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  Returns Inwards Journal</a:t>
            </a:r>
          </a:p>
        </p:txBody>
      </p:sp>
      <p:sp>
        <p:nvSpPr>
          <p:cNvPr id="7364" name="Line 196"/>
          <p:cNvSpPr>
            <a:spLocks noChangeShapeType="1"/>
          </p:cNvSpPr>
          <p:nvPr/>
        </p:nvSpPr>
        <p:spPr bwMode="auto">
          <a:xfrm>
            <a:off x="228600" y="838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029"/>
          </a:p>
        </p:txBody>
      </p:sp>
      <p:grpSp>
        <p:nvGrpSpPr>
          <p:cNvPr id="7396" name="Group 220"/>
          <p:cNvGrpSpPr>
            <a:grpSpLocks/>
          </p:cNvGrpSpPr>
          <p:nvPr/>
        </p:nvGrpSpPr>
        <p:grpSpPr bwMode="auto">
          <a:xfrm>
            <a:off x="304800" y="1295400"/>
            <a:ext cx="7372350" cy="304800"/>
            <a:chOff x="192" y="816"/>
            <a:chExt cx="4644" cy="192"/>
          </a:xfrm>
        </p:grpSpPr>
        <p:sp>
          <p:nvSpPr>
            <p:cNvPr id="7377" name="WordArt 209"/>
            <p:cNvSpPr>
              <a:spLocks noChangeArrowheads="1" noChangeShapeType="1" noTextEdit="1"/>
            </p:cNvSpPr>
            <p:nvPr/>
          </p:nvSpPr>
          <p:spPr bwMode="auto">
            <a:xfrm>
              <a:off x="192" y="816"/>
              <a:ext cx="372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新細明體"/>
                  <a:ea typeface="新細明體"/>
                </a:rPr>
                <a:t> Jun  10       A.Sin                                                                            </a:t>
              </a:r>
            </a:p>
          </p:txBody>
        </p:sp>
        <p:sp>
          <p:nvSpPr>
            <p:cNvPr id="7378" name="WordArt 210"/>
            <p:cNvSpPr>
              <a:spLocks noChangeArrowheads="1" noChangeShapeType="1" noTextEdit="1"/>
            </p:cNvSpPr>
            <p:nvPr/>
          </p:nvSpPr>
          <p:spPr bwMode="auto">
            <a:xfrm>
              <a:off x="4704" y="864"/>
              <a:ext cx="13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新細明體"/>
                  <a:ea typeface="新細明體"/>
                </a:rPr>
                <a:t>12</a:t>
              </a:r>
            </a:p>
          </p:txBody>
        </p:sp>
        <p:sp>
          <p:nvSpPr>
            <p:cNvPr id="7384" name="WordArt 216"/>
            <p:cNvSpPr>
              <a:spLocks noChangeArrowheads="1" noChangeShapeType="1" noTextEdit="1"/>
            </p:cNvSpPr>
            <p:nvPr/>
          </p:nvSpPr>
          <p:spPr bwMode="auto">
            <a:xfrm>
              <a:off x="4032" y="816"/>
              <a:ext cx="22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新細明體"/>
                  <a:ea typeface="新細明體"/>
                </a:rPr>
                <a:t>SL1</a:t>
              </a:r>
            </a:p>
          </p:txBody>
        </p:sp>
      </p:grpSp>
      <p:grpSp>
        <p:nvGrpSpPr>
          <p:cNvPr id="7397" name="Group 221"/>
          <p:cNvGrpSpPr>
            <a:grpSpLocks/>
          </p:cNvGrpSpPr>
          <p:nvPr/>
        </p:nvGrpSpPr>
        <p:grpSpPr bwMode="auto">
          <a:xfrm>
            <a:off x="304800" y="1600200"/>
            <a:ext cx="7372350" cy="304800"/>
            <a:chOff x="192" y="1008"/>
            <a:chExt cx="4644" cy="192"/>
          </a:xfrm>
        </p:grpSpPr>
        <p:sp>
          <p:nvSpPr>
            <p:cNvPr id="7380" name="WordArt 212"/>
            <p:cNvSpPr>
              <a:spLocks noChangeArrowheads="1" noChangeShapeType="1" noTextEdit="1"/>
            </p:cNvSpPr>
            <p:nvPr/>
          </p:nvSpPr>
          <p:spPr bwMode="auto">
            <a:xfrm>
              <a:off x="192" y="1008"/>
              <a:ext cx="372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新細明體"/>
                  <a:ea typeface="新細明體"/>
                </a:rPr>
                <a:t>        10        C.Chung                                                                           </a:t>
              </a:r>
            </a:p>
          </p:txBody>
        </p:sp>
        <p:sp>
          <p:nvSpPr>
            <p:cNvPr id="7381" name="WordArt 213"/>
            <p:cNvSpPr>
              <a:spLocks noChangeArrowheads="1" noChangeShapeType="1" noTextEdit="1"/>
            </p:cNvSpPr>
            <p:nvPr/>
          </p:nvSpPr>
          <p:spPr bwMode="auto">
            <a:xfrm>
              <a:off x="4704" y="1056"/>
              <a:ext cx="13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新細明體"/>
                  <a:ea typeface="新細明體"/>
                </a:rPr>
                <a:t>17</a:t>
              </a:r>
            </a:p>
          </p:txBody>
        </p:sp>
        <p:sp>
          <p:nvSpPr>
            <p:cNvPr id="7385" name="WordArt 217"/>
            <p:cNvSpPr>
              <a:spLocks noChangeArrowheads="1" noChangeShapeType="1" noTextEdit="1"/>
            </p:cNvSpPr>
            <p:nvPr/>
          </p:nvSpPr>
          <p:spPr bwMode="auto">
            <a:xfrm>
              <a:off x="4032" y="1008"/>
              <a:ext cx="22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新細明體"/>
                  <a:ea typeface="新細明體"/>
                </a:rPr>
                <a:t>SL2</a:t>
              </a:r>
            </a:p>
          </p:txBody>
        </p:sp>
      </p:grpSp>
      <p:grpSp>
        <p:nvGrpSpPr>
          <p:cNvPr id="7398" name="Group 222"/>
          <p:cNvGrpSpPr>
            <a:grpSpLocks/>
          </p:cNvGrpSpPr>
          <p:nvPr/>
        </p:nvGrpSpPr>
        <p:grpSpPr bwMode="auto">
          <a:xfrm>
            <a:off x="304800" y="1905000"/>
            <a:ext cx="7372350" cy="304800"/>
            <a:chOff x="192" y="1200"/>
            <a:chExt cx="4644" cy="192"/>
          </a:xfrm>
        </p:grpSpPr>
        <p:sp>
          <p:nvSpPr>
            <p:cNvPr id="7382" name="WordArt 214"/>
            <p:cNvSpPr>
              <a:spLocks noChangeArrowheads="1" noChangeShapeType="1" noTextEdit="1"/>
            </p:cNvSpPr>
            <p:nvPr/>
          </p:nvSpPr>
          <p:spPr bwMode="auto">
            <a:xfrm>
              <a:off x="192" y="1200"/>
              <a:ext cx="372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新細明體"/>
                  <a:ea typeface="新細明體"/>
                </a:rPr>
                <a:t>        24        S.Tin                                                                          </a:t>
              </a:r>
            </a:p>
          </p:txBody>
        </p:sp>
        <p:sp>
          <p:nvSpPr>
            <p:cNvPr id="7383" name="WordArt 215"/>
            <p:cNvSpPr>
              <a:spLocks noChangeArrowheads="1" noChangeShapeType="1" noTextEdit="1"/>
            </p:cNvSpPr>
            <p:nvPr/>
          </p:nvSpPr>
          <p:spPr bwMode="auto">
            <a:xfrm>
              <a:off x="4704" y="1248"/>
              <a:ext cx="13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新細明體"/>
                  <a:ea typeface="新細明體"/>
                </a:rPr>
                <a:t>5</a:t>
              </a:r>
            </a:p>
          </p:txBody>
        </p:sp>
        <p:sp>
          <p:nvSpPr>
            <p:cNvPr id="7386" name="WordArt 218"/>
            <p:cNvSpPr>
              <a:spLocks noChangeArrowheads="1" noChangeShapeType="1" noTextEdit="1"/>
            </p:cNvSpPr>
            <p:nvPr/>
          </p:nvSpPr>
          <p:spPr bwMode="auto">
            <a:xfrm>
              <a:off x="4032" y="1200"/>
              <a:ext cx="22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新細明體"/>
                  <a:ea typeface="新細明體"/>
                </a:rPr>
                <a:t>SL3</a:t>
              </a:r>
            </a:p>
          </p:txBody>
        </p:sp>
      </p:grpSp>
      <p:sp>
        <p:nvSpPr>
          <p:cNvPr id="7391" name="Line 223"/>
          <p:cNvSpPr>
            <a:spLocks noChangeShapeType="1"/>
          </p:cNvSpPr>
          <p:nvPr/>
        </p:nvSpPr>
        <p:spPr bwMode="auto">
          <a:xfrm>
            <a:off x="70104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029"/>
          </a:p>
        </p:txBody>
      </p:sp>
      <p:sp>
        <p:nvSpPr>
          <p:cNvPr id="7393" name="Line 225"/>
          <p:cNvSpPr>
            <a:spLocks noChangeShapeType="1"/>
          </p:cNvSpPr>
          <p:nvPr/>
        </p:nvSpPr>
        <p:spPr bwMode="auto">
          <a:xfrm>
            <a:off x="7010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029"/>
          </a:p>
        </p:txBody>
      </p:sp>
      <p:sp>
        <p:nvSpPr>
          <p:cNvPr id="7394" name="Line 226"/>
          <p:cNvSpPr>
            <a:spLocks noChangeShapeType="1"/>
          </p:cNvSpPr>
          <p:nvPr/>
        </p:nvSpPr>
        <p:spPr bwMode="auto">
          <a:xfrm>
            <a:off x="70104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029"/>
          </a:p>
        </p:txBody>
      </p:sp>
      <p:sp>
        <p:nvSpPr>
          <p:cNvPr id="7400" name="Text Box 232"/>
          <p:cNvSpPr txBox="1">
            <a:spLocks noChangeArrowheads="1"/>
          </p:cNvSpPr>
          <p:nvPr/>
        </p:nvSpPr>
        <p:spPr bwMode="auto">
          <a:xfrm>
            <a:off x="304800" y="2895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u="sng"/>
              <a:t>Sales Ledger</a:t>
            </a:r>
          </a:p>
        </p:txBody>
      </p:sp>
      <p:sp>
        <p:nvSpPr>
          <p:cNvPr id="7405" name="Text Box 237"/>
          <p:cNvSpPr txBox="1">
            <a:spLocks noChangeArrowheads="1"/>
          </p:cNvSpPr>
          <p:nvPr/>
        </p:nvSpPr>
        <p:spPr bwMode="auto">
          <a:xfrm>
            <a:off x="0" y="3810000"/>
            <a:ext cx="2057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2004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Jun 1 Bal b/d 188</a:t>
            </a:r>
          </a:p>
        </p:txBody>
      </p:sp>
      <p:sp>
        <p:nvSpPr>
          <p:cNvPr id="7406" name="Text Box 238"/>
          <p:cNvSpPr txBox="1">
            <a:spLocks noChangeArrowheads="1"/>
          </p:cNvSpPr>
          <p:nvPr/>
        </p:nvSpPr>
        <p:spPr bwMode="auto">
          <a:xfrm>
            <a:off x="1828800" y="4191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07" name="Text Box 239"/>
          <p:cNvSpPr txBox="1">
            <a:spLocks noChangeArrowheads="1"/>
          </p:cNvSpPr>
          <p:nvPr/>
        </p:nvSpPr>
        <p:spPr bwMode="auto">
          <a:xfrm>
            <a:off x="1828800" y="3810000"/>
            <a:ext cx="2819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0000"/>
                </a:solidFill>
              </a:rPr>
              <a:t>2004        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0000"/>
                </a:solidFill>
              </a:rPr>
              <a:t>Jun 10 Returns      12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0000"/>
                </a:solidFill>
              </a:rPr>
              <a:t>           Inwards </a:t>
            </a:r>
          </a:p>
        </p:txBody>
      </p:sp>
      <p:sp>
        <p:nvSpPr>
          <p:cNvPr id="7418" name="Text Box 250"/>
          <p:cNvSpPr txBox="1">
            <a:spLocks noChangeArrowheads="1"/>
          </p:cNvSpPr>
          <p:nvPr/>
        </p:nvSpPr>
        <p:spPr bwMode="auto">
          <a:xfrm>
            <a:off x="4191000" y="3886200"/>
            <a:ext cx="1828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2004 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Jun 1 Bal b/d  88</a:t>
            </a:r>
          </a:p>
        </p:txBody>
      </p:sp>
      <p:sp>
        <p:nvSpPr>
          <p:cNvPr id="7419" name="Text Box 251"/>
          <p:cNvSpPr txBox="1">
            <a:spLocks noChangeArrowheads="1"/>
          </p:cNvSpPr>
          <p:nvPr/>
        </p:nvSpPr>
        <p:spPr bwMode="auto">
          <a:xfrm>
            <a:off x="6096000" y="3810000"/>
            <a:ext cx="2362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CC00"/>
                </a:solidFill>
              </a:rPr>
              <a:t>2004         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CC00"/>
                </a:solidFill>
              </a:rPr>
              <a:t>Jun 10 Returns       17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FFCC00"/>
                </a:solidFill>
              </a:rPr>
              <a:t>           Inwards </a:t>
            </a:r>
          </a:p>
        </p:txBody>
      </p:sp>
      <p:sp>
        <p:nvSpPr>
          <p:cNvPr id="7574" name="Text Box 406"/>
          <p:cNvSpPr txBox="1">
            <a:spLocks noChangeArrowheads="1"/>
          </p:cNvSpPr>
          <p:nvPr/>
        </p:nvSpPr>
        <p:spPr bwMode="auto">
          <a:xfrm>
            <a:off x="0" y="5410200"/>
            <a:ext cx="1828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2004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993300"/>
                </a:solidFill>
              </a:rPr>
              <a:t>Jun 1 Bal b/d 118</a:t>
            </a:r>
          </a:p>
        </p:txBody>
      </p:sp>
      <p:sp>
        <p:nvSpPr>
          <p:cNvPr id="7575" name="Text Box 407"/>
          <p:cNvSpPr txBox="1">
            <a:spLocks noChangeArrowheads="1"/>
          </p:cNvSpPr>
          <p:nvPr/>
        </p:nvSpPr>
        <p:spPr bwMode="auto">
          <a:xfrm>
            <a:off x="1905000" y="5410200"/>
            <a:ext cx="2362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003399"/>
                </a:solidFill>
              </a:rPr>
              <a:t>2004                        $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003399"/>
                </a:solidFill>
              </a:rPr>
              <a:t>Jun 24 Returns        5</a:t>
            </a:r>
          </a:p>
          <a:p>
            <a:pPr>
              <a:spcBef>
                <a:spcPct val="50000"/>
              </a:spcBef>
            </a:pPr>
            <a:r>
              <a:rPr lang="en-US" altLang="zh-TW" sz="1800">
                <a:solidFill>
                  <a:srgbClr val="003399"/>
                </a:solidFill>
              </a:rPr>
              <a:t>           Inwards </a:t>
            </a:r>
          </a:p>
        </p:txBody>
      </p:sp>
      <p:sp>
        <p:nvSpPr>
          <p:cNvPr id="7581" name="Text Box 413"/>
          <p:cNvSpPr txBox="1">
            <a:spLocks noChangeArrowheads="1"/>
          </p:cNvSpPr>
          <p:nvPr/>
        </p:nvSpPr>
        <p:spPr bwMode="auto">
          <a:xfrm>
            <a:off x="4267200" y="4876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u="sng"/>
              <a:t>General Ledger</a:t>
            </a:r>
          </a:p>
        </p:txBody>
      </p:sp>
      <p:grpSp>
        <p:nvGrpSpPr>
          <p:cNvPr id="7401" name="Group 430"/>
          <p:cNvGrpSpPr>
            <a:grpSpLocks/>
          </p:cNvGrpSpPr>
          <p:nvPr/>
        </p:nvGrpSpPr>
        <p:grpSpPr bwMode="auto">
          <a:xfrm>
            <a:off x="762000" y="2209800"/>
            <a:ext cx="6915150" cy="381000"/>
            <a:chOff x="480" y="1392"/>
            <a:chExt cx="4356" cy="240"/>
          </a:xfrm>
        </p:grpSpPr>
        <p:sp>
          <p:nvSpPr>
            <p:cNvPr id="7392" name="WordArt 224"/>
            <p:cNvSpPr>
              <a:spLocks noChangeArrowheads="1" noChangeShapeType="1" noTextEdit="1"/>
            </p:cNvSpPr>
            <p:nvPr/>
          </p:nvSpPr>
          <p:spPr bwMode="auto">
            <a:xfrm>
              <a:off x="4704" y="1488"/>
              <a:ext cx="13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新細明體"/>
                  <a:ea typeface="新細明體"/>
                </a:rPr>
                <a:t>34</a:t>
              </a:r>
            </a:p>
          </p:txBody>
        </p:sp>
        <p:sp>
          <p:nvSpPr>
            <p:cNvPr id="7399" name="WordArt 231"/>
            <p:cNvSpPr>
              <a:spLocks noChangeArrowheads="1" noChangeShapeType="1" noTextEdit="1"/>
            </p:cNvSpPr>
            <p:nvPr/>
          </p:nvSpPr>
          <p:spPr bwMode="auto">
            <a:xfrm>
              <a:off x="480" y="1440"/>
              <a:ext cx="2562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新細明體"/>
                  <a:ea typeface="新細明體"/>
                </a:rPr>
                <a:t>30       Transferred to returns inwards account</a:t>
              </a:r>
            </a:p>
          </p:txBody>
        </p:sp>
        <p:sp>
          <p:nvSpPr>
            <p:cNvPr id="7588" name="WordArt 420"/>
            <p:cNvSpPr>
              <a:spLocks noChangeArrowheads="1" noChangeShapeType="1" noTextEdit="1"/>
            </p:cNvSpPr>
            <p:nvPr/>
          </p:nvSpPr>
          <p:spPr bwMode="auto">
            <a:xfrm>
              <a:off x="4032" y="1392"/>
              <a:ext cx="22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029" sz="1800" kern="10"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solidFill>
                    <a:srgbClr val="800080"/>
                  </a:solidFill>
                  <a:latin typeface="新細明體"/>
                  <a:ea typeface="新細明體"/>
                </a:rPr>
                <a:t>GL1</a:t>
              </a:r>
            </a:p>
          </p:txBody>
        </p:sp>
      </p:grpSp>
      <p:sp>
        <p:nvSpPr>
          <p:cNvPr id="7589" name="Text Box 421"/>
          <p:cNvSpPr txBox="1">
            <a:spLocks noChangeArrowheads="1"/>
          </p:cNvSpPr>
          <p:nvPr/>
        </p:nvSpPr>
        <p:spPr bwMode="auto">
          <a:xfrm>
            <a:off x="3200400" y="3276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7408" name="Group 433"/>
          <p:cNvGrpSpPr>
            <a:grpSpLocks/>
          </p:cNvGrpSpPr>
          <p:nvPr/>
        </p:nvGrpSpPr>
        <p:grpSpPr bwMode="auto">
          <a:xfrm>
            <a:off x="228600" y="3352800"/>
            <a:ext cx="4038600" cy="1676400"/>
            <a:chOff x="144" y="2112"/>
            <a:chExt cx="2544" cy="1056"/>
          </a:xfrm>
        </p:grpSpPr>
        <p:grpSp>
          <p:nvGrpSpPr>
            <p:cNvPr id="7409" name="Group 240"/>
            <p:cNvGrpSpPr>
              <a:grpSpLocks/>
            </p:cNvGrpSpPr>
            <p:nvPr/>
          </p:nvGrpSpPr>
          <p:grpSpPr bwMode="auto">
            <a:xfrm>
              <a:off x="144" y="2352"/>
              <a:ext cx="2544" cy="816"/>
              <a:chOff x="96" y="2544"/>
              <a:chExt cx="2544" cy="816"/>
            </a:xfrm>
          </p:grpSpPr>
          <p:sp>
            <p:nvSpPr>
              <p:cNvPr id="7402" name="Line 234"/>
              <p:cNvSpPr>
                <a:spLocks noChangeShapeType="1"/>
              </p:cNvSpPr>
              <p:nvPr/>
            </p:nvSpPr>
            <p:spPr bwMode="auto">
              <a:xfrm>
                <a:off x="96" y="2544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  <p:sp>
            <p:nvSpPr>
              <p:cNvPr id="7403" name="Line 235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</p:grpSp>
        <p:sp>
          <p:nvSpPr>
            <p:cNvPr id="7404" name="Text Box 236"/>
            <p:cNvSpPr txBox="1">
              <a:spLocks noChangeArrowheads="1"/>
            </p:cNvSpPr>
            <p:nvPr/>
          </p:nvSpPr>
          <p:spPr bwMode="auto">
            <a:xfrm>
              <a:off x="720" y="2112"/>
              <a:ext cx="5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/>
                <a:t>A.Sin</a:t>
              </a:r>
            </a:p>
          </p:txBody>
        </p:sp>
        <p:sp>
          <p:nvSpPr>
            <p:cNvPr id="7590" name="Text Box 422"/>
            <p:cNvSpPr txBox="1">
              <a:spLocks noChangeArrowheads="1"/>
            </p:cNvSpPr>
            <p:nvPr/>
          </p:nvSpPr>
          <p:spPr bwMode="auto">
            <a:xfrm>
              <a:off x="2256" y="211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</a:t>
              </a:r>
              <a:r>
                <a:rPr lang="en-US" altLang="zh-TW" sz="1400"/>
                <a:t>1</a:t>
              </a:r>
            </a:p>
          </p:txBody>
        </p:sp>
      </p:grpSp>
      <p:grpSp>
        <p:nvGrpSpPr>
          <p:cNvPr id="7410" name="Group 434"/>
          <p:cNvGrpSpPr>
            <a:grpSpLocks/>
          </p:cNvGrpSpPr>
          <p:nvPr/>
        </p:nvGrpSpPr>
        <p:grpSpPr bwMode="auto">
          <a:xfrm>
            <a:off x="4419600" y="3276600"/>
            <a:ext cx="4191000" cy="1752600"/>
            <a:chOff x="2784" y="2064"/>
            <a:chExt cx="2640" cy="1104"/>
          </a:xfrm>
        </p:grpSpPr>
        <p:grpSp>
          <p:nvGrpSpPr>
            <p:cNvPr id="7411" name="Group 245"/>
            <p:cNvGrpSpPr>
              <a:grpSpLocks/>
            </p:cNvGrpSpPr>
            <p:nvPr/>
          </p:nvGrpSpPr>
          <p:grpSpPr bwMode="auto">
            <a:xfrm>
              <a:off x="2784" y="2352"/>
              <a:ext cx="2544" cy="816"/>
              <a:chOff x="96" y="2544"/>
              <a:chExt cx="2544" cy="816"/>
            </a:xfrm>
          </p:grpSpPr>
          <p:sp>
            <p:nvSpPr>
              <p:cNvPr id="7414" name="Line 246"/>
              <p:cNvSpPr>
                <a:spLocks noChangeShapeType="1"/>
              </p:cNvSpPr>
              <p:nvPr/>
            </p:nvSpPr>
            <p:spPr bwMode="auto">
              <a:xfrm>
                <a:off x="96" y="2544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  <p:sp>
            <p:nvSpPr>
              <p:cNvPr id="7415" name="Line 247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</p:grpSp>
        <p:sp>
          <p:nvSpPr>
            <p:cNvPr id="7417" name="Text Box 249"/>
            <p:cNvSpPr txBox="1">
              <a:spLocks noChangeArrowheads="1"/>
            </p:cNvSpPr>
            <p:nvPr/>
          </p:nvSpPr>
          <p:spPr bwMode="auto">
            <a:xfrm>
              <a:off x="3456" y="2064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C.Chung</a:t>
              </a:r>
            </a:p>
          </p:txBody>
        </p:sp>
        <p:sp>
          <p:nvSpPr>
            <p:cNvPr id="7591" name="Text Box 423"/>
            <p:cNvSpPr txBox="1">
              <a:spLocks noChangeArrowheads="1"/>
            </p:cNvSpPr>
            <p:nvPr/>
          </p:nvSpPr>
          <p:spPr bwMode="auto">
            <a:xfrm>
              <a:off x="5040" y="211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</a:t>
              </a:r>
              <a:r>
                <a:rPr lang="en-US" altLang="zh-TW" sz="1400"/>
                <a:t>2</a:t>
              </a:r>
            </a:p>
          </p:txBody>
        </p:sp>
      </p:grpSp>
      <p:grpSp>
        <p:nvGrpSpPr>
          <p:cNvPr id="7412" name="Group 435"/>
          <p:cNvGrpSpPr>
            <a:grpSpLocks/>
          </p:cNvGrpSpPr>
          <p:nvPr/>
        </p:nvGrpSpPr>
        <p:grpSpPr bwMode="auto">
          <a:xfrm>
            <a:off x="152400" y="5029200"/>
            <a:ext cx="4114800" cy="1676400"/>
            <a:chOff x="96" y="3168"/>
            <a:chExt cx="2592" cy="1056"/>
          </a:xfrm>
        </p:grpSpPr>
        <p:sp>
          <p:nvSpPr>
            <p:cNvPr id="7573" name="Text Box 405"/>
            <p:cNvSpPr txBox="1">
              <a:spLocks noChangeArrowheads="1"/>
            </p:cNvSpPr>
            <p:nvPr/>
          </p:nvSpPr>
          <p:spPr bwMode="auto">
            <a:xfrm>
              <a:off x="864" y="316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S.Tin</a:t>
              </a:r>
            </a:p>
          </p:txBody>
        </p:sp>
        <p:grpSp>
          <p:nvGrpSpPr>
            <p:cNvPr id="7413" name="Group 408"/>
            <p:cNvGrpSpPr>
              <a:grpSpLocks/>
            </p:cNvGrpSpPr>
            <p:nvPr/>
          </p:nvGrpSpPr>
          <p:grpSpPr bwMode="auto">
            <a:xfrm>
              <a:off x="96" y="3408"/>
              <a:ext cx="2544" cy="816"/>
              <a:chOff x="96" y="2544"/>
              <a:chExt cx="2544" cy="816"/>
            </a:xfrm>
          </p:grpSpPr>
          <p:sp>
            <p:nvSpPr>
              <p:cNvPr id="7577" name="Line 409"/>
              <p:cNvSpPr>
                <a:spLocks noChangeShapeType="1"/>
              </p:cNvSpPr>
              <p:nvPr/>
            </p:nvSpPr>
            <p:spPr bwMode="auto">
              <a:xfrm>
                <a:off x="96" y="2544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  <p:sp>
            <p:nvSpPr>
              <p:cNvPr id="7578" name="Line 410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029"/>
              </a:p>
            </p:txBody>
          </p:sp>
        </p:grpSp>
        <p:sp>
          <p:nvSpPr>
            <p:cNvPr id="7592" name="Text Box 424"/>
            <p:cNvSpPr txBox="1">
              <a:spLocks noChangeArrowheads="1"/>
            </p:cNvSpPr>
            <p:nvPr/>
          </p:nvSpPr>
          <p:spPr bwMode="auto">
            <a:xfrm>
              <a:off x="2304" y="31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</a:t>
              </a:r>
              <a:r>
                <a:rPr lang="en-US" altLang="zh-TW" sz="1400"/>
                <a:t>3</a:t>
              </a:r>
            </a:p>
          </p:txBody>
        </p:sp>
      </p:grpSp>
      <p:sp>
        <p:nvSpPr>
          <p:cNvPr id="7586" name="Text Box 418"/>
          <p:cNvSpPr txBox="1">
            <a:spLocks noChangeArrowheads="1"/>
          </p:cNvSpPr>
          <p:nvPr/>
        </p:nvSpPr>
        <p:spPr bwMode="auto">
          <a:xfrm>
            <a:off x="4572000" y="5638800"/>
            <a:ext cx="2438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2004"/>
            </a:pPr>
            <a:r>
              <a:rPr lang="en-US" altLang="zh-TW" sz="1800">
                <a:solidFill>
                  <a:srgbClr val="660066"/>
                </a:solidFill>
              </a:rPr>
              <a:t>                       $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TW" sz="1800">
                <a:solidFill>
                  <a:srgbClr val="660066"/>
                </a:solidFill>
              </a:rPr>
              <a:t>Jun30 Returns for  34                      the month</a:t>
            </a:r>
          </a:p>
        </p:txBody>
      </p:sp>
      <p:grpSp>
        <p:nvGrpSpPr>
          <p:cNvPr id="7416" name="Group 431"/>
          <p:cNvGrpSpPr>
            <a:grpSpLocks/>
          </p:cNvGrpSpPr>
          <p:nvPr/>
        </p:nvGrpSpPr>
        <p:grpSpPr bwMode="auto">
          <a:xfrm>
            <a:off x="4953000" y="5257800"/>
            <a:ext cx="3581400" cy="1600200"/>
            <a:chOff x="3120" y="3312"/>
            <a:chExt cx="2256" cy="1008"/>
          </a:xfrm>
        </p:grpSpPr>
        <p:sp>
          <p:nvSpPr>
            <p:cNvPr id="7585" name="Line 417"/>
            <p:cNvSpPr>
              <a:spLocks noChangeShapeType="1"/>
            </p:cNvSpPr>
            <p:nvPr/>
          </p:nvSpPr>
          <p:spPr bwMode="auto">
            <a:xfrm>
              <a:off x="3120" y="35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029"/>
            </a:p>
          </p:txBody>
        </p:sp>
        <p:sp>
          <p:nvSpPr>
            <p:cNvPr id="7584" name="Text Box 416"/>
            <p:cNvSpPr txBox="1">
              <a:spLocks noChangeArrowheads="1"/>
            </p:cNvSpPr>
            <p:nvPr/>
          </p:nvSpPr>
          <p:spPr bwMode="auto">
            <a:xfrm>
              <a:off x="3552" y="3312"/>
              <a:ext cx="1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/>
                <a:t>Returns Inwards</a:t>
              </a:r>
            </a:p>
          </p:txBody>
        </p:sp>
        <p:sp>
          <p:nvSpPr>
            <p:cNvPr id="7587" name="Line 419"/>
            <p:cNvSpPr>
              <a:spLocks noChangeShapeType="1"/>
            </p:cNvSpPr>
            <p:nvPr/>
          </p:nvSpPr>
          <p:spPr bwMode="auto">
            <a:xfrm>
              <a:off x="4224" y="355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029"/>
            </a:p>
          </p:txBody>
        </p:sp>
        <p:sp>
          <p:nvSpPr>
            <p:cNvPr id="7593" name="Text Box 425"/>
            <p:cNvSpPr txBox="1">
              <a:spLocks noChangeArrowheads="1"/>
            </p:cNvSpPr>
            <p:nvPr/>
          </p:nvSpPr>
          <p:spPr bwMode="auto">
            <a:xfrm>
              <a:off x="4992" y="331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 </a:t>
              </a:r>
              <a:r>
                <a:rPr lang="en-US" altLang="zh-TW" sz="1400"/>
                <a:t>1</a:t>
              </a:r>
            </a:p>
          </p:txBody>
        </p:sp>
      </p:grpSp>
      <p:pic>
        <p:nvPicPr>
          <p:cNvPr id="7604" name="Picture 436" descr="http://home.pchome.com.tw/good/fang600213/bmp/button/back-001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286500"/>
            <a:ext cx="571500" cy="571500"/>
          </a:xfrm>
          <a:prstGeom prst="rect">
            <a:avLst/>
          </a:prstGeom>
          <a:noFill/>
        </p:spPr>
      </p:pic>
      <p:pic>
        <p:nvPicPr>
          <p:cNvPr id="7605" name="Picture 437" descr="http://home.pchome.com.tw/good/fang600213/bmp/button/next-001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6096000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1" grpId="0" animBg="1"/>
      <p:bldP spid="7393" grpId="0" animBg="1"/>
      <p:bldP spid="7394" grpId="0" animBg="1"/>
      <p:bldP spid="7400" grpId="0" autoUpdateAnimBg="0"/>
      <p:bldP spid="7405" grpId="0" autoUpdateAnimBg="0"/>
      <p:bldP spid="7406" grpId="0" autoUpdateAnimBg="0"/>
      <p:bldP spid="7407" grpId="0" autoUpdateAnimBg="0"/>
      <p:bldP spid="7418" grpId="0" autoUpdateAnimBg="0"/>
      <p:bldP spid="7419" grpId="0" autoUpdateAnimBg="0"/>
      <p:bldP spid="7574" grpId="0" autoUpdateAnimBg="0"/>
      <p:bldP spid="7575" grpId="0" autoUpdateAnimBg="0"/>
      <p:bldP spid="7581" grpId="0" autoUpdateAnimBg="0"/>
      <p:bldP spid="75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029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PURCHASE RECEIPT</a:t>
            </a:r>
            <a:endParaRPr lang="en-029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>
              <a:buNone/>
            </a:pPr>
            <a:endParaRPr lang="en-029" dirty="0"/>
          </a:p>
        </p:txBody>
      </p:sp>
      <p:pic>
        <p:nvPicPr>
          <p:cNvPr id="18436" name="Picture 4" descr="http://officeimg.vo.msecnd.net/en-ca/templates/TR001047880.png?ts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8915400" cy="532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JOURNAL PROCESS FLOW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After the transactions are recorded in these journals, you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"post" the summary of all the transactions in each journal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general ledger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which contains all of a company's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accounts. An account is a separate, detailed record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associated with a specific asset,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liability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equity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revenue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expense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item. Examples of accounts are: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Accounts Receivable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(an asset account)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Accounts Payable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(a liability account)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Retained Earnings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(an equity account)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 Sales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(a revenue account)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10"/>
              </a:rPr>
              <a:t>Cost of Goods Sold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(an expense account)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 JOURNAL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 journal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part of the accounting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 keeping system. When an event occurs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must be recorded, it is called a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transaction, and may be recorded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journal or in a specialty journal.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TRANSACTIONS RECORDED IN THE GENERAL JOURNALS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 of transactions recorded in the general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 are: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 sales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Depreciation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 income and expense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stock sales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entered, the general journal provides a chronological record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all non-specialized entries that would otherwise have been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recorded in one of the specialty journals.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OF GENERAL JOURNAL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example of general journal transaction: 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business depreciated its assets in 2012 </a:t>
            </a:r>
            <a:endParaRPr lang="en-US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743199"/>
          <a:ext cx="8077200" cy="2590798"/>
        </p:xfrm>
        <a:graphic>
          <a:graphicData uri="http://schemas.openxmlformats.org/drawingml/2006/table">
            <a:tbl>
              <a:tblPr/>
              <a:tblGrid>
                <a:gridCol w="1056830"/>
                <a:gridCol w="2981770"/>
                <a:gridCol w="2019300"/>
                <a:gridCol w="2019300"/>
              </a:tblGrid>
              <a:tr h="532034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Account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Debit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  <a:endParaRPr lang="en-US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74714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 30, 2012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Depreciation expense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77958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    Accumulated depreciation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10,000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532034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record depreciation for the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2012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Verdana" pitchFamily="34" charset="0"/>
              </a:rPr>
              <a:t>An example of a journal entry that would be recorded in the general journal is: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OF GENERAL JOURNAL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example of general journal transaction: business purchased three motor cars.</a:t>
            </a:r>
            <a:endParaRPr lang="en-US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743199"/>
          <a:ext cx="8077200" cy="2590798"/>
        </p:xfrm>
        <a:graphic>
          <a:graphicData uri="http://schemas.openxmlformats.org/drawingml/2006/table">
            <a:tbl>
              <a:tblPr/>
              <a:tblGrid>
                <a:gridCol w="1056830"/>
                <a:gridCol w="2981770"/>
                <a:gridCol w="2019300"/>
                <a:gridCol w="2019300"/>
              </a:tblGrid>
              <a:tr h="532034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Account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Debit</a:t>
                      </a:r>
                      <a:endParaRPr lang="en-US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  <a:endParaRPr lang="en-US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74714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 30, 2012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car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$900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779584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   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$900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</a:tr>
              <a:tr h="532034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record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purchase of motor cars in 2012</a:t>
                      </a:r>
                      <a:endParaRPr lang="en-US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D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Verdana" pitchFamily="34" charset="0"/>
              </a:rPr>
              <a:t>An example of a journal entry that would be recorded in the general journal is: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 Entry 1 -- Paul forms the corporation by purchasing 10,000 shares of $1 par stock</a:t>
            </a:r>
            <a:r>
              <a:rPr lang="en-029" dirty="0" smtClean="0"/>
              <a:t/>
            </a:r>
            <a:br>
              <a:rPr lang="en-029" dirty="0" smtClean="0"/>
            </a:br>
            <a:r>
              <a:rPr lang="en-029" dirty="0" smtClean="0"/>
              <a:t/>
            </a:r>
            <a:br>
              <a:rPr lang="en-029" dirty="0" smtClean="0"/>
            </a:b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b="1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12903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747373"/>
                </a:solidFill>
                <a:effectLst/>
                <a:latin typeface="Open Sans"/>
                <a:cs typeface="Arial" pitchFamily="34" charset="0"/>
              </a:rPr>
              <a:t>Journal Entry 1 -- Paul forms the corporation by purchasing 10,000 shares of $1 par stock.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0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0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Journal Entry 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001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648</Words>
  <Application>Microsoft Office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UNIT THREE</vt:lpstr>
      <vt:lpstr>SALES RECEIPTS</vt:lpstr>
      <vt:lpstr>PURCHASE RECEIPT</vt:lpstr>
      <vt:lpstr>JOURNAL PROCESS FLOW</vt:lpstr>
      <vt:lpstr>GENERAL JOURNAL</vt:lpstr>
      <vt:lpstr>TRANSACTIONS RECORDED IN THE GENERAL JOURNALS</vt:lpstr>
      <vt:lpstr>  EXAMPLE OF GENERAL JOURNAL An example of general journal transaction: business depreciated its assets in 2012 </vt:lpstr>
      <vt:lpstr>  EXAMPLE OF GENERAL JOURNAL An example of general journal transaction: business purchased three motor cars.</vt:lpstr>
      <vt:lpstr>  Journal Entry 1 -- Paul forms the corporation by purchasing 10,000 shares of $1 par stock  </vt:lpstr>
      <vt:lpstr>OTHER EXAMPLES OF JOURNAL ENTRIES</vt:lpstr>
      <vt:lpstr>EXAMPLES OF ENTRIES TO JOURNALIZE </vt:lpstr>
      <vt:lpstr>Slide 12</vt:lpstr>
      <vt:lpstr>SUBSIDIARY BOOKS</vt:lpstr>
      <vt:lpstr>Slide 14</vt:lpstr>
      <vt:lpstr>SUBSIDIARY BOOKS</vt:lpstr>
      <vt:lpstr>Slide 16</vt:lpstr>
      <vt:lpstr>Slide 17</vt:lpstr>
      <vt:lpstr> PURCHASE DAY BOOK OR PURCHASE JOURNAL  </vt:lpstr>
      <vt:lpstr> SALES DAY BOOK OR SALES JOURNAL </vt:lpstr>
      <vt:lpstr> PURCHASE RETURNS BOOK </vt:lpstr>
      <vt:lpstr> PURCHASE RETURNS BOOK </vt:lpstr>
      <vt:lpstr>Slide 22</vt:lpstr>
      <vt:lpstr>Slide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TWO</dc:title>
  <dc:creator>12345678</dc:creator>
  <cp:lastModifiedBy>kanderson</cp:lastModifiedBy>
  <cp:revision>92</cp:revision>
  <dcterms:created xsi:type="dcterms:W3CDTF">2014-08-25T19:18:26Z</dcterms:created>
  <dcterms:modified xsi:type="dcterms:W3CDTF">2014-09-21T08:42:04Z</dcterms:modified>
</cp:coreProperties>
</file>