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89" r:id="rId8"/>
    <p:sldId id="290" r:id="rId9"/>
    <p:sldId id="291" r:id="rId10"/>
    <p:sldId id="292" r:id="rId11"/>
    <p:sldId id="294" r:id="rId12"/>
    <p:sldId id="300" r:id="rId13"/>
    <p:sldId id="301" r:id="rId14"/>
    <p:sldId id="302" r:id="rId15"/>
    <p:sldId id="303" r:id="rId16"/>
    <p:sldId id="293" r:id="rId17"/>
    <p:sldId id="304" r:id="rId18"/>
    <p:sldId id="305" r:id="rId19"/>
    <p:sldId id="295" r:id="rId20"/>
    <p:sldId id="296" r:id="rId21"/>
    <p:sldId id="306" r:id="rId22"/>
    <p:sldId id="307" r:id="rId23"/>
    <p:sldId id="297" r:id="rId24"/>
    <p:sldId id="298" r:id="rId25"/>
    <p:sldId id="29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B7739-891F-4236-911F-F1F25FE2FA88}"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B7739-891F-4236-911F-F1F25FE2FA88}"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B7739-891F-4236-911F-F1F25FE2FA88}"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B7739-891F-4236-911F-F1F25FE2FA88}"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B7739-891F-4236-911F-F1F25FE2FA88}"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B7739-891F-4236-911F-F1F25FE2FA88}"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B7739-891F-4236-911F-F1F25FE2FA88}"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B7739-891F-4236-911F-F1F25FE2FA88}"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B7739-891F-4236-911F-F1F25FE2FA88}"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B7739-891F-4236-911F-F1F25FE2FA88}"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B7739-891F-4236-911F-F1F25FE2FA88}"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1726C-5655-479E-AFE5-8EDD2A581B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B7739-891F-4236-911F-F1F25FE2FA88}" type="datetimeFigureOut">
              <a:rPr lang="en-US" smtClean="0"/>
              <a:pPr/>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1726C-5655-479E-AFE5-8EDD2A581B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UNIT THREE</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3886200"/>
            <a:ext cx="7315200" cy="1752600"/>
          </a:xfrm>
        </p:spPr>
        <p:txBody>
          <a:bodyPr>
            <a:noAutofit/>
          </a:bodyPr>
          <a:lstStyle/>
          <a:p>
            <a:r>
              <a:rPr lang="en-US" sz="4000" b="1" dirty="0" smtClean="0">
                <a:solidFill>
                  <a:srgbClr val="002060"/>
                </a:solidFill>
                <a:latin typeface="Times New Roman" pitchFamily="18" charset="0"/>
                <a:cs typeface="Times New Roman" pitchFamily="18" charset="0"/>
              </a:rPr>
              <a:t>THE GENERAL JOURNAL &amp; SUBSIDIARY BOOKS</a:t>
            </a:r>
          </a:p>
          <a:p>
            <a:r>
              <a:rPr lang="en-US" sz="2400" b="1" i="1" dirty="0" smtClean="0">
                <a:solidFill>
                  <a:srgbClr val="FF0000"/>
                </a:solidFill>
                <a:latin typeface="Times New Roman" pitchFamily="18" charset="0"/>
                <a:cs typeface="Times New Roman" pitchFamily="18" charset="0"/>
              </a:rPr>
              <a:t>ADDITIONAL SLIDES</a:t>
            </a:r>
            <a:endParaRPr lang="en-US" sz="2400" b="1" i="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endParaRPr lang="en-029" dirty="0" smtClean="0"/>
          </a:p>
          <a:p>
            <a:pPr>
              <a:buNone/>
            </a:pPr>
            <a:r>
              <a:rPr lang="en-029" b="1" dirty="0" smtClean="0">
                <a:solidFill>
                  <a:srgbClr val="0070C0"/>
                </a:solidFill>
                <a:latin typeface="Times New Roman" pitchFamily="18" charset="0"/>
                <a:cs typeface="Times New Roman" pitchFamily="18" charset="0"/>
              </a:rPr>
              <a:t>In larger firms, it is commonly divided into</a:t>
            </a:r>
          </a:p>
          <a:p>
            <a:pPr>
              <a:buNone/>
            </a:pPr>
            <a:r>
              <a:rPr lang="en-029" b="1" dirty="0" smtClean="0">
                <a:solidFill>
                  <a:srgbClr val="0070C0"/>
                </a:solidFill>
                <a:latin typeface="Times New Roman" pitchFamily="18" charset="0"/>
                <a:cs typeface="Times New Roman" pitchFamily="18" charset="0"/>
              </a:rPr>
              <a:t>two parts: </a:t>
            </a:r>
          </a:p>
          <a:p>
            <a:pPr>
              <a:buNone/>
            </a:pPr>
            <a:r>
              <a:rPr lang="en-029" b="1" dirty="0" smtClean="0">
                <a:solidFill>
                  <a:srgbClr val="0070C0"/>
                </a:solidFill>
                <a:latin typeface="Times New Roman" pitchFamily="18" charset="0"/>
                <a:cs typeface="Times New Roman" pitchFamily="18" charset="0"/>
              </a:rPr>
              <a:t>(1) Cash disbursement journal in</a:t>
            </a:r>
          </a:p>
          <a:p>
            <a:pPr>
              <a:buNone/>
            </a:pPr>
            <a:r>
              <a:rPr lang="en-029" b="1" dirty="0" smtClean="0">
                <a:solidFill>
                  <a:srgbClr val="0070C0"/>
                </a:solidFill>
                <a:latin typeface="Times New Roman" pitchFamily="18" charset="0"/>
                <a:cs typeface="Times New Roman" pitchFamily="18" charset="0"/>
              </a:rPr>
              <a:t>which all cash payments (such as accounts</a:t>
            </a:r>
          </a:p>
          <a:p>
            <a:pPr>
              <a:buNone/>
            </a:pPr>
            <a:r>
              <a:rPr lang="en-029" b="1" dirty="0" smtClean="0">
                <a:solidFill>
                  <a:srgbClr val="0070C0"/>
                </a:solidFill>
                <a:latin typeface="Times New Roman" pitchFamily="18" charset="0"/>
                <a:cs typeface="Times New Roman" pitchFamily="18" charset="0"/>
              </a:rPr>
              <a:t>payable, operating expenses, petty</a:t>
            </a:r>
          </a:p>
          <a:p>
            <a:pPr>
              <a:buNone/>
            </a:pPr>
            <a:r>
              <a:rPr lang="en-029" b="1" dirty="0" smtClean="0">
                <a:solidFill>
                  <a:srgbClr val="0070C0"/>
                </a:solidFill>
                <a:latin typeface="Times New Roman" pitchFamily="18" charset="0"/>
                <a:cs typeface="Times New Roman" pitchFamily="18" charset="0"/>
              </a:rPr>
              <a:t>cash purchases) are recorded</a:t>
            </a:r>
          </a:p>
          <a:p>
            <a:pPr>
              <a:buNone/>
            </a:pPr>
            <a:r>
              <a:rPr lang="en-029" b="1" dirty="0" smtClean="0">
                <a:solidFill>
                  <a:srgbClr val="0070C0"/>
                </a:solidFill>
                <a:latin typeface="Times New Roman" pitchFamily="18" charset="0"/>
                <a:cs typeface="Times New Roman" pitchFamily="18" charset="0"/>
              </a:rPr>
              <a:t> </a:t>
            </a:r>
          </a:p>
          <a:p>
            <a:pPr>
              <a:buNone/>
            </a:pPr>
            <a:r>
              <a:rPr lang="en-029" b="1" dirty="0" smtClean="0">
                <a:solidFill>
                  <a:srgbClr val="0070C0"/>
                </a:solidFill>
                <a:latin typeface="Times New Roman" pitchFamily="18" charset="0"/>
                <a:cs typeface="Times New Roman" pitchFamily="18" charset="0"/>
              </a:rPr>
              <a:t>(2) Cash receipts journal in which all cash</a:t>
            </a:r>
          </a:p>
          <a:p>
            <a:pPr>
              <a:buNone/>
            </a:pPr>
            <a:r>
              <a:rPr lang="en-029" b="1" dirty="0" smtClean="0">
                <a:solidFill>
                  <a:srgbClr val="0070C0"/>
                </a:solidFill>
                <a:latin typeface="Times New Roman" pitchFamily="18" charset="0"/>
                <a:cs typeface="Times New Roman" pitchFamily="18" charset="0"/>
              </a:rPr>
              <a:t>receipts (such as accounts receivable,</a:t>
            </a:r>
          </a:p>
          <a:p>
            <a:pPr>
              <a:buNone/>
            </a:pPr>
            <a:r>
              <a:rPr lang="en-029" b="1" dirty="0" smtClean="0">
                <a:solidFill>
                  <a:srgbClr val="0070C0"/>
                </a:solidFill>
                <a:latin typeface="Times New Roman" pitchFamily="18" charset="0"/>
                <a:cs typeface="Times New Roman" pitchFamily="18" charset="0"/>
              </a:rPr>
              <a:t>cash sales, sale of assets) are recorded.</a:t>
            </a:r>
            <a:br>
              <a:rPr lang="en-029" b="1" dirty="0" smtClean="0">
                <a:solidFill>
                  <a:srgbClr val="0070C0"/>
                </a:solidFill>
                <a:latin typeface="Times New Roman" pitchFamily="18" charset="0"/>
                <a:cs typeface="Times New Roman" pitchFamily="18" charset="0"/>
              </a:rPr>
            </a:br>
            <a:r>
              <a:rPr lang="en-029" dirty="0" smtClean="0"/>
              <a:t/>
            </a:r>
            <a:br>
              <a:rPr lang="en-029" dirty="0" smtClean="0"/>
            </a:br>
            <a:endParaRPr lang="en-029"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029" b="1" dirty="0" smtClean="0">
                <a:solidFill>
                  <a:srgbClr val="0070C0"/>
                </a:solidFill>
                <a:latin typeface="Times New Roman" pitchFamily="18" charset="0"/>
                <a:cs typeface="Times New Roman" pitchFamily="18" charset="0"/>
              </a:rPr>
              <a:t>The cashbook and ledger enjoy what can be</a:t>
            </a:r>
          </a:p>
          <a:p>
            <a:pPr>
              <a:buNone/>
            </a:pPr>
            <a:r>
              <a:rPr lang="en-029" b="1" dirty="0" smtClean="0">
                <a:solidFill>
                  <a:srgbClr val="0070C0"/>
                </a:solidFill>
                <a:latin typeface="Times New Roman" pitchFamily="18" charset="0"/>
                <a:cs typeface="Times New Roman" pitchFamily="18" charset="0"/>
              </a:rPr>
              <a:t>considered a confusing relationship because</a:t>
            </a:r>
          </a:p>
          <a:p>
            <a:pPr>
              <a:buNone/>
            </a:pPr>
            <a:r>
              <a:rPr lang="en-029" b="1" dirty="0" smtClean="0">
                <a:solidFill>
                  <a:srgbClr val="0070C0"/>
                </a:solidFill>
                <a:latin typeface="Times New Roman" pitchFamily="18" charset="0"/>
                <a:cs typeface="Times New Roman" pitchFamily="18" charset="0"/>
              </a:rPr>
              <a:t>the cashbook actually serves as a ledger. In</a:t>
            </a:r>
          </a:p>
          <a:p>
            <a:pPr>
              <a:buNone/>
            </a:pPr>
            <a:r>
              <a:rPr lang="en-029" b="1" dirty="0" smtClean="0">
                <a:solidFill>
                  <a:srgbClr val="0070C0"/>
                </a:solidFill>
                <a:latin typeface="Times New Roman" pitchFamily="18" charset="0"/>
                <a:cs typeface="Times New Roman" pitchFamily="18" charset="0"/>
              </a:rPr>
              <a:t>companies that handle a large amount of cash</a:t>
            </a:r>
          </a:p>
          <a:p>
            <a:pPr>
              <a:buNone/>
            </a:pPr>
            <a:r>
              <a:rPr lang="en-029" b="1" dirty="0" smtClean="0">
                <a:solidFill>
                  <a:srgbClr val="0070C0"/>
                </a:solidFill>
                <a:latin typeface="Times New Roman" pitchFamily="18" charset="0"/>
                <a:cs typeface="Times New Roman" pitchFamily="18" charset="0"/>
              </a:rPr>
              <a:t>debit and credit transactions, the cashbook</a:t>
            </a:r>
          </a:p>
          <a:p>
            <a:pPr>
              <a:buNone/>
            </a:pPr>
            <a:r>
              <a:rPr lang="en-029" b="1" dirty="0" smtClean="0">
                <a:solidFill>
                  <a:srgbClr val="0070C0"/>
                </a:solidFill>
                <a:latin typeface="Times New Roman" pitchFamily="18" charset="0"/>
                <a:cs typeface="Times New Roman" pitchFamily="18" charset="0"/>
              </a:rPr>
              <a:t>takes the place of a separate cash account in</a:t>
            </a:r>
          </a:p>
          <a:p>
            <a:pPr>
              <a:buNone/>
            </a:pPr>
            <a:r>
              <a:rPr lang="en-029" b="1" dirty="0" smtClean="0">
                <a:solidFill>
                  <a:srgbClr val="0070C0"/>
                </a:solidFill>
                <a:latin typeface="Times New Roman" pitchFamily="18" charset="0"/>
                <a:cs typeface="Times New Roman" pitchFamily="18" charset="0"/>
              </a:rPr>
              <a:t>the main company ledger. Businesses with</a:t>
            </a:r>
          </a:p>
          <a:p>
            <a:pPr>
              <a:buNone/>
            </a:pPr>
            <a:r>
              <a:rPr lang="en-029" b="1" dirty="0" smtClean="0">
                <a:solidFill>
                  <a:srgbClr val="0070C0"/>
                </a:solidFill>
                <a:latin typeface="Times New Roman" pitchFamily="18" charset="0"/>
                <a:cs typeface="Times New Roman" pitchFamily="18" charset="0"/>
              </a:rPr>
              <a:t>fewer cash payments and receipts may not</a:t>
            </a:r>
          </a:p>
          <a:p>
            <a:pPr>
              <a:buNone/>
            </a:pPr>
            <a:r>
              <a:rPr lang="en-029" b="1" dirty="0" smtClean="0">
                <a:solidFill>
                  <a:srgbClr val="0070C0"/>
                </a:solidFill>
                <a:latin typeface="Times New Roman" pitchFamily="18" charset="0"/>
                <a:cs typeface="Times New Roman" pitchFamily="18" charset="0"/>
              </a:rPr>
              <a:t>require a cashbook and choose to use a cash</a:t>
            </a:r>
          </a:p>
          <a:p>
            <a:pPr>
              <a:buNone/>
            </a:pPr>
            <a:r>
              <a:rPr lang="en-029" b="1" dirty="0" smtClean="0">
                <a:solidFill>
                  <a:srgbClr val="0070C0"/>
                </a:solidFill>
                <a:latin typeface="Times New Roman" pitchFamily="18" charset="0"/>
                <a:cs typeface="Times New Roman" pitchFamily="18" charset="0"/>
              </a:rPr>
              <a:t>account only.</a:t>
            </a:r>
            <a:endParaRPr lang="en-029"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nSpc>
                <a:spcPct val="150000"/>
              </a:lnSpc>
              <a:spcBef>
                <a:spcPts val="0"/>
              </a:spcBef>
            </a:pPr>
            <a:r>
              <a:rPr lang="en-029" b="1" dirty="0" smtClean="0">
                <a:solidFill>
                  <a:srgbClr val="FF0000"/>
                </a:solidFill>
              </a:rPr>
              <a:t>Cash book</a:t>
            </a:r>
            <a:r>
              <a:rPr lang="en-029" dirty="0" smtClean="0"/>
              <a:t> </a:t>
            </a:r>
            <a:r>
              <a:rPr lang="en-029" b="1" dirty="0" smtClean="0">
                <a:solidFill>
                  <a:srgbClr val="002060"/>
                </a:solidFill>
                <a:latin typeface="Times New Roman" pitchFamily="18" charset="0"/>
                <a:cs typeface="Times New Roman" pitchFamily="18" charset="0"/>
              </a:rPr>
              <a:t>is a book of original entry in which transactions relating only to cash receipts and payments are recorded in detail. When cash is received it is entered on the debit or left hand side. Similarly, when cash is paid out the same is recorded on the credit or right hand side of the cash book.</a:t>
            </a:r>
          </a:p>
          <a:p>
            <a:endParaRPr lang="en-029"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CASH VOUCHER</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029" b="1" dirty="0" smtClean="0">
                <a:solidFill>
                  <a:srgbClr val="002060"/>
                </a:solidFill>
                <a:latin typeface="Times New Roman" pitchFamily="18" charset="0"/>
                <a:cs typeface="Times New Roman" pitchFamily="18" charset="0"/>
              </a:rPr>
              <a:t>For Every entry made in the cash book there must be a proper voucher. Vouchers are documents containing evidence of payment and receipts. When money is received generally a printed receipt is issued to the payer but counterfoil or the carbon copy of it is preserved by the cashier. The copy receipts are called debit vouchers, and they support the entries appearing on the debit side of the cash book.</a:t>
            </a:r>
            <a:endParaRPr lang="en-029"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029" dirty="0" smtClean="0"/>
              <a:t>..</a:t>
            </a:r>
            <a:endParaRPr lang="en-029" dirty="0"/>
          </a:p>
        </p:txBody>
      </p:sp>
      <p:sp>
        <p:nvSpPr>
          <p:cNvPr id="3" name="Content Placeholder 2"/>
          <p:cNvSpPr>
            <a:spLocks noGrp="1"/>
          </p:cNvSpPr>
          <p:nvPr>
            <p:ph idx="1"/>
          </p:nvPr>
        </p:nvSpPr>
        <p:spPr>
          <a:xfrm>
            <a:off x="457200" y="685800"/>
            <a:ext cx="8229600" cy="5440363"/>
          </a:xfrm>
        </p:spPr>
        <p:txBody>
          <a:bodyPr/>
          <a:lstStyle/>
          <a:p>
            <a:r>
              <a:rPr lang="en-029" b="1" dirty="0" smtClean="0">
                <a:solidFill>
                  <a:srgbClr val="002060"/>
                </a:solidFill>
                <a:latin typeface="Times New Roman" pitchFamily="18" charset="0"/>
                <a:cs typeface="Times New Roman" pitchFamily="18" charset="0"/>
              </a:rPr>
              <a:t>Similarly when payment is made a receipt is obtained from the payee. These receipts are known as credit vouchers. All the debit and credit vouchers are consecutively numbered. For ready reference the number of the vouchers are noted against the respective entries. A column is provided on either side of the cash book for this purpose.</a:t>
            </a:r>
          </a:p>
          <a:p>
            <a:endParaRPr lang="en-029"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BALANCING 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029" b="1" dirty="0" smtClean="0">
                <a:solidFill>
                  <a:srgbClr val="002060"/>
                </a:solidFill>
                <a:latin typeface="Times New Roman" pitchFamily="18" charset="0"/>
                <a:cs typeface="Times New Roman" pitchFamily="18" charset="0"/>
              </a:rPr>
              <a:t>The cash book is balanced at the end of a given period by inserting the excess of the debit on the credit side as "by balance carried down" to make both sides agree. The balance is then shown on the debit side by "To balance brought down" to start the next period. As one cannot pay more than what he actually receives, the cash book recording cash only can never show a credit balance.</a:t>
            </a:r>
          </a:p>
          <a:p>
            <a:endParaRPr lang="en-029"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029" sz="4000" b="1" dirty="0" smtClean="0">
                <a:solidFill>
                  <a:srgbClr val="FF0000"/>
                </a:solidFill>
                <a:latin typeface="Times New Roman" pitchFamily="18" charset="0"/>
                <a:cs typeface="Times New Roman" pitchFamily="18" charset="0"/>
              </a:rPr>
              <a:t>TYPES OF CASH BOOK</a:t>
            </a:r>
            <a:endParaRPr lang="en-029"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sz="4500" b="1" dirty="0" smtClean="0">
                <a:solidFill>
                  <a:srgbClr val="0070C0"/>
                </a:solidFill>
                <a:latin typeface="Times New Roman" pitchFamily="18" charset="0"/>
                <a:cs typeface="Times New Roman" pitchFamily="18" charset="0"/>
              </a:rPr>
              <a:t>The</a:t>
            </a:r>
            <a:r>
              <a:rPr lang="en-029" sz="4500" b="1" dirty="0" smtClean="0">
                <a:solidFill>
                  <a:srgbClr val="0070C0"/>
                </a:solidFill>
                <a:latin typeface="Times New Roman" pitchFamily="18" charset="0"/>
                <a:cs typeface="Times New Roman" pitchFamily="18" charset="0"/>
              </a:rPr>
              <a:t> </a:t>
            </a:r>
            <a:r>
              <a:rPr lang="en-US" sz="4500" b="1" dirty="0" smtClean="0">
                <a:solidFill>
                  <a:srgbClr val="0070C0"/>
                </a:solidFill>
                <a:latin typeface="Times New Roman" pitchFamily="18" charset="0"/>
                <a:cs typeface="Times New Roman" pitchFamily="18" charset="0"/>
              </a:rPr>
              <a:t>different forms of cash book are as follows:</a:t>
            </a:r>
            <a:endParaRPr lang="en-029" sz="4500" b="1" dirty="0" smtClean="0">
              <a:solidFill>
                <a:srgbClr val="0070C0"/>
              </a:solidFill>
              <a:latin typeface="Times New Roman" pitchFamily="18" charset="0"/>
              <a:cs typeface="Times New Roman" pitchFamily="18" charset="0"/>
            </a:endParaRPr>
          </a:p>
          <a:p>
            <a:pPr>
              <a:buNone/>
            </a:pPr>
            <a:r>
              <a:rPr lang="en-US" b="1" dirty="0" smtClean="0"/>
              <a:t> </a:t>
            </a:r>
            <a:endParaRPr lang="en-029" dirty="0" smtClean="0"/>
          </a:p>
          <a:p>
            <a:pPr>
              <a:buNone/>
            </a:pPr>
            <a:r>
              <a:rPr lang="en-US" b="1" dirty="0" smtClean="0"/>
              <a:t>a. </a:t>
            </a:r>
            <a:r>
              <a:rPr lang="en-US" sz="4500" b="1" dirty="0" smtClean="0">
                <a:solidFill>
                  <a:srgbClr val="0070C0"/>
                </a:solidFill>
                <a:latin typeface="Times New Roman" pitchFamily="18" charset="0"/>
                <a:cs typeface="Times New Roman" pitchFamily="18" charset="0"/>
              </a:rPr>
              <a:t> Simple Cash book – This is the simple form of cash book.</a:t>
            </a:r>
          </a:p>
          <a:p>
            <a:pPr>
              <a:buNone/>
            </a:pPr>
            <a:endParaRPr lang="en-029" dirty="0" smtClean="0"/>
          </a:p>
          <a:p>
            <a:pPr>
              <a:buNone/>
            </a:pPr>
            <a:r>
              <a:rPr lang="en-US" b="1" dirty="0" smtClean="0"/>
              <a:t>b. </a:t>
            </a:r>
            <a:r>
              <a:rPr lang="en-US" sz="4400" b="1" dirty="0" smtClean="0">
                <a:solidFill>
                  <a:srgbClr val="0070C0"/>
                </a:solidFill>
                <a:latin typeface="Times New Roman" pitchFamily="18" charset="0"/>
                <a:cs typeface="Times New Roman" pitchFamily="18" charset="0"/>
              </a:rPr>
              <a:t> Two column cash book – This type of cash book have two columns like cash column and    discount column.</a:t>
            </a:r>
          </a:p>
          <a:p>
            <a:pPr>
              <a:buNone/>
            </a:pPr>
            <a:endParaRPr lang="en-029" dirty="0" smtClean="0"/>
          </a:p>
          <a:p>
            <a:pPr>
              <a:buNone/>
            </a:pPr>
            <a:r>
              <a:rPr lang="en-US" b="1" dirty="0" smtClean="0"/>
              <a:t>c.  </a:t>
            </a:r>
            <a:r>
              <a:rPr lang="en-US" sz="4400" b="1" dirty="0" smtClean="0">
                <a:solidFill>
                  <a:srgbClr val="0070C0"/>
                </a:solidFill>
                <a:latin typeface="Times New Roman" pitchFamily="18" charset="0"/>
                <a:cs typeface="Times New Roman" pitchFamily="18" charset="0"/>
              </a:rPr>
              <a:t>Three column cash book – This involves three columns such as Bank column, cash column and discount column.</a:t>
            </a:r>
          </a:p>
          <a:p>
            <a:pPr>
              <a:buNone/>
            </a:pPr>
            <a:endParaRPr lang="en-029" dirty="0" smtClean="0"/>
          </a:p>
          <a:p>
            <a:pPr>
              <a:buNone/>
            </a:pPr>
            <a:r>
              <a:rPr lang="en-US" b="1" dirty="0" smtClean="0"/>
              <a:t>d.  </a:t>
            </a:r>
            <a:r>
              <a:rPr lang="en-US" sz="5100" b="1" dirty="0" smtClean="0">
                <a:solidFill>
                  <a:srgbClr val="0070C0"/>
                </a:solidFill>
                <a:latin typeface="Times New Roman" pitchFamily="18" charset="0"/>
                <a:cs typeface="Times New Roman" pitchFamily="18" charset="0"/>
              </a:rPr>
              <a:t>Petty cash book -  This is used to record petty expenses like postage, cartage, printing and stationery etc in the day to day business activities.</a:t>
            </a:r>
            <a:endParaRPr lang="en-029" sz="5100" dirty="0" smtClean="0">
              <a:solidFill>
                <a:srgbClr val="0070C0"/>
              </a:solidFill>
              <a:latin typeface="Times New Roman" pitchFamily="18" charset="0"/>
              <a:cs typeface="Times New Roman" pitchFamily="18" charset="0"/>
            </a:endParaRPr>
          </a:p>
          <a:p>
            <a:pPr>
              <a:buNone/>
            </a:pPr>
            <a:r>
              <a:rPr lang="en-US" sz="5100" dirty="0" smtClean="0">
                <a:solidFill>
                  <a:srgbClr val="0070C0"/>
                </a:solidFill>
                <a:latin typeface="Times New Roman" pitchFamily="18" charset="0"/>
                <a:cs typeface="Times New Roman" pitchFamily="18" charset="0"/>
              </a:rPr>
              <a:t/>
            </a:r>
            <a:br>
              <a:rPr lang="en-US" sz="5100" dirty="0" smtClean="0">
                <a:solidFill>
                  <a:srgbClr val="0070C0"/>
                </a:solidFill>
                <a:latin typeface="Times New Roman" pitchFamily="18" charset="0"/>
                <a:cs typeface="Times New Roman" pitchFamily="18" charset="0"/>
              </a:rPr>
            </a:br>
            <a:endParaRPr lang="en-029" sz="51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029" b="1" dirty="0" smtClean="0">
                <a:solidFill>
                  <a:srgbClr val="FF0000"/>
                </a:solidFill>
                <a:latin typeface="Times New Roman" pitchFamily="18" charset="0"/>
                <a:cs typeface="Times New Roman" pitchFamily="18" charset="0"/>
              </a:rPr>
              <a:t>SIMPLE 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lnSpc>
                <a:spcPct val="150000"/>
              </a:lnSpc>
              <a:spcBef>
                <a:spcPts val="0"/>
              </a:spcBef>
            </a:pPr>
            <a:r>
              <a:rPr lang="en-029" b="1" dirty="0" smtClean="0">
                <a:solidFill>
                  <a:srgbClr val="002060"/>
                </a:solidFill>
                <a:latin typeface="Times New Roman" pitchFamily="18" charset="0"/>
                <a:cs typeface="Times New Roman" pitchFamily="18" charset="0"/>
              </a:rPr>
              <a:t>Records only cash receipts and payments. It has only one money column on each of the debit and credit sides of the cash book. All the cash receipts are entered on the debit side and the cash payments on the credit side.</a:t>
            </a:r>
          </a:p>
          <a:p>
            <a:endParaRPr lang="en-029"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POSTING</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nSpc>
                <a:spcPct val="150000"/>
              </a:lnSpc>
              <a:spcBef>
                <a:spcPts val="0"/>
              </a:spcBef>
            </a:pPr>
            <a:r>
              <a:rPr lang="en-029" b="1" dirty="0" smtClean="0">
                <a:solidFill>
                  <a:srgbClr val="002060"/>
                </a:solidFill>
                <a:latin typeface="Times New Roman" pitchFamily="18" charset="0"/>
                <a:cs typeface="Times New Roman" pitchFamily="18" charset="0"/>
              </a:rPr>
              <a:t>The balance at the beginning of the period is not posted but other entries appearing on the debit side of the cash book are posted to the credit of the respective accounts in the ledger, and the entries appearing on the credit side of the cash book are posted to the debit of the proper accounts in the ledger.</a:t>
            </a:r>
          </a:p>
          <a:p>
            <a:pPr>
              <a:lnSpc>
                <a:spcPct val="150000"/>
              </a:lnSpc>
              <a:spcBef>
                <a:spcPts val="0"/>
              </a:spcBef>
            </a:pPr>
            <a:endParaRPr lang="en-029"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029" b="1" dirty="0" smtClean="0">
                <a:solidFill>
                  <a:srgbClr val="FF0000"/>
                </a:solidFill>
                <a:latin typeface="Times New Roman" pitchFamily="18" charset="0"/>
                <a:cs typeface="Times New Roman" pitchFamily="18" charset="0"/>
              </a:rPr>
              <a:t>SIMPLE 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029" dirty="0"/>
          </a:p>
        </p:txBody>
      </p:sp>
      <p:pic>
        <p:nvPicPr>
          <p:cNvPr id="48130" name="Picture 2" descr="http://www.shell-livewire.org/store/1031239498.380.png"/>
          <p:cNvPicPr>
            <a:picLocks noChangeAspect="1" noChangeArrowheads="1"/>
          </p:cNvPicPr>
          <p:nvPr/>
        </p:nvPicPr>
        <p:blipFill>
          <a:blip r:embed="rId2" cstate="print"/>
          <a:srcRect/>
          <a:stretch>
            <a:fillRect/>
          </a:stretch>
        </p:blipFill>
        <p:spPr bwMode="auto">
          <a:xfrm>
            <a:off x="381000" y="1066800"/>
            <a:ext cx="8305800" cy="5105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CASH RECEIPT JOURNAL</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686800" cy="4953000"/>
          </a:xfrm>
        </p:spPr>
        <p:txBody>
          <a:bodyPr>
            <a:normAutofit fontScale="92500" lnSpcReduction="20000"/>
          </a:bodyPr>
          <a:lstStyle/>
          <a:p>
            <a:pPr>
              <a:buNone/>
            </a:pPr>
            <a:r>
              <a:rPr lang="en-US" b="1" dirty="0" smtClean="0">
                <a:solidFill>
                  <a:srgbClr val="002060"/>
                </a:solidFill>
                <a:latin typeface="Times New Roman" pitchFamily="18" charset="0"/>
                <a:cs typeface="Times New Roman" pitchFamily="18" charset="0"/>
              </a:rPr>
              <a:t>The </a:t>
            </a:r>
            <a:r>
              <a:rPr lang="en-US" b="1" dirty="0" smtClean="0">
                <a:solidFill>
                  <a:srgbClr val="FF0000"/>
                </a:solidFill>
                <a:latin typeface="Times New Roman" pitchFamily="18" charset="0"/>
                <a:cs typeface="Times New Roman" pitchFamily="18" charset="0"/>
              </a:rPr>
              <a:t>Cash Receipts Journal</a:t>
            </a:r>
            <a:r>
              <a:rPr lang="en-US" b="1" dirty="0" smtClean="0">
                <a:solidFill>
                  <a:srgbClr val="002060"/>
                </a:solidFill>
                <a:latin typeface="Times New Roman" pitchFamily="18" charset="0"/>
                <a:cs typeface="Times New Roman" pitchFamily="18" charset="0"/>
              </a:rPr>
              <a:t> is used to record</a:t>
            </a:r>
          </a:p>
          <a:p>
            <a:pPr>
              <a:buNone/>
            </a:pPr>
            <a:r>
              <a:rPr lang="en-US" b="1" dirty="0" smtClean="0">
                <a:solidFill>
                  <a:srgbClr val="002060"/>
                </a:solidFill>
                <a:latin typeface="Times New Roman" pitchFamily="18" charset="0"/>
                <a:cs typeface="Times New Roman" pitchFamily="18" charset="0"/>
              </a:rPr>
              <a:t>sales of merchandise for cash. (Credit sales</a:t>
            </a:r>
          </a:p>
          <a:p>
            <a:pPr>
              <a:buNone/>
            </a:pPr>
            <a:r>
              <a:rPr lang="en-US" b="1" dirty="0" smtClean="0">
                <a:solidFill>
                  <a:srgbClr val="002060"/>
                </a:solidFill>
                <a:latin typeface="Times New Roman" pitchFamily="18" charset="0"/>
                <a:cs typeface="Times New Roman" pitchFamily="18" charset="0"/>
              </a:rPr>
              <a:t>are </a:t>
            </a:r>
            <a:r>
              <a:rPr lang="en-US" b="1" u="sng" dirty="0" smtClean="0">
                <a:solidFill>
                  <a:srgbClr val="002060"/>
                </a:solidFill>
                <a:latin typeface="Times New Roman" pitchFamily="18" charset="0"/>
                <a:cs typeface="Times New Roman" pitchFamily="18" charset="0"/>
              </a:rPr>
              <a:t>not </a:t>
            </a:r>
            <a:r>
              <a:rPr lang="en-US" b="1" dirty="0" smtClean="0">
                <a:solidFill>
                  <a:srgbClr val="002060"/>
                </a:solidFill>
                <a:latin typeface="Times New Roman" pitchFamily="18" charset="0"/>
                <a:cs typeface="Times New Roman" pitchFamily="18" charset="0"/>
              </a:rPr>
              <a:t>recorded here, they belong in the sales</a:t>
            </a:r>
          </a:p>
          <a:p>
            <a:pPr>
              <a:buNone/>
            </a:pPr>
            <a:r>
              <a:rPr lang="en-US" b="1" dirty="0" smtClean="0">
                <a:solidFill>
                  <a:srgbClr val="002060"/>
                </a:solidFill>
                <a:latin typeface="Times New Roman" pitchFamily="18" charset="0"/>
                <a:cs typeface="Times New Roman" pitchFamily="18" charset="0"/>
              </a:rPr>
              <a:t>journal).</a:t>
            </a:r>
          </a:p>
          <a:p>
            <a:pPr>
              <a:buNone/>
            </a:pPr>
            <a:endParaRPr lang="en-US" b="1" dirty="0" smtClean="0">
              <a:solidFill>
                <a:srgbClr val="002060"/>
              </a:solidFill>
              <a:latin typeface="Times New Roman" pitchFamily="18" charset="0"/>
              <a:cs typeface="Times New Roman" pitchFamily="18" charset="0"/>
            </a:endParaRPr>
          </a:p>
          <a:p>
            <a:pPr>
              <a:buNone/>
            </a:pPr>
            <a:r>
              <a:rPr lang="en-US" b="1" dirty="0" smtClean="0">
                <a:solidFill>
                  <a:srgbClr val="002060"/>
                </a:solidFill>
                <a:latin typeface="Times New Roman" pitchFamily="18" charset="0"/>
                <a:cs typeface="Times New Roman" pitchFamily="18" charset="0"/>
              </a:rPr>
              <a:t>All transactions in the cash receipts journal involve</a:t>
            </a:r>
          </a:p>
          <a:p>
            <a:pPr>
              <a:buNone/>
            </a:pPr>
            <a:r>
              <a:rPr lang="en-US" b="1" dirty="0" smtClean="0">
                <a:solidFill>
                  <a:srgbClr val="002060"/>
                </a:solidFill>
                <a:latin typeface="Times New Roman" pitchFamily="18" charset="0"/>
                <a:cs typeface="Times New Roman" pitchFamily="18" charset="0"/>
              </a:rPr>
              <a:t>the receipt of cash, so you'll find a column for</a:t>
            </a:r>
          </a:p>
          <a:p>
            <a:pPr>
              <a:buNone/>
            </a:pPr>
            <a:r>
              <a:rPr lang="en-US" b="1" dirty="0" smtClean="0">
                <a:solidFill>
                  <a:srgbClr val="002060"/>
                </a:solidFill>
                <a:latin typeface="Times New Roman" pitchFamily="18" charset="0"/>
                <a:cs typeface="Times New Roman" pitchFamily="18" charset="0"/>
              </a:rPr>
              <a:t>debiting cash (Cash DR.). There is also a debit</a:t>
            </a:r>
          </a:p>
          <a:p>
            <a:pPr>
              <a:buNone/>
            </a:pPr>
            <a:r>
              <a:rPr lang="en-US" b="1" dirty="0" smtClean="0">
                <a:solidFill>
                  <a:srgbClr val="002060"/>
                </a:solidFill>
                <a:latin typeface="Times New Roman" pitchFamily="18" charset="0"/>
                <a:cs typeface="Times New Roman" pitchFamily="18" charset="0"/>
              </a:rPr>
              <a:t>column for sales discounts in case the transaction</a:t>
            </a:r>
          </a:p>
          <a:p>
            <a:pPr>
              <a:buNone/>
            </a:pPr>
            <a:r>
              <a:rPr lang="en-US" b="1" dirty="0" smtClean="0">
                <a:solidFill>
                  <a:srgbClr val="002060"/>
                </a:solidFill>
                <a:latin typeface="Times New Roman" pitchFamily="18" charset="0"/>
                <a:cs typeface="Times New Roman" pitchFamily="18" charset="0"/>
              </a:rPr>
              <a:t>involves a sale that is discounted.</a:t>
            </a:r>
            <a:endParaRPr lang="en-029" b="1" dirty="0" smtClean="0">
              <a:solidFill>
                <a:srgbClr val="002060"/>
              </a:solidFill>
              <a:latin typeface="Times New Roman" pitchFamily="18" charset="0"/>
              <a:cs typeface="Times New Roman" pitchFamily="18" charset="0"/>
            </a:endParaRPr>
          </a:p>
          <a:p>
            <a:pPr>
              <a:buNone/>
            </a:pPr>
            <a:endParaRPr lang="en-029"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029" dirty="0"/>
          </a:p>
        </p:txBody>
      </p:sp>
      <p:pic>
        <p:nvPicPr>
          <p:cNvPr id="49154" name="Picture 2" descr="http://accounts-assignment.com/wp-content/uploads/2012/09/0146.png"/>
          <p:cNvPicPr>
            <a:picLocks noChangeAspect="1" noChangeArrowheads="1"/>
          </p:cNvPicPr>
          <p:nvPr/>
        </p:nvPicPr>
        <p:blipFill>
          <a:blip r:embed="rId2" cstate="print"/>
          <a:srcRect/>
          <a:stretch>
            <a:fillRect/>
          </a:stretch>
        </p:blipFill>
        <p:spPr bwMode="auto">
          <a:xfrm>
            <a:off x="381000" y="609600"/>
            <a:ext cx="8305800" cy="5562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fontAlgn="base">
              <a:spcAft>
                <a:spcPct val="0"/>
              </a:spcAft>
              <a:tabLst>
                <a:tab pos="1760538" algn="l"/>
              </a:tabLst>
            </a:pPr>
            <a:r>
              <a:rPr lang="en-029" dirty="0" smtClean="0">
                <a:solidFill>
                  <a:srgbClr val="000000"/>
                </a:solidFill>
                <a:latin typeface="Calibri" pitchFamily="34" charset="0"/>
                <a:ea typeface="Times New Roman" pitchFamily="18" charset="0"/>
                <a:cs typeface="Times New Roman" pitchFamily="18" charset="0"/>
              </a:rPr>
              <a:t/>
            </a:r>
            <a:br>
              <a:rPr lang="en-029" dirty="0" smtClean="0">
                <a:solidFill>
                  <a:srgbClr val="000000"/>
                </a:solidFill>
                <a:latin typeface="Calibri" pitchFamily="34" charset="0"/>
                <a:ea typeface="Times New Roman" pitchFamily="18" charset="0"/>
                <a:cs typeface="Times New Roman" pitchFamily="18" charset="0"/>
              </a:rPr>
            </a:br>
            <a:r>
              <a:rPr lang="en-029" dirty="0" smtClean="0">
                <a:solidFill>
                  <a:srgbClr val="000000"/>
                </a:solidFill>
                <a:latin typeface="Calibri" pitchFamily="34" charset="0"/>
                <a:ea typeface="Times New Roman" pitchFamily="18" charset="0"/>
                <a:cs typeface="Times New Roman" pitchFamily="18" charset="0"/>
              </a:rPr>
              <a:t/>
            </a:r>
            <a:br>
              <a:rPr lang="en-029" dirty="0" smtClean="0">
                <a:solidFill>
                  <a:srgbClr val="000000"/>
                </a:solidFill>
                <a:latin typeface="Calibri" pitchFamily="34" charset="0"/>
                <a:ea typeface="Times New Roman" pitchFamily="18" charset="0"/>
                <a:cs typeface="Times New Roman" pitchFamily="18" charset="0"/>
              </a:rPr>
            </a:br>
            <a:r>
              <a:rPr lang="en-029" dirty="0" smtClean="0">
                <a:solidFill>
                  <a:srgbClr val="000000"/>
                </a:solidFill>
                <a:latin typeface="Calibri" pitchFamily="34" charset="0"/>
                <a:ea typeface="Times New Roman" pitchFamily="18" charset="0"/>
                <a:cs typeface="Times New Roman" pitchFamily="18" charset="0"/>
              </a:rPr>
              <a:t/>
            </a:r>
            <a:br>
              <a:rPr lang="en-029" dirty="0" smtClean="0">
                <a:solidFill>
                  <a:srgbClr val="000000"/>
                </a:solidFill>
                <a:latin typeface="Calibri" pitchFamily="34" charset="0"/>
                <a:ea typeface="Times New Roman" pitchFamily="18" charset="0"/>
                <a:cs typeface="Times New Roman" pitchFamily="18" charset="0"/>
              </a:rPr>
            </a:br>
            <a:r>
              <a:rPr lang="en-029" sz="3600" b="1" dirty="0" smtClean="0">
                <a:solidFill>
                  <a:srgbClr val="FF0000"/>
                </a:solidFill>
                <a:latin typeface="Times New Roman" pitchFamily="18" charset="0"/>
                <a:ea typeface="Times New Roman" pitchFamily="18" charset="0"/>
                <a:cs typeface="Times New Roman" pitchFamily="18" charset="0"/>
              </a:rPr>
              <a:t>Write the following transactions in the simple cash book and post into the ledger:</a:t>
            </a:r>
            <a:r>
              <a:rPr lang="en-029" sz="3600" b="1" dirty="0" smtClean="0">
                <a:solidFill>
                  <a:srgbClr val="FF0000"/>
                </a:solidFill>
                <a:latin typeface="Times New Roman" pitchFamily="18" charset="0"/>
                <a:cs typeface="Times New Roman" pitchFamily="18" charset="0"/>
              </a:rPr>
              <a:t/>
            </a:r>
            <a:br>
              <a:rPr lang="en-029" sz="3600" b="1" dirty="0" smtClean="0">
                <a:solidFill>
                  <a:srgbClr val="FF0000"/>
                </a:solidFill>
                <a:latin typeface="Times New Roman" pitchFamily="18" charset="0"/>
                <a:cs typeface="Times New Roman" pitchFamily="18" charset="0"/>
              </a:rPr>
            </a:br>
            <a:r>
              <a:rPr lang="en-029" sz="6000" dirty="0" smtClean="0">
                <a:latin typeface="Arial" pitchFamily="34" charset="0"/>
                <a:cs typeface="Arial" pitchFamily="34" charset="0"/>
              </a:rPr>
              <a:t/>
            </a:r>
            <a:br>
              <a:rPr lang="en-029" sz="6000" dirty="0" smtClean="0">
                <a:latin typeface="Arial" pitchFamily="34" charset="0"/>
                <a:cs typeface="Arial" pitchFamily="34" charset="0"/>
              </a:rPr>
            </a:br>
            <a:endParaRPr lang="en-029" dirty="0"/>
          </a:p>
        </p:txBody>
      </p:sp>
      <p:graphicFrame>
        <p:nvGraphicFramePr>
          <p:cNvPr id="4" name="Content Placeholder 3"/>
          <p:cNvGraphicFramePr>
            <a:graphicFrameLocks noGrp="1"/>
          </p:cNvGraphicFramePr>
          <p:nvPr>
            <p:ph idx="1"/>
          </p:nvPr>
        </p:nvGraphicFramePr>
        <p:xfrm>
          <a:off x="609600" y="1752600"/>
          <a:ext cx="7772400" cy="4191000"/>
        </p:xfrm>
        <a:graphic>
          <a:graphicData uri="http://schemas.openxmlformats.org/drawingml/2006/table">
            <a:tbl>
              <a:tblPr/>
              <a:tblGrid>
                <a:gridCol w="1010412"/>
                <a:gridCol w="4818888"/>
                <a:gridCol w="1943100"/>
              </a:tblGrid>
              <a:tr h="838200">
                <a:tc>
                  <a:txBody>
                    <a:bodyPr/>
                    <a:lstStyle/>
                    <a:p>
                      <a:pPr marL="0" marR="0">
                        <a:lnSpc>
                          <a:spcPct val="115000"/>
                        </a:lnSpc>
                        <a:spcBef>
                          <a:spcPts val="0"/>
                        </a:spcBef>
                        <a:spcAft>
                          <a:spcPts val="0"/>
                        </a:spcAft>
                        <a:tabLst>
                          <a:tab pos="1760220" algn="l"/>
                        </a:tabLst>
                      </a:pPr>
                      <a:endParaRPr lang="en-029" sz="1200" dirty="0">
                        <a:latin typeface="Times New Roman"/>
                        <a:ea typeface="Times New Roman"/>
                        <a:cs typeface="Times New Roman"/>
                      </a:endParaRPr>
                    </a:p>
                    <a:p>
                      <a:pPr marL="0" marR="0">
                        <a:lnSpc>
                          <a:spcPct val="115000"/>
                        </a:lnSpc>
                        <a:spcBef>
                          <a:spcPts val="0"/>
                        </a:spcBef>
                        <a:spcAft>
                          <a:spcPts val="0"/>
                        </a:spcAft>
                        <a:tabLst>
                          <a:tab pos="1760220" algn="l"/>
                        </a:tabLst>
                      </a:pPr>
                      <a:r>
                        <a:rPr lang="en-029" sz="1200" dirty="0">
                          <a:latin typeface="Times New Roman"/>
                          <a:ea typeface="Times New Roman"/>
                          <a:cs typeface="Times New Roman"/>
                        </a:rPr>
                        <a:t>1991</a:t>
                      </a:r>
                      <a:endParaRPr lang="en-029" sz="1100" dirty="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dirty="0">
                          <a:latin typeface="Times New Roman"/>
                          <a:ea typeface="Times New Roman"/>
                          <a:cs typeface="Times New Roman"/>
                        </a:rPr>
                        <a:t> </a:t>
                      </a:r>
                      <a:endParaRPr lang="en-029" sz="1100" dirty="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Jan. 1</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Cash in hand</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15,000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6</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Purchased goods for cash</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2,000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16</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dirty="0">
                          <a:latin typeface="Times New Roman"/>
                          <a:ea typeface="Times New Roman"/>
                          <a:cs typeface="Times New Roman"/>
                        </a:rPr>
                        <a:t>Received from Akbar</a:t>
                      </a:r>
                      <a:endParaRPr lang="en-029" sz="1100" dirty="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3,000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18</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Paid to Babar</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1,000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20</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Cash sales</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4,000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25</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Paid for stationary</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60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30</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Paid for salaries</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1,000</a:t>
                      </a:r>
                      <a:endParaRPr lang="en-029" sz="1100">
                        <a:latin typeface="Calibri"/>
                        <a:ea typeface="Calibri"/>
                        <a:cs typeface="Times New Roman"/>
                      </a:endParaRPr>
                    </a:p>
                  </a:txBody>
                  <a:tcPr marL="0" marR="0" marT="0" marB="0">
                    <a:lnL>
                      <a:noFill/>
                    </a:lnL>
                    <a:lnR>
                      <a:noFill/>
                    </a:lnR>
                    <a:lnT>
                      <a:noFill/>
                    </a:lnT>
                    <a:lnB>
                      <a:noFill/>
                    </a:lnB>
                  </a:tcPr>
                </a:tc>
              </a:tr>
              <a:tr h="419100">
                <a:tc>
                  <a:txBody>
                    <a:bodyPr/>
                    <a:lstStyle/>
                    <a:p>
                      <a:pPr marL="0" marR="0" algn="ctr">
                        <a:lnSpc>
                          <a:spcPct val="115000"/>
                        </a:lnSpc>
                        <a:spcBef>
                          <a:spcPts val="0"/>
                        </a:spcBef>
                        <a:spcAft>
                          <a:spcPts val="0"/>
                        </a:spcAft>
                        <a:tabLst>
                          <a:tab pos="1760220" algn="l"/>
                        </a:tabLst>
                      </a:pPr>
                      <a:r>
                        <a:rPr lang="en-029" sz="1200">
                          <a:latin typeface="Times New Roman"/>
                          <a:ea typeface="Times New Roman"/>
                          <a:cs typeface="Times New Roman"/>
                        </a:rPr>
                        <a:t>"  31</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nSpc>
                          <a:spcPct val="115000"/>
                        </a:lnSpc>
                        <a:spcBef>
                          <a:spcPts val="0"/>
                        </a:spcBef>
                        <a:spcAft>
                          <a:spcPts val="0"/>
                        </a:spcAft>
                        <a:tabLst>
                          <a:tab pos="1760220" algn="l"/>
                        </a:tabLst>
                      </a:pPr>
                      <a:r>
                        <a:rPr lang="en-029" sz="1200">
                          <a:latin typeface="Times New Roman"/>
                          <a:ea typeface="Times New Roman"/>
                          <a:cs typeface="Times New Roman"/>
                        </a:rPr>
                        <a:t>Purchased office furniture</a:t>
                      </a:r>
                      <a:endParaRPr lang="en-029" sz="1100">
                        <a:latin typeface="Calibri"/>
                        <a:ea typeface="Calibri"/>
                        <a:cs typeface="Times New Roman"/>
                      </a:endParaRPr>
                    </a:p>
                  </a:txBody>
                  <a:tcPr marL="0" marR="0" marT="0" marB="0">
                    <a:lnL>
                      <a:noFill/>
                    </a:lnL>
                    <a:lnR>
                      <a:noFill/>
                    </a:lnR>
                    <a:lnT>
                      <a:noFill/>
                    </a:lnT>
                    <a:lnB>
                      <a:noFill/>
                    </a:lnB>
                  </a:tcPr>
                </a:tc>
                <a:tc>
                  <a:txBody>
                    <a:bodyPr/>
                    <a:lstStyle/>
                    <a:p>
                      <a:pPr marL="0" marR="0" algn="ctr">
                        <a:lnSpc>
                          <a:spcPct val="115000"/>
                        </a:lnSpc>
                        <a:spcBef>
                          <a:spcPts val="0"/>
                        </a:spcBef>
                        <a:spcAft>
                          <a:spcPts val="0"/>
                        </a:spcAft>
                        <a:tabLst>
                          <a:tab pos="1760220" algn="l"/>
                        </a:tabLst>
                      </a:pPr>
                      <a:r>
                        <a:rPr lang="en-029" sz="1200" dirty="0">
                          <a:latin typeface="Times New Roman"/>
                          <a:ea typeface="Times New Roman"/>
                          <a:cs typeface="Times New Roman"/>
                        </a:rPr>
                        <a:t>2,000</a:t>
                      </a:r>
                      <a:endParaRPr lang="en-029" sz="1100" dirty="0">
                        <a:latin typeface="Calibri"/>
                        <a:ea typeface="Calibri"/>
                        <a:cs typeface="Times New Roman"/>
                      </a:endParaRP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b="1" dirty="0" smtClean="0">
                <a:solidFill>
                  <a:srgbClr val="FF0000"/>
                </a:solidFill>
                <a:latin typeface="Times New Roman" pitchFamily="18" charset="0"/>
                <a:cs typeface="Times New Roman" pitchFamily="18" charset="0"/>
              </a:rPr>
              <a:t>TWO COLUMNAR CASH BOOK</a:t>
            </a:r>
            <a:endParaRPr lang="en-029"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029" b="1" dirty="0" smtClean="0">
                <a:solidFill>
                  <a:srgbClr val="002060"/>
                </a:solidFill>
                <a:latin typeface="Times New Roman" pitchFamily="18" charset="0"/>
                <a:cs typeface="Times New Roman" pitchFamily="18" charset="0"/>
              </a:rPr>
              <a:t>One which consists of two separate columns on the debit side as well as credit side for recording cash and discount. In many concerns it is customary for the trader to allow or to receive small allowance off or against the dues. These allowances are made for prompt settlement of accounts. In certain business almost all receipts or payments are accompanied by such discounts and in order to avoid unnecessary postings separate columns in the cash book are introduced to record the discounts received or allowed</a:t>
            </a:r>
            <a:endParaRPr lang="en-029"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TWO COLUMNAR 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fontAlgn="base">
              <a:buNone/>
            </a:pPr>
            <a:r>
              <a:rPr lang="en-029" b="1" dirty="0" smtClean="0">
                <a:solidFill>
                  <a:srgbClr val="0070C0"/>
                </a:solidFill>
                <a:latin typeface="Times New Roman" pitchFamily="18" charset="0"/>
                <a:cs typeface="Times New Roman" pitchFamily="18" charset="0"/>
              </a:rPr>
              <a:t>The recording of two columnar transactions will be</a:t>
            </a:r>
          </a:p>
          <a:p>
            <a:pPr fontAlgn="base">
              <a:buNone/>
            </a:pPr>
            <a:r>
              <a:rPr lang="en-029" b="1" dirty="0" smtClean="0">
                <a:solidFill>
                  <a:srgbClr val="0070C0"/>
                </a:solidFill>
                <a:latin typeface="Times New Roman" pitchFamily="18" charset="0"/>
                <a:cs typeface="Times New Roman" pitchFamily="18" charset="0"/>
              </a:rPr>
              <a:t>more clearer with following illustration.</a:t>
            </a:r>
          </a:p>
          <a:p>
            <a:pPr fontAlgn="base"/>
            <a:r>
              <a:rPr lang="en-029" b="1" dirty="0" smtClean="0">
                <a:solidFill>
                  <a:srgbClr val="0070C0"/>
                </a:solidFill>
                <a:latin typeface="Times New Roman" pitchFamily="18" charset="0"/>
                <a:cs typeface="Times New Roman" pitchFamily="18" charset="0"/>
              </a:rPr>
              <a:t>Jan 1 Cash Balance 5,000.00</a:t>
            </a:r>
          </a:p>
          <a:p>
            <a:pPr fontAlgn="base"/>
            <a:r>
              <a:rPr lang="en-029" b="1" dirty="0" smtClean="0">
                <a:solidFill>
                  <a:srgbClr val="0070C0"/>
                </a:solidFill>
                <a:latin typeface="Times New Roman" pitchFamily="18" charset="0"/>
                <a:cs typeface="Times New Roman" pitchFamily="18" charset="0"/>
              </a:rPr>
              <a:t>Jan 6 Sale goods to ABC 4,000.00</a:t>
            </a:r>
          </a:p>
          <a:p>
            <a:pPr fontAlgn="base"/>
            <a:r>
              <a:rPr lang="en-029" b="1" dirty="0" smtClean="0">
                <a:solidFill>
                  <a:srgbClr val="0070C0"/>
                </a:solidFill>
                <a:latin typeface="Times New Roman" pitchFamily="18" charset="0"/>
                <a:cs typeface="Times New Roman" pitchFamily="18" charset="0"/>
              </a:rPr>
              <a:t>Jan 8 Purchased goods from XYZ 3,000.00</a:t>
            </a:r>
          </a:p>
          <a:p>
            <a:pPr fontAlgn="base"/>
            <a:r>
              <a:rPr lang="en-029" b="1" dirty="0" smtClean="0">
                <a:solidFill>
                  <a:srgbClr val="0070C0"/>
                </a:solidFill>
                <a:latin typeface="Times New Roman" pitchFamily="18" charset="0"/>
                <a:cs typeface="Times New Roman" pitchFamily="18" charset="0"/>
              </a:rPr>
              <a:t>Jan 15 Cash received from ABC 3,900.00 in full satisfaction</a:t>
            </a:r>
          </a:p>
          <a:p>
            <a:pPr fontAlgn="base"/>
            <a:r>
              <a:rPr lang="en-029" b="1" dirty="0" smtClean="0">
                <a:solidFill>
                  <a:srgbClr val="0070C0"/>
                </a:solidFill>
                <a:latin typeface="Times New Roman" pitchFamily="18" charset="0"/>
                <a:cs typeface="Times New Roman" pitchFamily="18" charset="0"/>
              </a:rPr>
              <a:t>Jan 20 Paid to XYZ 2,830 in full satisfaction</a:t>
            </a:r>
          </a:p>
          <a:p>
            <a:pPr fontAlgn="base"/>
            <a:r>
              <a:rPr lang="en-029" b="1" dirty="0" smtClean="0">
                <a:solidFill>
                  <a:srgbClr val="0070C0"/>
                </a:solidFill>
                <a:latin typeface="Times New Roman" pitchFamily="18" charset="0"/>
                <a:cs typeface="Times New Roman" pitchFamily="18" charset="0"/>
              </a:rPr>
              <a:t>Jan 25 Sold goods to EFG 3,000.00</a:t>
            </a:r>
          </a:p>
          <a:p>
            <a:pPr fontAlgn="base"/>
            <a:r>
              <a:rPr lang="en-029" b="1" dirty="0" smtClean="0">
                <a:solidFill>
                  <a:srgbClr val="0070C0"/>
                </a:solidFill>
                <a:latin typeface="Times New Roman" pitchFamily="18" charset="0"/>
                <a:cs typeface="Times New Roman" pitchFamily="18" charset="0"/>
              </a:rPr>
              <a:t>Received cash from EFG 2,900.00 in full satisfaction</a:t>
            </a:r>
          </a:p>
          <a:p>
            <a:endParaRPr lang="en-029"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TWO COLUMNAR CASH BOOK</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029"/>
          </a:p>
        </p:txBody>
      </p:sp>
      <p:pic>
        <p:nvPicPr>
          <p:cNvPr id="50178" name="Picture 2" descr="http://www.accountingtuition.com/wp-content/uploads/2010/11/DBLCLMN2.jpg"/>
          <p:cNvPicPr>
            <a:picLocks noChangeAspect="1" noChangeArrowheads="1"/>
          </p:cNvPicPr>
          <p:nvPr/>
        </p:nvPicPr>
        <p:blipFill>
          <a:blip r:embed="rId2" cstate="print"/>
          <a:srcRect/>
          <a:stretch>
            <a:fillRect/>
          </a:stretch>
        </p:blipFill>
        <p:spPr bwMode="auto">
          <a:xfrm>
            <a:off x="457200" y="1447800"/>
            <a:ext cx="8153400" cy="4800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029" dirty="0" smtClean="0"/>
          </a:p>
          <a:p>
            <a:endParaRPr lang="en-029" dirty="0" smtClean="0"/>
          </a:p>
          <a:p>
            <a:r>
              <a:rPr lang="en-029" sz="3600" b="1" dirty="0" smtClean="0">
                <a:solidFill>
                  <a:srgbClr val="FF0000"/>
                </a:solidFill>
                <a:latin typeface="Times New Roman" pitchFamily="18" charset="0"/>
                <a:cs typeface="Times New Roman" pitchFamily="18" charset="0"/>
              </a:rPr>
              <a:t>KINDLY REVISE THE THREE COLUMN CASH BOOK</a:t>
            </a:r>
            <a:endParaRPr lang="en-029"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CASH RECEIPTS JOURNAL EXAMPLES</a:t>
            </a:r>
            <a:r>
              <a:rPr lang="en-029" b="1" dirty="0" smtClean="0"/>
              <a:t/>
            </a:r>
            <a:br>
              <a:rPr lang="en-029" b="1" dirty="0" smtClean="0"/>
            </a:br>
            <a:endParaRPr lang="en-029" dirty="0"/>
          </a:p>
        </p:txBody>
      </p:sp>
      <p:sp>
        <p:nvSpPr>
          <p:cNvPr id="3" name="Content Placeholder 2"/>
          <p:cNvSpPr>
            <a:spLocks noGrp="1"/>
          </p:cNvSpPr>
          <p:nvPr>
            <p:ph idx="1"/>
          </p:nvPr>
        </p:nvSpPr>
        <p:spPr>
          <a:xfrm>
            <a:off x="152400" y="1600200"/>
            <a:ext cx="8839200" cy="4800600"/>
          </a:xfrm>
        </p:spPr>
        <p:txBody>
          <a:bodyPr>
            <a:normAutofit fontScale="92500" lnSpcReduction="10000"/>
          </a:bodyPr>
          <a:lstStyle/>
          <a:p>
            <a:pPr>
              <a:lnSpc>
                <a:spcPct val="110000"/>
              </a:lnSpc>
              <a:spcBef>
                <a:spcPts val="0"/>
              </a:spcBef>
              <a:buNone/>
            </a:pPr>
            <a:r>
              <a:rPr lang="en-US" b="1" dirty="0" smtClean="0">
                <a:solidFill>
                  <a:srgbClr val="002060"/>
                </a:solidFill>
                <a:latin typeface="Times New Roman" pitchFamily="18" charset="0"/>
                <a:cs typeface="Times New Roman" pitchFamily="18" charset="0"/>
              </a:rPr>
              <a:t>Consider the following four examples for your</a:t>
            </a:r>
          </a:p>
          <a:p>
            <a:pPr>
              <a:lnSpc>
                <a:spcPct val="110000"/>
              </a:lnSpc>
              <a:spcBef>
                <a:spcPts val="0"/>
              </a:spcBef>
              <a:buNone/>
            </a:pPr>
            <a:r>
              <a:rPr lang="en-US" b="1" dirty="0" smtClean="0">
                <a:solidFill>
                  <a:srgbClr val="002060"/>
                </a:solidFill>
                <a:latin typeface="Times New Roman" pitchFamily="18" charset="0"/>
                <a:cs typeface="Times New Roman" pitchFamily="18" charset="0"/>
              </a:rPr>
              <a:t>cash receipts journal:</a:t>
            </a:r>
          </a:p>
          <a:p>
            <a:pPr>
              <a:lnSpc>
                <a:spcPct val="110000"/>
              </a:lnSpc>
              <a:spcBef>
                <a:spcPts val="0"/>
              </a:spcBef>
              <a:buNone/>
            </a:pPr>
            <a:endParaRPr lang="en-029" b="1" dirty="0" smtClean="0">
              <a:solidFill>
                <a:srgbClr val="002060"/>
              </a:solidFill>
              <a:latin typeface="Times New Roman" pitchFamily="18" charset="0"/>
              <a:cs typeface="Times New Roman" pitchFamily="18" charset="0"/>
            </a:endParaRPr>
          </a:p>
          <a:p>
            <a:pPr lvl="0"/>
            <a:r>
              <a:rPr lang="en-US" b="1" dirty="0" smtClean="0">
                <a:solidFill>
                  <a:srgbClr val="002060"/>
                </a:solidFill>
                <a:latin typeface="Times New Roman" pitchFamily="18" charset="0"/>
                <a:cs typeface="Times New Roman" pitchFamily="18" charset="0"/>
              </a:rPr>
              <a:t>Customer A sends a check for a prior sale, paying $10,357.55 and taking a $102.55 sales discount;</a:t>
            </a:r>
            <a:endParaRPr lang="en-029" b="1" dirty="0" smtClean="0">
              <a:solidFill>
                <a:srgbClr val="002060"/>
              </a:solidFill>
              <a:latin typeface="Times New Roman" pitchFamily="18" charset="0"/>
              <a:cs typeface="Times New Roman" pitchFamily="18" charset="0"/>
            </a:endParaRPr>
          </a:p>
          <a:p>
            <a:pPr lvl="0"/>
            <a:r>
              <a:rPr lang="en-US" b="1" dirty="0" smtClean="0">
                <a:solidFill>
                  <a:srgbClr val="002060"/>
                </a:solidFill>
                <a:latin typeface="Times New Roman" pitchFamily="18" charset="0"/>
                <a:cs typeface="Times New Roman" pitchFamily="18" charset="0"/>
              </a:rPr>
              <a:t>You make a cash sale for $452</a:t>
            </a:r>
            <a:endParaRPr lang="en-029" b="1" dirty="0" smtClean="0">
              <a:solidFill>
                <a:srgbClr val="002060"/>
              </a:solidFill>
              <a:latin typeface="Times New Roman" pitchFamily="18" charset="0"/>
              <a:cs typeface="Times New Roman" pitchFamily="18" charset="0"/>
            </a:endParaRPr>
          </a:p>
          <a:p>
            <a:pPr lvl="0"/>
            <a:r>
              <a:rPr lang="en-US" b="1" dirty="0" smtClean="0">
                <a:solidFill>
                  <a:srgbClr val="002060"/>
                </a:solidFill>
                <a:latin typeface="Times New Roman" pitchFamily="18" charset="0"/>
                <a:cs typeface="Times New Roman" pitchFamily="18" charset="0"/>
              </a:rPr>
              <a:t>Customer B sends a check for a prior sale, paying $6,120</a:t>
            </a:r>
            <a:endParaRPr lang="en-029" b="1" dirty="0" smtClean="0">
              <a:solidFill>
                <a:srgbClr val="002060"/>
              </a:solidFill>
              <a:latin typeface="Times New Roman" pitchFamily="18" charset="0"/>
              <a:cs typeface="Times New Roman" pitchFamily="18" charset="0"/>
            </a:endParaRPr>
          </a:p>
          <a:p>
            <a:pPr lvl="0"/>
            <a:r>
              <a:rPr lang="en-US" b="1" dirty="0" smtClean="0">
                <a:solidFill>
                  <a:srgbClr val="002060"/>
                </a:solidFill>
                <a:latin typeface="Times New Roman" pitchFamily="18" charset="0"/>
                <a:cs typeface="Times New Roman" pitchFamily="18" charset="0"/>
              </a:rPr>
              <a:t>You are paid $3,000 in principal and $155 in interest on a note.</a:t>
            </a:r>
            <a:endParaRPr lang="en-029"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t/>
            </a:r>
            <a:br>
              <a:rPr lang="en-029" b="1" dirty="0" smtClean="0"/>
            </a:br>
            <a:r>
              <a:rPr lang="en-029" b="1" dirty="0" smtClean="0">
                <a:solidFill>
                  <a:srgbClr val="FF0000"/>
                </a:solidFill>
                <a:latin typeface="Times New Roman" pitchFamily="18" charset="0"/>
                <a:cs typeface="Times New Roman" pitchFamily="18" charset="0"/>
              </a:rPr>
              <a:t>POSTING FROM THE CASH RECEIPTS JOURNAL</a:t>
            </a:r>
            <a:r>
              <a:rPr lang="en-029" b="1" dirty="0" smtClean="0"/>
              <a:t/>
            </a:r>
            <a:br>
              <a:rPr lang="en-029" b="1" dirty="0" smtClean="0"/>
            </a:br>
            <a:endParaRPr lang="en-029" dirty="0"/>
          </a:p>
        </p:txBody>
      </p:sp>
      <p:sp>
        <p:nvSpPr>
          <p:cNvPr id="3" name="Content Placeholder 2"/>
          <p:cNvSpPr>
            <a:spLocks noGrp="1"/>
          </p:cNvSpPr>
          <p:nvPr>
            <p:ph idx="1"/>
          </p:nvPr>
        </p:nvSpPr>
        <p:spPr>
          <a:xfrm>
            <a:off x="0" y="1600200"/>
            <a:ext cx="9144000" cy="4876800"/>
          </a:xfrm>
          <a:ln>
            <a:solidFill>
              <a:schemeClr val="accent1"/>
            </a:solidFill>
          </a:ln>
        </p:spPr>
        <p:txBody>
          <a:bodyPr>
            <a:normAutofit fontScale="85000" lnSpcReduction="10000"/>
          </a:bodyPr>
          <a:lstStyle/>
          <a:p>
            <a:pPr>
              <a:lnSpc>
                <a:spcPct val="110000"/>
              </a:lnSpc>
              <a:spcBef>
                <a:spcPts val="0"/>
              </a:spcBef>
              <a:buNone/>
            </a:pPr>
            <a:r>
              <a:rPr lang="en-029" b="1" dirty="0" smtClean="0">
                <a:solidFill>
                  <a:srgbClr val="002060"/>
                </a:solidFill>
                <a:latin typeface="Times New Roman" pitchFamily="18" charset="0"/>
                <a:cs typeface="Times New Roman" pitchFamily="18" charset="0"/>
              </a:rPr>
              <a:t>The column values are posted in their own separate</a:t>
            </a:r>
          </a:p>
          <a:p>
            <a:pPr>
              <a:lnSpc>
                <a:spcPct val="110000"/>
              </a:lnSpc>
              <a:spcBef>
                <a:spcPts val="0"/>
              </a:spcBef>
              <a:buNone/>
            </a:pPr>
            <a:r>
              <a:rPr lang="en-029" b="1" dirty="0" smtClean="0">
                <a:solidFill>
                  <a:srgbClr val="002060"/>
                </a:solidFill>
                <a:latin typeface="Times New Roman" pitchFamily="18" charset="0"/>
                <a:cs typeface="Times New Roman" pitchFamily="18" charset="0"/>
              </a:rPr>
              <a:t>ways: </a:t>
            </a:r>
          </a:p>
          <a:p>
            <a:pPr>
              <a:lnSpc>
                <a:spcPct val="110000"/>
              </a:lnSpc>
              <a:spcBef>
                <a:spcPts val="0"/>
              </a:spcBef>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Transactions from the Other Accounts column should be posted individually in the general ledger (The account number for the general ledger account is placed in the posting column of the Cash Receipts Journal).</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Cash Sales recorded in the Cash Receipts Journal should be posted as a single Sales credit total in your general ledger.</a:t>
            </a:r>
          </a:p>
          <a:p>
            <a:endParaRPr lang="en-029"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5592763"/>
          </a:xfrm>
        </p:spPr>
        <p:txBody>
          <a:bodyPr>
            <a:normAutofit fontScale="92500"/>
          </a:bodyPr>
          <a:lstStyle/>
          <a:p>
            <a:r>
              <a:rPr lang="en-029" b="1" dirty="0" smtClean="0">
                <a:solidFill>
                  <a:srgbClr val="002060"/>
                </a:solidFill>
                <a:latin typeface="Times New Roman" pitchFamily="18" charset="0"/>
                <a:cs typeface="Times New Roman" pitchFamily="18" charset="0"/>
              </a:rPr>
              <a:t>Like cash sales, sales discounts should be posted as a single Sales Discounts credit total in your general ledger.</a:t>
            </a:r>
          </a:p>
          <a:p>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Cash should be posted as a single debit total in your general ledger.</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When you record cash payments towards accounts receivables, you should post individual transactions as credits to the customer accounts in the accounts receivable ledger.</a:t>
            </a:r>
          </a:p>
          <a:p>
            <a:endParaRPr lang="en-029"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029" sz="3200" b="1" dirty="0" smtClean="0">
                <a:solidFill>
                  <a:srgbClr val="FF0000"/>
                </a:solidFill>
                <a:latin typeface="Times New Roman" pitchFamily="18" charset="0"/>
                <a:cs typeface="Times New Roman" pitchFamily="18" charset="0"/>
              </a:rPr>
              <a:t>EXAMPLE OF CASH RECEIPT JOURNAL</a:t>
            </a:r>
            <a:endParaRPr lang="en-029"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029"/>
          </a:p>
        </p:txBody>
      </p:sp>
      <p:pic>
        <p:nvPicPr>
          <p:cNvPr id="1026" name="Picture 2" descr="http://www.small-business-accounting-info.com/images/cashreceiptsjrnl.jpg"/>
          <p:cNvPicPr>
            <a:picLocks noChangeAspect="1" noChangeArrowheads="1"/>
          </p:cNvPicPr>
          <p:nvPr/>
        </p:nvPicPr>
        <p:blipFill>
          <a:blip r:embed="rId2" cstate="print"/>
          <a:srcRect/>
          <a:stretch>
            <a:fillRect/>
          </a:stretch>
        </p:blipFill>
        <p:spPr bwMode="auto">
          <a:xfrm>
            <a:off x="457200" y="990600"/>
            <a:ext cx="8305800" cy="5105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029" sz="3600" b="1" dirty="0" smtClean="0">
                <a:solidFill>
                  <a:srgbClr val="FF0000"/>
                </a:solidFill>
                <a:latin typeface="Times New Roman" pitchFamily="18" charset="0"/>
                <a:cs typeface="Times New Roman" pitchFamily="18" charset="0"/>
              </a:rPr>
              <a:t>CASH DISBURSEMENT JOURNAL</a:t>
            </a:r>
            <a:endParaRPr lang="en-029"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4906963"/>
          </a:xfrm>
        </p:spPr>
        <p:txBody>
          <a:bodyPr>
            <a:normAutofit fontScale="70000" lnSpcReduction="20000"/>
          </a:bodyPr>
          <a:lstStyle/>
          <a:p>
            <a:pPr>
              <a:buNone/>
            </a:pPr>
            <a:r>
              <a:rPr lang="en-029" b="1" dirty="0" smtClean="0">
                <a:solidFill>
                  <a:srgbClr val="002060"/>
                </a:solidFill>
                <a:latin typeface="Times New Roman" pitchFamily="18" charset="0"/>
                <a:cs typeface="Times New Roman" pitchFamily="18" charset="0"/>
              </a:rPr>
              <a:t>Definition of 'Cash Disbursement Journal'</a:t>
            </a:r>
          </a:p>
          <a:p>
            <a:pPr>
              <a:lnSpc>
                <a:spcPct val="160000"/>
              </a:lnSpc>
              <a:spcBef>
                <a:spcPts val="0"/>
              </a:spcBef>
              <a:buNone/>
            </a:pPr>
            <a:r>
              <a:rPr lang="en-029" b="1" dirty="0" smtClean="0">
                <a:solidFill>
                  <a:srgbClr val="002060"/>
                </a:solidFill>
                <a:latin typeface="Times New Roman" pitchFamily="18" charset="0"/>
                <a:cs typeface="Times New Roman" pitchFamily="18" charset="0"/>
              </a:rPr>
              <a:t/>
            </a:r>
            <a:br>
              <a:rPr lang="en-029" b="1" dirty="0" smtClean="0">
                <a:solidFill>
                  <a:srgbClr val="002060"/>
                </a:solidFill>
                <a:latin typeface="Times New Roman" pitchFamily="18" charset="0"/>
                <a:cs typeface="Times New Roman" pitchFamily="18" charset="0"/>
              </a:rPr>
            </a:br>
            <a:r>
              <a:rPr lang="en-029" sz="3600" b="1" dirty="0" smtClean="0">
                <a:solidFill>
                  <a:srgbClr val="002060"/>
                </a:solidFill>
                <a:latin typeface="Times New Roman" pitchFamily="18" charset="0"/>
                <a:cs typeface="Times New Roman" pitchFamily="18" charset="0"/>
              </a:rPr>
              <a:t>A record kept by accountants to record all financial expenditures made by a company. Cash disbursement journals serve a number of functions, such as a source for recording tax write-offs and the categorization of other expenses. This journal essentially functions as a check book ledger, for all practical purposes. </a:t>
            </a:r>
            <a:r>
              <a:rPr lang="en-029" dirty="0" smtClean="0"/>
              <a:t/>
            </a:r>
            <a:br>
              <a:rPr lang="en-029" dirty="0" smtClean="0"/>
            </a:br>
            <a:endParaRPr lang="en-029" dirty="0" smtClean="0"/>
          </a:p>
          <a:p>
            <a:endParaRPr lang="en-029" dirty="0"/>
          </a:p>
        </p:txBody>
      </p:sp>
      <p:sp>
        <p:nvSpPr>
          <p:cNvPr id="43010" name="AutoShape 2" descr="Image result for cash disbursement jour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EXAMPLE OF CASH DISBURSEMENT JOURNAL</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029"/>
          </a:p>
        </p:txBody>
      </p:sp>
      <p:sp>
        <p:nvSpPr>
          <p:cNvPr id="41986" name="AutoShape 2" descr="Image result for cash disbursement jour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41988" name="AutoShape 4" descr="Image result for cash disbursement jour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41990" name="AutoShape 6" descr="Image result for cash disbursement journ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pic>
        <p:nvPicPr>
          <p:cNvPr id="41992" name="Picture 8" descr="cash disbursements journal, accounting journals"/>
          <p:cNvPicPr>
            <a:picLocks noChangeAspect="1" noChangeArrowheads="1"/>
          </p:cNvPicPr>
          <p:nvPr/>
        </p:nvPicPr>
        <p:blipFill>
          <a:blip r:embed="rId2" cstate="print"/>
          <a:srcRect/>
          <a:stretch>
            <a:fillRect/>
          </a:stretch>
        </p:blipFill>
        <p:spPr bwMode="auto">
          <a:xfrm>
            <a:off x="457200" y="1676400"/>
            <a:ext cx="8229600" cy="4419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029" sz="4000" b="1" dirty="0" smtClean="0">
                <a:solidFill>
                  <a:srgbClr val="FF0000"/>
                </a:solidFill>
                <a:latin typeface="Times New Roman" pitchFamily="18" charset="0"/>
                <a:cs typeface="Times New Roman" pitchFamily="18" charset="0"/>
              </a:rPr>
              <a:t>CASH BOOK</a:t>
            </a:r>
            <a:endParaRPr lang="en-029"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534400" cy="4906963"/>
          </a:xfrm>
        </p:spPr>
        <p:txBody>
          <a:bodyPr>
            <a:noAutofit/>
          </a:bodyPr>
          <a:lstStyle/>
          <a:p>
            <a:pPr>
              <a:buNone/>
            </a:pPr>
            <a:r>
              <a:rPr lang="en-029" b="1" dirty="0" smtClean="0">
                <a:solidFill>
                  <a:srgbClr val="0070C0"/>
                </a:solidFill>
                <a:latin typeface="Times New Roman" pitchFamily="18" charset="0"/>
                <a:cs typeface="Times New Roman" pitchFamily="18" charset="0"/>
              </a:rPr>
              <a:t>Journal in which all cash receipts and payments</a:t>
            </a:r>
          </a:p>
          <a:p>
            <a:pPr>
              <a:buNone/>
            </a:pPr>
            <a:r>
              <a:rPr lang="en-029" b="1" dirty="0" smtClean="0">
                <a:solidFill>
                  <a:srgbClr val="0070C0"/>
                </a:solidFill>
                <a:latin typeface="Times New Roman" pitchFamily="18" charset="0"/>
                <a:cs typeface="Times New Roman" pitchFamily="18" charset="0"/>
              </a:rPr>
              <a:t>(including bank deposits and withdrawals) are</a:t>
            </a:r>
          </a:p>
          <a:p>
            <a:pPr>
              <a:buNone/>
            </a:pPr>
            <a:r>
              <a:rPr lang="en-029" b="1" dirty="0" smtClean="0">
                <a:solidFill>
                  <a:srgbClr val="0070C0"/>
                </a:solidFill>
                <a:latin typeface="Times New Roman" pitchFamily="18" charset="0"/>
                <a:cs typeface="Times New Roman" pitchFamily="18" charset="0"/>
              </a:rPr>
              <a:t>recorded first, in chronological order, for</a:t>
            </a:r>
          </a:p>
          <a:p>
            <a:pPr>
              <a:buNone/>
            </a:pPr>
            <a:r>
              <a:rPr lang="en-029" b="1" dirty="0" smtClean="0">
                <a:solidFill>
                  <a:srgbClr val="0070C0"/>
                </a:solidFill>
                <a:latin typeface="Times New Roman" pitchFamily="18" charset="0"/>
                <a:cs typeface="Times New Roman" pitchFamily="18" charset="0"/>
              </a:rPr>
              <a:t>Posting to general ledger. Cash book is</a:t>
            </a:r>
          </a:p>
          <a:p>
            <a:pPr>
              <a:buNone/>
            </a:pPr>
            <a:r>
              <a:rPr lang="en-029" b="1" dirty="0" smtClean="0">
                <a:solidFill>
                  <a:srgbClr val="0070C0"/>
                </a:solidFill>
                <a:latin typeface="Times New Roman" pitchFamily="18" charset="0"/>
                <a:cs typeface="Times New Roman" pitchFamily="18" charset="0"/>
              </a:rPr>
              <a:t>Regularly reconciled with the bank</a:t>
            </a:r>
          </a:p>
          <a:p>
            <a:pPr>
              <a:buNone/>
            </a:pPr>
            <a:r>
              <a:rPr lang="en-029" b="1" dirty="0" smtClean="0">
                <a:solidFill>
                  <a:srgbClr val="0070C0"/>
                </a:solidFill>
                <a:latin typeface="Times New Roman" pitchFamily="18" charset="0"/>
                <a:cs typeface="Times New Roman" pitchFamily="18" charset="0"/>
              </a:rPr>
              <a:t>statements as an internal auditing measure.</a:t>
            </a:r>
          </a:p>
          <a:p>
            <a:pPr>
              <a:buNone/>
            </a:pPr>
            <a:r>
              <a:rPr lang="en-029" dirty="0" smtClean="0">
                <a:solidFill>
                  <a:srgbClr val="0070C0"/>
                </a:solidFill>
                <a:latin typeface="Times New Roman" pitchFamily="18" charset="0"/>
                <a:cs typeface="Times New Roman" pitchFamily="18" charset="0"/>
              </a:rPr>
              <a:t/>
            </a:r>
            <a:br>
              <a:rPr lang="en-029" dirty="0" smtClean="0">
                <a:solidFill>
                  <a:srgbClr val="0070C0"/>
                </a:solidFill>
                <a:latin typeface="Times New Roman" pitchFamily="18" charset="0"/>
                <a:cs typeface="Times New Roman" pitchFamily="18" charset="0"/>
              </a:rPr>
            </a:br>
            <a:r>
              <a:rPr lang="en-029" dirty="0" smtClean="0">
                <a:solidFill>
                  <a:srgbClr val="0070C0"/>
                </a:solidFill>
                <a:latin typeface="Times New Roman" pitchFamily="18" charset="0"/>
                <a:cs typeface="Times New Roman" pitchFamily="18" charset="0"/>
              </a:rPr>
              <a:t/>
            </a:r>
            <a:br>
              <a:rPr lang="en-029" dirty="0" smtClean="0">
                <a:solidFill>
                  <a:srgbClr val="0070C0"/>
                </a:solidFill>
                <a:latin typeface="Times New Roman" pitchFamily="18" charset="0"/>
                <a:cs typeface="Times New Roman" pitchFamily="18" charset="0"/>
              </a:rPr>
            </a:br>
            <a:endParaRPr lang="en-029"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747</Words>
  <Application>Microsoft Office PowerPoint</Application>
  <PresentationFormat>On-screen Show (4:3)</PresentationFormat>
  <Paragraphs>137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UNIT THREE</vt:lpstr>
      <vt:lpstr>CASH RECEIPT JOURNAL</vt:lpstr>
      <vt:lpstr> CASH RECEIPTS JOURNAL EXAMPLES </vt:lpstr>
      <vt:lpstr> POSTING FROM THE CASH RECEIPTS JOURNAL </vt:lpstr>
      <vt:lpstr>Slide 5</vt:lpstr>
      <vt:lpstr>EXAMPLE OF CASH RECEIPT JOURNAL</vt:lpstr>
      <vt:lpstr>CASH DISBURSEMENT JOURNAL</vt:lpstr>
      <vt:lpstr>EXAMPLE OF CASH DISBURSEMENT JOURNAL</vt:lpstr>
      <vt:lpstr>CASH BOOK</vt:lpstr>
      <vt:lpstr>Slide 10</vt:lpstr>
      <vt:lpstr>Slide 11</vt:lpstr>
      <vt:lpstr>CASH BOOK</vt:lpstr>
      <vt:lpstr>CASH VOUCHER</vt:lpstr>
      <vt:lpstr>..</vt:lpstr>
      <vt:lpstr>BALANCING CASH BOOK</vt:lpstr>
      <vt:lpstr>TYPES OF CASH BOOK</vt:lpstr>
      <vt:lpstr>SIMPLE CASH BOOK</vt:lpstr>
      <vt:lpstr>POSTING</vt:lpstr>
      <vt:lpstr>SIMPLE CASH BOOK</vt:lpstr>
      <vt:lpstr>Slide 20</vt:lpstr>
      <vt:lpstr>   Write the following transactions in the simple cash book and post into the ledger:  </vt:lpstr>
      <vt:lpstr>TWO COLUMNAR CASH BOOK</vt:lpstr>
      <vt:lpstr>TWO COLUMNAR CASH BOOK</vt:lpstr>
      <vt:lpstr>TWO COLUMNAR CASH BOOK</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TWO</dc:title>
  <dc:creator>12345678</dc:creator>
  <cp:lastModifiedBy>kanderson</cp:lastModifiedBy>
  <cp:revision>146</cp:revision>
  <dcterms:created xsi:type="dcterms:W3CDTF">2014-08-25T19:18:26Z</dcterms:created>
  <dcterms:modified xsi:type="dcterms:W3CDTF">2014-10-06T20:27:35Z</dcterms:modified>
</cp:coreProperties>
</file>