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3" r:id="rId4"/>
    <p:sldId id="274" r:id="rId5"/>
    <p:sldId id="257" r:id="rId6"/>
    <p:sldId id="258" r:id="rId7"/>
    <p:sldId id="259" r:id="rId8"/>
    <p:sldId id="262" r:id="rId9"/>
    <p:sldId id="275" r:id="rId10"/>
    <p:sldId id="263" r:id="rId11"/>
    <p:sldId id="264" r:id="rId12"/>
    <p:sldId id="278" r:id="rId13"/>
    <p:sldId id="279" r:id="rId14"/>
    <p:sldId id="265" r:id="rId15"/>
    <p:sldId id="266" r:id="rId16"/>
    <p:sldId id="267" r:id="rId17"/>
    <p:sldId id="268" r:id="rId18"/>
    <p:sldId id="284" r:id="rId19"/>
    <p:sldId id="269" r:id="rId20"/>
    <p:sldId id="282" r:id="rId21"/>
    <p:sldId id="283" r:id="rId22"/>
    <p:sldId id="270" r:id="rId23"/>
    <p:sldId id="280" r:id="rId24"/>
    <p:sldId id="276" r:id="rId25"/>
    <p:sldId id="277" r:id="rId26"/>
    <p:sldId id="281" r:id="rId27"/>
    <p:sldId id="27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B7739-891F-4236-911F-F1F25FE2FA8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TWO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ACCOUNTING CONCEPTS AND CONVENTIONS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ARE ACCURALS?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029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Revenues and expenses are recorded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they occur and not when the cash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received or paid out. </a:t>
            </a:r>
          </a:p>
          <a:p>
            <a:pPr>
              <a:buNone/>
            </a:pPr>
            <a:endParaRPr lang="en-029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Example: both credit sales and purchases are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included in the calculation of profit / loss.</a:t>
            </a:r>
            <a:b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029" dirty="0" smtClean="0"/>
              <a:t/>
            </a:r>
            <a:br>
              <a:rPr lang="en-029" dirty="0" smtClean="0"/>
            </a:br>
            <a:endParaRPr lang="en-029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PRUDENCE?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Meaning revenues and profits are</a:t>
            </a:r>
          </a:p>
          <a:p>
            <a:pPr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 anticipated. Only realized profits</a:t>
            </a:r>
          </a:p>
          <a:p>
            <a:pPr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reasonable certainty are</a:t>
            </a:r>
          </a:p>
          <a:p>
            <a:pPr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recognized in the profit and loss</a:t>
            </a:r>
          </a:p>
          <a:p>
            <a:pPr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account.</a:t>
            </a:r>
          </a:p>
          <a:p>
            <a:pPr>
              <a:buNone/>
            </a:pPr>
            <a:endParaRPr lang="en-029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029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However, provisions is made for all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known expenses and losses whether it is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known for certain or estimated.</a:t>
            </a:r>
            <a:endParaRPr lang="en-029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029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029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treatment minimizes the</a:t>
            </a:r>
          </a:p>
          <a:p>
            <a:pPr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reported profits and assets values.</a:t>
            </a:r>
            <a:endParaRPr lang="en-029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029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029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029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Fixed assets must be depreciated over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their useful economic life.</a:t>
            </a:r>
          </a:p>
          <a:p>
            <a:pPr>
              <a:buNone/>
            </a:pPr>
            <a:endParaRPr lang="en-029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029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provision of doubtful debt should be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made.</a:t>
            </a:r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CONSISTENCY?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029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CONSISTENCY CONCEPT</a:t>
            </a:r>
            <a:r>
              <a:rPr lang="en-029" dirty="0" smtClean="0"/>
              <a:t>: </a:t>
            </a: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once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 accounting method has been chosen,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that method should be used unless there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a sound reason to do otherwise.</a:t>
            </a:r>
          </a:p>
          <a:p>
            <a:pPr>
              <a:buNone/>
            </a:pPr>
            <a:endParaRPr lang="en-029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 using the horizontal or vertical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method to prepare the income statement and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balance sheet. </a:t>
            </a:r>
            <a:r>
              <a:rPr lang="en-029" dirty="0" smtClean="0"/>
              <a:t/>
            </a:r>
            <a:br>
              <a:rPr lang="en-029" dirty="0" smtClean="0"/>
            </a:br>
            <a:r>
              <a:rPr lang="en-029" dirty="0" smtClean="0"/>
              <a:t/>
            </a:r>
            <a:br>
              <a:rPr lang="en-029" dirty="0" smtClean="0"/>
            </a:br>
            <a:endParaRPr lang="en-029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ARE HISTORIC COSTS?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181600"/>
          </a:xfrm>
        </p:spPr>
        <p:txBody>
          <a:bodyPr>
            <a:normAutofit fontScale="92500" lnSpcReduction="20000"/>
          </a:bodyPr>
          <a:lstStyle/>
          <a:p>
            <a:pPr indent="0">
              <a:spcBef>
                <a:spcPts val="0"/>
              </a:spcBef>
              <a:buNone/>
            </a:pPr>
            <a:r>
              <a:rPr lang="en-029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HISTORIC COSTS</a:t>
            </a:r>
            <a:r>
              <a:rPr lang="en-029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029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 actual cost paid for</a:t>
            </a:r>
          </a:p>
          <a:p>
            <a:pPr indent="0">
              <a:spcBef>
                <a:spcPts val="0"/>
              </a:spcBef>
              <a:buNone/>
            </a:pPr>
            <a:r>
              <a:rPr lang="en-029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 asset, and not its current market value.</a:t>
            </a:r>
          </a:p>
          <a:p>
            <a:pPr indent="0">
              <a:spcBef>
                <a:spcPts val="0"/>
              </a:spcBef>
              <a:buNone/>
            </a:pPr>
            <a:endParaRPr lang="en-029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en-029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Fixed assets are recorded in the accounting books at historic costs.</a:t>
            </a:r>
          </a:p>
          <a:p>
            <a:pPr indent="0">
              <a:spcBef>
                <a:spcPts val="0"/>
              </a:spcBef>
              <a:buNone/>
            </a:pPr>
            <a:endParaRPr lang="en-029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en-029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Example: In 2013 CMI purchased building in Port</a:t>
            </a:r>
          </a:p>
          <a:p>
            <a:pPr indent="0">
              <a:spcBef>
                <a:spcPts val="0"/>
              </a:spcBef>
              <a:buNone/>
            </a:pPr>
            <a:r>
              <a:rPr lang="en-029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Royal for JA$11,000,000. In 2014, the value of the</a:t>
            </a:r>
          </a:p>
          <a:p>
            <a:pPr indent="0">
              <a:spcBef>
                <a:spcPts val="0"/>
              </a:spcBef>
              <a:buNone/>
            </a:pPr>
            <a:r>
              <a:rPr lang="en-029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property is JA$12,000,000. In the co’s book of 2014, JA$11m is recorded and not JA$12m.</a:t>
            </a:r>
          </a:p>
          <a:p>
            <a:pPr>
              <a:buNone/>
            </a:pPr>
            <a:r>
              <a:rPr lang="en-029" dirty="0" smtClean="0"/>
              <a:t/>
            </a:r>
            <a:br>
              <a:rPr lang="en-029" dirty="0" smtClean="0"/>
            </a:br>
            <a:r>
              <a:rPr lang="en-029" dirty="0" smtClean="0"/>
              <a:t/>
            </a:r>
            <a:br>
              <a:rPr lang="en-029" dirty="0" smtClean="0"/>
            </a:br>
            <a:endParaRPr lang="en-029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MONEY MEASUREMENT?</a:t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029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MONEY MEASUREMENT</a:t>
            </a:r>
            <a:r>
              <a:rPr lang="en-029" dirty="0" smtClean="0"/>
              <a:t>: </a:t>
            </a:r>
            <a:r>
              <a:rPr lang="en-029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process by</a:t>
            </a:r>
          </a:p>
          <a:p>
            <a:pPr>
              <a:buNone/>
            </a:pPr>
            <a:r>
              <a:rPr lang="en-029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which all transactions are recorded in</a:t>
            </a:r>
          </a:p>
          <a:p>
            <a:pPr>
              <a:buNone/>
            </a:pPr>
            <a:r>
              <a:rPr lang="en-029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monetary terms. </a:t>
            </a:r>
          </a:p>
          <a:p>
            <a:pPr>
              <a:buNone/>
            </a:pPr>
            <a:endParaRPr lang="en-029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029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provides a common unit of measurement</a:t>
            </a:r>
            <a:r>
              <a:rPr lang="en-029" dirty="0" smtClean="0"/>
              <a:t/>
            </a:r>
            <a:br>
              <a:rPr lang="en-029" dirty="0" smtClean="0"/>
            </a:br>
            <a:endParaRPr lang="en-029" dirty="0" smtClean="0"/>
          </a:p>
          <a:p>
            <a:pPr>
              <a:buNone/>
            </a:pPr>
            <a:r>
              <a:rPr lang="en-029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Market conditions, technology changes, and</a:t>
            </a:r>
          </a:p>
          <a:p>
            <a:pPr>
              <a:buNone/>
            </a:pPr>
            <a:r>
              <a:rPr lang="en-029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management efficiency will not be disclosed in</a:t>
            </a:r>
          </a:p>
          <a:p>
            <a:pPr>
              <a:buNone/>
            </a:pPr>
            <a:r>
              <a:rPr lang="en-029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accounts.</a:t>
            </a:r>
            <a:endParaRPr lang="en-029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REALIZATION?</a:t>
            </a:r>
            <a:endParaRPr lang="en-029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029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Meaning revenues should be recognized when</a:t>
            </a:r>
          </a:p>
          <a:p>
            <a:pPr>
              <a:buNone/>
            </a:pPr>
            <a:r>
              <a:rPr lang="en-029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major economic is completed.</a:t>
            </a:r>
          </a:p>
          <a:p>
            <a:pPr>
              <a:buNone/>
            </a:pPr>
            <a:endParaRPr lang="en-029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029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Sales are recognized when the goods are sold</a:t>
            </a:r>
          </a:p>
          <a:p>
            <a:pPr>
              <a:buNone/>
            </a:pPr>
            <a:r>
              <a:rPr lang="en-029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delivered to the customers or services are</a:t>
            </a:r>
          </a:p>
          <a:p>
            <a:pPr>
              <a:buNone/>
            </a:pPr>
            <a:r>
              <a:rPr lang="en-029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rendered.</a:t>
            </a:r>
            <a:endParaRPr lang="en-029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029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029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029"/>
          </a:p>
        </p:txBody>
      </p:sp>
      <p:pic>
        <p:nvPicPr>
          <p:cNvPr id="1026" name="Picture 2" descr="http://image.slidesharecdn.com/copyofaccountingconcept-121106095629-phpapp02/95/accounting-concepts-and-principles-with-examples-40-638.jpg?cb=13522842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8153400" cy="4410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MATERIALITY?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029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Meaning immaterial amounts may be</a:t>
            </a:r>
          </a:p>
          <a:p>
            <a:pPr>
              <a:buNone/>
            </a:pPr>
            <a:r>
              <a:rPr lang="en-029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aggregated with the amount of a similar</a:t>
            </a:r>
          </a:p>
          <a:p>
            <a:pPr>
              <a:buNone/>
            </a:pPr>
            <a:r>
              <a:rPr lang="en-029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nature or function and need not be</a:t>
            </a:r>
          </a:p>
          <a:p>
            <a:pPr>
              <a:buNone/>
            </a:pPr>
            <a:r>
              <a:rPr lang="en-029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presented separately. It depends on the</a:t>
            </a:r>
          </a:p>
          <a:p>
            <a:pPr>
              <a:buNone/>
            </a:pPr>
            <a:r>
              <a:rPr lang="en-029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size and nature of the item.</a:t>
            </a:r>
            <a:endParaRPr lang="en-029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ARE ACCOUNTING CONCEPTS &amp; CONVENTIONS?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029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029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ACCOUNTING CONCEPTS</a:t>
            </a:r>
          </a:p>
          <a:p>
            <a:pPr>
              <a:lnSpc>
                <a:spcPct val="150000"/>
              </a:lnSpc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Rules of accounting that should be</a:t>
            </a:r>
          </a:p>
          <a:p>
            <a:pPr>
              <a:lnSpc>
                <a:spcPct val="150000"/>
              </a:lnSpc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followed in the preparation of all account</a:t>
            </a:r>
          </a:p>
          <a:p>
            <a:pPr>
              <a:lnSpc>
                <a:spcPct val="150000"/>
              </a:lnSpc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 financial statements.</a:t>
            </a:r>
          </a:p>
          <a:p>
            <a:pPr>
              <a:lnSpc>
                <a:spcPct val="150000"/>
              </a:lnSpc>
              <a:buNone/>
            </a:pPr>
            <a:r>
              <a:rPr lang="en-029" dirty="0" smtClean="0"/>
              <a:t/>
            </a:r>
            <a:br>
              <a:rPr lang="en-029" dirty="0" smtClean="0"/>
            </a:br>
            <a:endParaRPr lang="en-029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029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029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Small payments such as stationary,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postage and cleaning expenses should not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 disclosed separately.</a:t>
            </a:r>
          </a:p>
          <a:p>
            <a:pPr>
              <a:buNone/>
            </a:pPr>
            <a:endParaRPr lang="en-029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They should be group together as sundry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expenses.</a:t>
            </a:r>
            <a:endParaRPr lang="en-029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/>
            <a:r>
              <a:rPr lang="en-029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029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029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costs of small-valued assets such as</a:t>
            </a:r>
          </a:p>
          <a:p>
            <a:pPr>
              <a:buNone/>
            </a:pPr>
            <a:r>
              <a:rPr lang="en-029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pencils, sharpeners and paper clips should be</a:t>
            </a:r>
          </a:p>
          <a:p>
            <a:pPr>
              <a:buNone/>
            </a:pPr>
            <a:r>
              <a:rPr lang="en-029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written of to the profit and loss account as</a:t>
            </a:r>
          </a:p>
          <a:p>
            <a:pPr>
              <a:buNone/>
            </a:pPr>
            <a:r>
              <a:rPr lang="en-029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revenue expenditures, although they can last</a:t>
            </a:r>
          </a:p>
          <a:p>
            <a:pPr>
              <a:buNone/>
            </a:pPr>
            <a:r>
              <a:rPr lang="en-029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 period exceeding one year.</a:t>
            </a:r>
            <a:endParaRPr lang="en-029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OBJECTIVITY?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029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Meaning information must be free from</a:t>
            </a:r>
          </a:p>
          <a:p>
            <a:pPr>
              <a:buNone/>
            </a:pPr>
            <a:r>
              <a:rPr lang="en-029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bias and are capable of independent</a:t>
            </a:r>
          </a:p>
          <a:p>
            <a:pPr>
              <a:buNone/>
            </a:pPr>
            <a:r>
              <a:rPr lang="en-029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verification.</a:t>
            </a:r>
          </a:p>
          <a:p>
            <a:pPr>
              <a:buNone/>
            </a:pPr>
            <a:endParaRPr lang="en-029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029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Information should be based upon</a:t>
            </a:r>
          </a:p>
          <a:p>
            <a:pPr>
              <a:buNone/>
            </a:pPr>
            <a:r>
              <a:rPr lang="en-029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verifiable evidence such as invoices and</a:t>
            </a:r>
          </a:p>
          <a:p>
            <a:pPr>
              <a:buNone/>
            </a:pPr>
            <a:r>
              <a:rPr lang="en-029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contracts.</a:t>
            </a:r>
            <a:endParaRPr lang="en-029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029" b="1" dirty="0" smtClean="0">
                <a:solidFill>
                  <a:srgbClr val="FF0000"/>
                </a:solidFill>
              </a:rPr>
              <a:t>EXAMPLES</a:t>
            </a:r>
            <a:endParaRPr lang="en-029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029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recognition of revenues should</a:t>
            </a:r>
          </a:p>
          <a:p>
            <a:pPr>
              <a:buNone/>
            </a:pPr>
            <a:r>
              <a:rPr lang="en-029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be based on verifiable evidence such</a:t>
            </a:r>
          </a:p>
          <a:p>
            <a:pPr>
              <a:buNone/>
            </a:pPr>
            <a:r>
              <a:rPr lang="en-029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as the delivery of goods or the issue</a:t>
            </a:r>
          </a:p>
          <a:p>
            <a:pPr>
              <a:buNone/>
            </a:pPr>
            <a:r>
              <a:rPr lang="en-029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of invoices.</a:t>
            </a:r>
            <a:endParaRPr lang="en-029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BUSINESS ENTITY?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Meaning the business and its owners are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two separate existence entities.</a:t>
            </a:r>
          </a:p>
          <a:p>
            <a:pPr>
              <a:buNone/>
            </a:pPr>
            <a:endParaRPr lang="en-029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Any private and personal incomes and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expenses of the owner{s} should not be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treated as incomes or expenses of the</a:t>
            </a:r>
          </a:p>
          <a:p>
            <a:pPr>
              <a:buNone/>
            </a:pPr>
            <a:r>
              <a:rPr lang="en-029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business.</a:t>
            </a:r>
            <a:endParaRPr lang="en-029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029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029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029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Insurance premium for the owner’s house</a:t>
            </a:r>
          </a:p>
          <a:p>
            <a:pPr>
              <a:buNone/>
            </a:pPr>
            <a:r>
              <a:rPr lang="en-029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should be excluded from the expenses of the</a:t>
            </a:r>
          </a:p>
          <a:p>
            <a:pPr>
              <a:buNone/>
            </a:pPr>
            <a:r>
              <a:rPr lang="en-029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business.</a:t>
            </a:r>
          </a:p>
          <a:p>
            <a:pPr>
              <a:buNone/>
            </a:pPr>
            <a:endParaRPr lang="en-029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029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owner’s property should not be included</a:t>
            </a:r>
          </a:p>
          <a:p>
            <a:pPr>
              <a:buNone/>
            </a:pPr>
            <a:r>
              <a:rPr lang="en-029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the premises account of the business.</a:t>
            </a:r>
          </a:p>
          <a:p>
            <a:pPr>
              <a:buNone/>
            </a:pPr>
            <a:endParaRPr lang="en-029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029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029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Any payments for owner’s personal</a:t>
            </a:r>
          </a:p>
          <a:p>
            <a:pPr>
              <a:buNone/>
            </a:pPr>
            <a:r>
              <a:rPr lang="en-029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expenses by the business should be</a:t>
            </a:r>
          </a:p>
          <a:p>
            <a:pPr>
              <a:buNone/>
            </a:pPr>
            <a:r>
              <a:rPr lang="en-029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treated as drawings and reduce the</a:t>
            </a:r>
          </a:p>
          <a:p>
            <a:pPr>
              <a:buNone/>
            </a:pPr>
            <a:r>
              <a:rPr lang="en-029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owners capital in the business.</a:t>
            </a:r>
          </a:p>
          <a:p>
            <a:endParaRPr lang="en-029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DUALITY?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accounts are of a twofold nature</a:t>
            </a:r>
          </a:p>
          <a:p>
            <a:pPr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this means data will be recorded</a:t>
            </a:r>
          </a:p>
          <a:p>
            <a:pPr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two accounts {a debt and credit</a:t>
            </a:r>
          </a:p>
          <a:p>
            <a:pPr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ntry}.</a:t>
            </a:r>
            <a:endParaRPr lang="en-029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Example: every transactions employ</a:t>
            </a:r>
          </a:p>
          <a:p>
            <a:pPr>
              <a:lnSpc>
                <a:spcPct val="150000"/>
              </a:lnSpc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double entry system </a:t>
            </a:r>
            <a:r>
              <a:rPr lang="en-029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every debit entry there is a</a:t>
            </a:r>
          </a:p>
          <a:p>
            <a:pPr>
              <a:lnSpc>
                <a:spcPct val="150000"/>
              </a:lnSpc>
              <a:buNone/>
            </a:pPr>
            <a:r>
              <a:rPr lang="en-029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credit entry.</a:t>
            </a:r>
            <a:endParaRPr lang="en-029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ACCOUNTING CONVENTIONS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30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Guidelines that arise from the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practical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application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accounting principles.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accounting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convention is not a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legally-binding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practice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rather, it is a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generally-accepted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convention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based on customs, and is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designed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help accountants overcome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practical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problems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arise out of the preparation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financial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statements. As customs change, so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accounting conventions.</a:t>
            </a:r>
            <a:endParaRPr lang="en-029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ACCOUNTING CONCEPTS &amp; CONVENTIONS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Students are to research the list of concepts &amp;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conventions and come prepare to explain what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respective accounting concepts &amp;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conventions are </a:t>
            </a:r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(use examples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}.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ACCOUNTING CONCEPTS &amp;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GOING CONCERN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ACCURALS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PRUDENCE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CONSISTENCY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HISTORIC COSTS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MONEY MEASUREMENT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MATERIALITY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REALIZATION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OBJECTIVITY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BUSINESS ENTITY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DUALITY</a:t>
            </a:r>
          </a:p>
          <a:p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EXAMPLES WHERE POSSIBLE.</a:t>
            </a:r>
            <a:endParaRPr lang="en-US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A GOING CONCERN?</a:t>
            </a:r>
            <a:endParaRPr lang="en-029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029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Applies only to limited liability companies {those companies listed on the stock exchange}. These companies will continue to be in business in the foreseeable future, even after the current shareholders are no longer alive.</a:t>
            </a:r>
          </a:p>
          <a:p>
            <a:pPr>
              <a:buNone/>
            </a:pPr>
            <a:r>
              <a:rPr lang="en-029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029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 Grace Kennedy &amp; Co. will continue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business even after the current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shareholders / owners are no longer alive.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029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Sole traders and partnerships are excluded. They are not going concern.</a:t>
            </a:r>
            <a:endParaRPr lang="en-029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599</Words>
  <Application>Microsoft Office PowerPoint</Application>
  <PresentationFormat>On-screen Show (4:3)</PresentationFormat>
  <Paragraphs>168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UNIT TWO</vt:lpstr>
      <vt:lpstr>WHAT ARE ACCOUNTING CONCEPTS &amp; CONVENTIONS?</vt:lpstr>
      <vt:lpstr>Slide 3</vt:lpstr>
      <vt:lpstr>ACCOUNTING CONVENTIONS</vt:lpstr>
      <vt:lpstr>ACCOUNTING CONCEPTS &amp; CONVENTIONS</vt:lpstr>
      <vt:lpstr>ACCOUNTING CONCEPTS &amp; CONVENTIONS</vt:lpstr>
      <vt:lpstr>Slide 7</vt:lpstr>
      <vt:lpstr>WHAT IS A GOING CONCERN?</vt:lpstr>
      <vt:lpstr>Slide 9</vt:lpstr>
      <vt:lpstr> WHAT ARE ACCURALS? </vt:lpstr>
      <vt:lpstr> WHAT IS PRUDENCE? </vt:lpstr>
      <vt:lpstr>Slide 12</vt:lpstr>
      <vt:lpstr>EXAMPLES</vt:lpstr>
      <vt:lpstr> WHAT IS CONSISTENCY? </vt:lpstr>
      <vt:lpstr> WHAT ARE HISTORIC COSTS? </vt:lpstr>
      <vt:lpstr> WHAT IS MONEY MEASUREMENT? </vt:lpstr>
      <vt:lpstr>WHAT IS REALIZATION?</vt:lpstr>
      <vt:lpstr>EXAMPLE</vt:lpstr>
      <vt:lpstr> WHAT IS MATERIALITY? </vt:lpstr>
      <vt:lpstr>EXAMPLES</vt:lpstr>
      <vt:lpstr>EXAMPLES</vt:lpstr>
      <vt:lpstr> WHAT IS OBJECTIVITY? </vt:lpstr>
      <vt:lpstr>EXAMPLES</vt:lpstr>
      <vt:lpstr> WHAT IS BUSINESS ENTITY? </vt:lpstr>
      <vt:lpstr>EXAMPLES</vt:lpstr>
      <vt:lpstr>Slide 26</vt:lpstr>
      <vt:lpstr> WHAT IS DUALITY?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TWO</dc:title>
  <dc:creator>12345678</dc:creator>
  <cp:lastModifiedBy>kanderson</cp:lastModifiedBy>
  <cp:revision>125</cp:revision>
  <dcterms:created xsi:type="dcterms:W3CDTF">2014-08-25T19:18:26Z</dcterms:created>
  <dcterms:modified xsi:type="dcterms:W3CDTF">2014-09-15T17:35:33Z</dcterms:modified>
</cp:coreProperties>
</file>