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2" r:id="rId5"/>
    <p:sldId id="263" r:id="rId6"/>
    <p:sldId id="260" r:id="rId7"/>
    <p:sldId id="261" r:id="rId8"/>
    <p:sldId id="269" r:id="rId9"/>
    <p:sldId id="257" r:id="rId10"/>
    <p:sldId id="264" r:id="rId11"/>
    <p:sldId id="265" r:id="rId12"/>
    <p:sldId id="266" r:id="rId13"/>
    <p:sldId id="267" r:id="rId14"/>
    <p:sldId id="272" r:id="rId15"/>
    <p:sldId id="271" r:id="rId16"/>
    <p:sldId id="268" r:id="rId17"/>
    <p:sldId id="270"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Ancillary Services</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UNIT 10 </a:t>
            </a:r>
            <a:endParaRPr lang="en-US" dirty="0"/>
          </a:p>
        </p:txBody>
      </p:sp>
    </p:spTree>
    <p:extLst>
      <p:ext uri="{BB962C8B-B14F-4D97-AF65-F5344CB8AC3E}">
        <p14:creationId xmlns:p14="http://schemas.microsoft.com/office/powerpoint/2010/main" val="147469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85801" y="457201"/>
            <a:ext cx="10131425" cy="152400"/>
          </a:xfrm>
        </p:spPr>
        <p:txBody>
          <a:bodyPr>
            <a:normAutofit fontScale="90000"/>
          </a:bodyPr>
          <a:lstStyle/>
          <a:p>
            <a:endParaRPr lang="en-US" dirty="0"/>
          </a:p>
        </p:txBody>
      </p:sp>
      <p:sp>
        <p:nvSpPr>
          <p:cNvPr id="3" name="Content Placeholder 2"/>
          <p:cNvSpPr>
            <a:spLocks noGrp="1"/>
          </p:cNvSpPr>
          <p:nvPr>
            <p:ph idx="1"/>
          </p:nvPr>
        </p:nvSpPr>
        <p:spPr>
          <a:xfrm>
            <a:off x="685801" y="1085851"/>
            <a:ext cx="10131425" cy="5772150"/>
          </a:xfrm>
        </p:spPr>
        <p:txBody>
          <a:bodyPr>
            <a:noAutofit/>
          </a:bodyPr>
          <a:lstStyle/>
          <a:p>
            <a:r>
              <a:rPr lang="en-US" sz="4000" dirty="0"/>
              <a:t>A ship chandler is a merchant who deals in supplies for ships, including everything from cruise ships to oil tankers. For sailors, a chandlery provides a one-stop shop to meet basic needs in port, allowing people to quickly supply a ship so they can turn it around and go back out to sea.</a:t>
            </a:r>
          </a:p>
        </p:txBody>
      </p:sp>
    </p:spTree>
    <p:extLst>
      <p:ext uri="{BB962C8B-B14F-4D97-AF65-F5344CB8AC3E}">
        <p14:creationId xmlns:p14="http://schemas.microsoft.com/office/powerpoint/2010/main" val="404531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6200"/>
          </a:xfrm>
        </p:spPr>
        <p:txBody>
          <a:bodyPr>
            <a:normAutofit fontScale="90000"/>
          </a:bodyPr>
          <a:lstStyle/>
          <a:p>
            <a:endParaRPr lang="en-US" dirty="0"/>
          </a:p>
        </p:txBody>
      </p:sp>
      <p:sp>
        <p:nvSpPr>
          <p:cNvPr id="3" name="Content Placeholder 2"/>
          <p:cNvSpPr>
            <a:spLocks noGrp="1"/>
          </p:cNvSpPr>
          <p:nvPr>
            <p:ph idx="1"/>
          </p:nvPr>
        </p:nvSpPr>
        <p:spPr>
          <a:xfrm>
            <a:off x="685801" y="685801"/>
            <a:ext cx="10131425" cy="6172199"/>
          </a:xfrm>
        </p:spPr>
        <p:txBody>
          <a:bodyPr>
            <a:noAutofit/>
          </a:bodyPr>
          <a:lstStyle/>
          <a:p>
            <a:r>
              <a:rPr lang="en-US" sz="4000" dirty="0"/>
              <a:t>The ship chandler stocks a wide variety of goods, including food, cleaning supplies, marine electronics, and other sundries people may need to smoothly run a ship. The merchant relies on a variety of local sources to keep goods in stock and often accepts credit or foreign currency to make it easier for ships to quickly meet their supply needs.</a:t>
            </a:r>
          </a:p>
        </p:txBody>
      </p:sp>
    </p:spTree>
    <p:extLst>
      <p:ext uri="{BB962C8B-B14F-4D97-AF65-F5344CB8AC3E}">
        <p14:creationId xmlns:p14="http://schemas.microsoft.com/office/powerpoint/2010/main" val="221848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45719"/>
          </a:xfrm>
        </p:spPr>
        <p:txBody>
          <a:bodyPr>
            <a:normAutofit fontScale="90000"/>
          </a:bodyPr>
          <a:lstStyle/>
          <a:p>
            <a:endParaRPr lang="en-US" dirty="0"/>
          </a:p>
        </p:txBody>
      </p:sp>
      <p:sp>
        <p:nvSpPr>
          <p:cNvPr id="3" name="Content Placeholder 2"/>
          <p:cNvSpPr>
            <a:spLocks noGrp="1"/>
          </p:cNvSpPr>
          <p:nvPr>
            <p:ph idx="1"/>
          </p:nvPr>
        </p:nvSpPr>
        <p:spPr>
          <a:xfrm>
            <a:off x="685801" y="1114425"/>
            <a:ext cx="10131425" cy="5743575"/>
          </a:xfrm>
        </p:spPr>
        <p:txBody>
          <a:bodyPr>
            <a:noAutofit/>
          </a:bodyPr>
          <a:lstStyle/>
          <a:p>
            <a:r>
              <a:rPr lang="en-US" sz="4000" dirty="0"/>
              <a:t>Ships can place an order with a ship chandler before arriving in port so the chandler can get ready for the ship's arrival. This will cut down on loading and turnaround time by allowing representatives of the chandler to immediately start stocking the ship once it docks. </a:t>
            </a:r>
          </a:p>
        </p:txBody>
      </p:sp>
    </p:spTree>
    <p:extLst>
      <p:ext uri="{BB962C8B-B14F-4D97-AF65-F5344CB8AC3E}">
        <p14:creationId xmlns:p14="http://schemas.microsoft.com/office/powerpoint/2010/main" val="83495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47625"/>
          </a:xfrm>
        </p:spPr>
        <p:txBody>
          <a:bodyPr>
            <a:normAutofit fontScale="90000"/>
          </a:bodyPr>
          <a:lstStyle/>
          <a:p>
            <a:endParaRPr lang="en-US" dirty="0"/>
          </a:p>
        </p:txBody>
      </p:sp>
      <p:sp>
        <p:nvSpPr>
          <p:cNvPr id="3" name="Content Placeholder 2"/>
          <p:cNvSpPr>
            <a:spLocks noGrp="1"/>
          </p:cNvSpPr>
          <p:nvPr>
            <p:ph idx="1"/>
          </p:nvPr>
        </p:nvSpPr>
        <p:spPr>
          <a:xfrm>
            <a:off x="685801" y="1057275"/>
            <a:ext cx="10131425" cy="5800725"/>
          </a:xfrm>
        </p:spPr>
        <p:txBody>
          <a:bodyPr>
            <a:noAutofit/>
          </a:bodyPr>
          <a:lstStyle/>
          <a:p>
            <a:r>
              <a:rPr lang="en-US" sz="4000" dirty="0"/>
              <a:t>This work requires a knowledge of the shipping industry and familiarity with the needs of various kinds of ships. Ship chandlers also need to establish and maintain good relationships with wholesalers in their region to access the supplies and services they need. Awareness of the competition is also part of the job;</a:t>
            </a:r>
          </a:p>
        </p:txBody>
      </p:sp>
    </p:spTree>
    <p:extLst>
      <p:ext uri="{BB962C8B-B14F-4D97-AF65-F5344CB8AC3E}">
        <p14:creationId xmlns:p14="http://schemas.microsoft.com/office/powerpoint/2010/main" val="416431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8800" dirty="0" smtClean="0"/>
              <a:t>TUG BOATS </a:t>
            </a:r>
            <a:endParaRPr lang="en-US" sz="8800" dirty="0"/>
          </a:p>
        </p:txBody>
      </p:sp>
    </p:spTree>
    <p:extLst>
      <p:ext uri="{BB962C8B-B14F-4D97-AF65-F5344CB8AC3E}">
        <p14:creationId xmlns:p14="http://schemas.microsoft.com/office/powerpoint/2010/main" val="122593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62390" y="2065868"/>
            <a:ext cx="9510360" cy="4792132"/>
          </a:xfrm>
          <a:prstGeom prst="rect">
            <a:avLst/>
          </a:prstGeom>
        </p:spPr>
      </p:pic>
    </p:spTree>
    <p:extLst>
      <p:ext uri="{BB962C8B-B14F-4D97-AF65-F5344CB8AC3E}">
        <p14:creationId xmlns:p14="http://schemas.microsoft.com/office/powerpoint/2010/main" val="254849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a:t>A </a:t>
            </a:r>
            <a:r>
              <a:rPr lang="en-US" sz="4400" b="1" dirty="0"/>
              <a:t>tugboat</a:t>
            </a:r>
            <a:r>
              <a:rPr lang="en-US" sz="4400" dirty="0"/>
              <a:t> (</a:t>
            </a:r>
            <a:r>
              <a:rPr lang="en-US" sz="4400" b="1" dirty="0"/>
              <a:t>tug</a:t>
            </a:r>
            <a:r>
              <a:rPr lang="en-US" sz="4400" dirty="0"/>
              <a:t>) is a boat that maneuvers vessels by pushing or towing them. Tugs move vessels that either should not move themselves, such as ships in a crowded harbor or a narrow </a:t>
            </a:r>
            <a:r>
              <a:rPr lang="en-US" sz="4400" dirty="0" smtClean="0"/>
              <a:t>canal.</a:t>
            </a:r>
            <a:endParaRPr lang="en-US" sz="4400" dirty="0"/>
          </a:p>
        </p:txBody>
      </p:sp>
    </p:spTree>
    <p:extLst>
      <p:ext uri="{BB962C8B-B14F-4D97-AF65-F5344CB8AC3E}">
        <p14:creationId xmlns:p14="http://schemas.microsoft.com/office/powerpoint/2010/main" val="319523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561975"/>
          </a:xfrm>
        </p:spPr>
        <p:txBody>
          <a:bodyPr>
            <a:normAutofit fontScale="90000"/>
          </a:bodyPr>
          <a:lstStyle/>
          <a:p>
            <a:endParaRPr lang="en-US" dirty="0"/>
          </a:p>
        </p:txBody>
      </p:sp>
      <p:sp>
        <p:nvSpPr>
          <p:cNvPr id="3" name="Content Placeholder 2"/>
          <p:cNvSpPr>
            <a:spLocks noGrp="1"/>
          </p:cNvSpPr>
          <p:nvPr>
            <p:ph idx="1"/>
          </p:nvPr>
        </p:nvSpPr>
        <p:spPr>
          <a:xfrm>
            <a:off x="685801" y="1428751"/>
            <a:ext cx="10131425" cy="5429250"/>
          </a:xfrm>
        </p:spPr>
        <p:txBody>
          <a:bodyPr>
            <a:noAutofit/>
          </a:bodyPr>
          <a:lstStyle/>
          <a:p>
            <a:r>
              <a:rPr lang="en-US" sz="4000" dirty="0"/>
              <a:t>Tugboats are powerful for their size and strongly built, and some are ocean-going. Some tugboats serve as icebreakers or salvage boats. Early tugboats had steam engines, but today most have diesel engines. Many tugboats have firefighting monitors, allowing them to assist in firefighting, especially in harbors.</a:t>
            </a:r>
          </a:p>
        </p:txBody>
      </p:sp>
    </p:spTree>
    <p:extLst>
      <p:ext uri="{BB962C8B-B14F-4D97-AF65-F5344CB8AC3E}">
        <p14:creationId xmlns:p14="http://schemas.microsoft.com/office/powerpoint/2010/main" val="35139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1" y="2142067"/>
            <a:ext cx="10131425" cy="4515908"/>
          </a:xfrm>
        </p:spPr>
        <p:txBody>
          <a:bodyPr>
            <a:noAutofit/>
          </a:bodyPr>
          <a:lstStyle/>
          <a:p>
            <a:r>
              <a:rPr lang="en-US" sz="4000" dirty="0"/>
              <a:t>Dry dock is a large dock made out from the shore, from which water can be pumped out in order to repair parts of the ship which are below the waterline. According to a SOLAS requirement, every sea going ship should be dry docked at least twice every 5 years. </a:t>
            </a:r>
          </a:p>
        </p:txBody>
      </p:sp>
    </p:spTree>
    <p:extLst>
      <p:ext uri="{BB962C8B-B14F-4D97-AF65-F5344CB8AC3E}">
        <p14:creationId xmlns:p14="http://schemas.microsoft.com/office/powerpoint/2010/main" val="53794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1" y="2142067"/>
            <a:ext cx="10131425" cy="4715933"/>
          </a:xfrm>
        </p:spPr>
        <p:txBody>
          <a:bodyPr>
            <a:noAutofit/>
          </a:bodyPr>
          <a:lstStyle/>
          <a:p>
            <a:r>
              <a:rPr lang="en-US" sz="4000" dirty="0"/>
              <a:t>Dry docks should also be carried out if demanded by the Classification Society. This is usually asked to be done in case the ship has met with a collision, has been grounded in past or has a lousy maintenance practice. Inspection during dry docking is also carried out if the ship is to be sold.</a:t>
            </a:r>
          </a:p>
        </p:txBody>
      </p:sp>
    </p:spTree>
    <p:extLst>
      <p:ext uri="{BB962C8B-B14F-4D97-AF65-F5344CB8AC3E}">
        <p14:creationId xmlns:p14="http://schemas.microsoft.com/office/powerpoint/2010/main" val="266505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7848600" cy="1173162"/>
          </a:xfrm>
        </p:spPr>
        <p:txBody>
          <a:bodyPr>
            <a:normAutofit fontScale="90000"/>
          </a:bodyPr>
          <a:lstStyle/>
          <a:p>
            <a:r>
              <a:rPr lang="en-US" sz="7200" dirty="0"/>
              <a:t>Bunkering</a:t>
            </a:r>
          </a:p>
        </p:txBody>
      </p:sp>
      <p:sp>
        <p:nvSpPr>
          <p:cNvPr id="3" name="Content Placeholder 2"/>
          <p:cNvSpPr>
            <a:spLocks noGrp="1"/>
          </p:cNvSpPr>
          <p:nvPr>
            <p:ph idx="1"/>
          </p:nvPr>
        </p:nvSpPr>
        <p:spPr/>
        <p:txBody>
          <a:bodyPr/>
          <a:lstStyle/>
          <a:p>
            <a:endParaRPr lang="en-US" dirty="0"/>
          </a:p>
        </p:txBody>
      </p:sp>
      <p:pic>
        <p:nvPicPr>
          <p:cNvPr id="1026" name="Picture 2" descr="C:\Users\waynes\Desktop\3rdBunkerSupplier.JPG"/>
          <p:cNvPicPr>
            <a:picLocks noChangeAspect="1" noChangeArrowheads="1"/>
          </p:cNvPicPr>
          <p:nvPr/>
        </p:nvPicPr>
        <p:blipFill>
          <a:blip r:embed="rId2" cstate="print"/>
          <a:srcRect/>
          <a:stretch>
            <a:fillRect/>
          </a:stretch>
        </p:blipFill>
        <p:spPr bwMode="auto">
          <a:xfrm>
            <a:off x="1524000" y="3505200"/>
            <a:ext cx="4572000" cy="3352800"/>
          </a:xfrm>
          <a:prstGeom prst="rect">
            <a:avLst/>
          </a:prstGeom>
          <a:noFill/>
        </p:spPr>
      </p:pic>
      <p:pic>
        <p:nvPicPr>
          <p:cNvPr id="1027" name="Picture 3" descr="C:\Users\waynes\Desktop\images.jpg"/>
          <p:cNvPicPr>
            <a:picLocks noChangeAspect="1" noChangeArrowheads="1"/>
          </p:cNvPicPr>
          <p:nvPr/>
        </p:nvPicPr>
        <p:blipFill>
          <a:blip r:embed="rId3" cstate="print"/>
          <a:srcRect/>
          <a:stretch>
            <a:fillRect/>
          </a:stretch>
        </p:blipFill>
        <p:spPr bwMode="auto">
          <a:xfrm>
            <a:off x="5973164" y="228600"/>
            <a:ext cx="4694836" cy="3124200"/>
          </a:xfrm>
          <a:prstGeom prst="rect">
            <a:avLst/>
          </a:prstGeom>
          <a:noFill/>
        </p:spPr>
      </p:pic>
      <p:pic>
        <p:nvPicPr>
          <p:cNvPr id="1028" name="Picture 4" descr="C:\Users\waynes\Desktop\1302530.jpg"/>
          <p:cNvPicPr>
            <a:picLocks noChangeAspect="1" noChangeArrowheads="1"/>
          </p:cNvPicPr>
          <p:nvPr/>
        </p:nvPicPr>
        <p:blipFill>
          <a:blip r:embed="rId4" cstate="print"/>
          <a:srcRect/>
          <a:stretch>
            <a:fillRect/>
          </a:stretch>
        </p:blipFill>
        <p:spPr bwMode="auto">
          <a:xfrm>
            <a:off x="6019800" y="3371850"/>
            <a:ext cx="4648200" cy="3486150"/>
          </a:xfrm>
          <a:prstGeom prst="rect">
            <a:avLst/>
          </a:prstGeom>
          <a:noFill/>
        </p:spPr>
      </p:pic>
    </p:spTree>
    <p:extLst>
      <p:ext uri="{BB962C8B-B14F-4D97-AF65-F5344CB8AC3E}">
        <p14:creationId xmlns:p14="http://schemas.microsoft.com/office/powerpoint/2010/main" val="342260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dock method </a:t>
            </a:r>
            <a:endParaRPr lang="en-US" dirty="0"/>
          </a:p>
        </p:txBody>
      </p:sp>
      <p:sp>
        <p:nvSpPr>
          <p:cNvPr id="3" name="Content Placeholder 2"/>
          <p:cNvSpPr>
            <a:spLocks noGrp="1"/>
          </p:cNvSpPr>
          <p:nvPr>
            <p:ph idx="1"/>
          </p:nvPr>
        </p:nvSpPr>
        <p:spPr>
          <a:xfrm>
            <a:off x="685801" y="1600201"/>
            <a:ext cx="10131425" cy="5257800"/>
          </a:xfrm>
        </p:spPr>
        <p:txBody>
          <a:bodyPr>
            <a:noAutofit/>
          </a:bodyPr>
          <a:lstStyle/>
          <a:p>
            <a:r>
              <a:rPr lang="en-US" sz="3600" dirty="0"/>
              <a:t>The type of Dry docking method selected depends on the type of the ship and the severity of maintenance and repair required. The four main types of Dry docking Methods are as follows:</a:t>
            </a:r>
          </a:p>
          <a:p>
            <a:r>
              <a:rPr lang="en-US" sz="3600" dirty="0"/>
              <a:t>Floating Dock</a:t>
            </a:r>
          </a:p>
          <a:p>
            <a:r>
              <a:rPr lang="en-US" sz="3600" dirty="0"/>
              <a:t>Excavated Dock</a:t>
            </a:r>
          </a:p>
          <a:p>
            <a:r>
              <a:rPr lang="en-US" sz="3600" dirty="0"/>
              <a:t>Patent Slip</a:t>
            </a:r>
          </a:p>
          <a:p>
            <a:r>
              <a:rPr lang="en-US" sz="3600" dirty="0"/>
              <a:t>Ship lift</a:t>
            </a:r>
          </a:p>
          <a:p>
            <a:endParaRPr lang="en-US" sz="3600" dirty="0"/>
          </a:p>
        </p:txBody>
      </p:sp>
    </p:spTree>
    <p:extLst>
      <p:ext uri="{BB962C8B-B14F-4D97-AF65-F5344CB8AC3E}">
        <p14:creationId xmlns:p14="http://schemas.microsoft.com/office/powerpoint/2010/main" val="307664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219075"/>
          </a:xfrm>
        </p:spPr>
        <p:txBody>
          <a:bodyPr>
            <a:normAutofit fontScale="90000"/>
          </a:bodyPr>
          <a:lstStyle/>
          <a:p>
            <a:endParaRPr lang="en-US" dirty="0"/>
          </a:p>
        </p:txBody>
      </p:sp>
      <p:sp>
        <p:nvSpPr>
          <p:cNvPr id="3" name="Content Placeholder 2"/>
          <p:cNvSpPr>
            <a:spLocks noGrp="1"/>
          </p:cNvSpPr>
          <p:nvPr>
            <p:ph idx="1"/>
          </p:nvPr>
        </p:nvSpPr>
        <p:spPr>
          <a:xfrm>
            <a:off x="685801" y="609600"/>
            <a:ext cx="10131425" cy="6248399"/>
          </a:xfrm>
        </p:spPr>
        <p:txBody>
          <a:bodyPr>
            <a:noAutofit/>
          </a:bodyPr>
          <a:lstStyle/>
          <a:p>
            <a:r>
              <a:rPr lang="en-US" sz="4000" dirty="0"/>
              <a:t>A Floating Dock is a kind of a pontoon with </a:t>
            </a:r>
            <a:r>
              <a:rPr lang="en-US" sz="4000" dirty="0" err="1"/>
              <a:t>sponsons</a:t>
            </a:r>
            <a:r>
              <a:rPr lang="en-US" sz="4000" dirty="0"/>
              <a:t> on both the sides. The pontoon is divided into number of tanks. When the ship has to be docked, the tanks are filled with water due to which the dock submerges into the water. The ship is then navigated into the dock and the tanks are emptied so that the dock rises above the water.</a:t>
            </a:r>
            <a:br>
              <a:rPr lang="en-US" sz="4000" dirty="0"/>
            </a:br>
            <a:endParaRPr lang="en-US" sz="4000" dirty="0"/>
          </a:p>
        </p:txBody>
      </p:sp>
    </p:spTree>
    <p:extLst>
      <p:ext uri="{BB962C8B-B14F-4D97-AF65-F5344CB8AC3E}">
        <p14:creationId xmlns:p14="http://schemas.microsoft.com/office/powerpoint/2010/main" val="355379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The pumping of water is done with the help of ballast pumps which are located in </a:t>
            </a:r>
            <a:r>
              <a:rPr lang="en-US" sz="3600" dirty="0" err="1"/>
              <a:t>sponsons</a:t>
            </a:r>
            <a:r>
              <a:rPr lang="en-US" sz="3600" dirty="0"/>
              <a:t>. The </a:t>
            </a:r>
            <a:r>
              <a:rPr lang="en-US" sz="3600" dirty="0" err="1"/>
              <a:t>sponsons</a:t>
            </a:r>
            <a:r>
              <a:rPr lang="en-US" sz="3600" dirty="0"/>
              <a:t> are also equipped with cranes and bollards. Both the </a:t>
            </a:r>
            <a:r>
              <a:rPr lang="en-US" sz="3600" dirty="0" err="1"/>
              <a:t>sponsons</a:t>
            </a:r>
            <a:r>
              <a:rPr lang="en-US" sz="3600" dirty="0"/>
              <a:t> are connected with a bridge. Apart from the ballast pumps, the water is also filled manually with the help of manual valves.</a:t>
            </a:r>
          </a:p>
        </p:txBody>
      </p:sp>
    </p:spTree>
    <p:extLst>
      <p:ext uri="{BB962C8B-B14F-4D97-AF65-F5344CB8AC3E}">
        <p14:creationId xmlns:p14="http://schemas.microsoft.com/office/powerpoint/2010/main" val="2990354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85802" y="2141538"/>
            <a:ext cx="10131424" cy="4716462"/>
          </a:xfrm>
          <a:prstGeom prst="rect">
            <a:avLst/>
          </a:prstGeom>
        </p:spPr>
      </p:pic>
    </p:spTree>
    <p:extLst>
      <p:ext uri="{BB962C8B-B14F-4D97-AF65-F5344CB8AC3E}">
        <p14:creationId xmlns:p14="http://schemas.microsoft.com/office/powerpoint/2010/main" val="275711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Excavated dock </a:t>
            </a:r>
            <a:endParaRPr lang="en-US" dirty="0"/>
          </a:p>
        </p:txBody>
      </p:sp>
      <p:sp>
        <p:nvSpPr>
          <p:cNvPr id="3" name="Content Placeholder 2"/>
          <p:cNvSpPr>
            <a:spLocks noGrp="1"/>
          </p:cNvSpPr>
          <p:nvPr>
            <p:ph idx="1"/>
          </p:nvPr>
        </p:nvSpPr>
        <p:spPr>
          <a:xfrm>
            <a:off x="685801" y="2142067"/>
            <a:ext cx="10131425" cy="4715933"/>
          </a:xfrm>
        </p:spPr>
        <p:txBody>
          <a:bodyPr>
            <a:noAutofit/>
          </a:bodyPr>
          <a:lstStyle/>
          <a:p>
            <a:r>
              <a:rPr lang="en-US" sz="4000" dirty="0"/>
              <a:t>This method of docking is almost similar to that of Floating dock. The Only difference is that it has a closing door at the opening. Also, the dock is sloped slightly towards the opening and the ballast pumps are located near the door itself. Excavated dock can be a floating structure or a dock at the </a:t>
            </a:r>
            <a:r>
              <a:rPr lang="en-US" sz="4000" dirty="0" err="1"/>
              <a:t>harbour</a:t>
            </a:r>
            <a:r>
              <a:rPr lang="en-US" sz="4000" dirty="0"/>
              <a:t>.</a:t>
            </a:r>
          </a:p>
        </p:txBody>
      </p:sp>
    </p:spTree>
    <p:extLst>
      <p:ext uri="{BB962C8B-B14F-4D97-AF65-F5344CB8AC3E}">
        <p14:creationId xmlns:p14="http://schemas.microsoft.com/office/powerpoint/2010/main" val="396605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57350" y="2202656"/>
            <a:ext cx="4371975" cy="4655344"/>
          </a:xfrm>
          <a:prstGeom prst="rect">
            <a:avLst/>
          </a:prstGeom>
        </p:spPr>
      </p:pic>
      <p:pic>
        <p:nvPicPr>
          <p:cNvPr id="5" name="Picture 4"/>
          <p:cNvPicPr>
            <a:picLocks noChangeAspect="1"/>
          </p:cNvPicPr>
          <p:nvPr/>
        </p:nvPicPr>
        <p:blipFill>
          <a:blip r:embed="rId3"/>
          <a:stretch>
            <a:fillRect/>
          </a:stretch>
        </p:blipFill>
        <p:spPr>
          <a:xfrm>
            <a:off x="6029325" y="2202656"/>
            <a:ext cx="4787901" cy="4655343"/>
          </a:xfrm>
          <a:prstGeom prst="rect">
            <a:avLst/>
          </a:prstGeom>
        </p:spPr>
      </p:pic>
    </p:spTree>
    <p:extLst>
      <p:ext uri="{BB962C8B-B14F-4D97-AF65-F5344CB8AC3E}">
        <p14:creationId xmlns:p14="http://schemas.microsoft.com/office/powerpoint/2010/main" val="301452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ship </a:t>
            </a:r>
            <a:endParaRPr lang="en-US" dirty="0"/>
          </a:p>
        </p:txBody>
      </p:sp>
      <p:sp>
        <p:nvSpPr>
          <p:cNvPr id="3" name="Content Placeholder 2"/>
          <p:cNvSpPr>
            <a:spLocks noGrp="1"/>
          </p:cNvSpPr>
          <p:nvPr>
            <p:ph idx="1"/>
          </p:nvPr>
        </p:nvSpPr>
        <p:spPr>
          <a:xfrm>
            <a:off x="685801" y="2142067"/>
            <a:ext cx="10131425" cy="4715933"/>
          </a:xfrm>
        </p:spPr>
        <p:txBody>
          <a:bodyPr>
            <a:noAutofit/>
          </a:bodyPr>
          <a:lstStyle/>
          <a:p>
            <a:r>
              <a:rPr lang="en-US" sz="3600" dirty="0"/>
              <a:t>This system is generally used for small ships of length 140 meters or less. It works some thing like the "jack up" system. The system consists of cradles that moves with the help of rails. The cradles roll into the water till they reach exactly beneath the ship. Once there, they are pulled in a perpendicular direction which brings the ship above the water surface.</a:t>
            </a:r>
          </a:p>
        </p:txBody>
      </p:sp>
    </p:spTree>
    <p:extLst>
      <p:ext uri="{BB962C8B-B14F-4D97-AF65-F5344CB8AC3E}">
        <p14:creationId xmlns:p14="http://schemas.microsoft.com/office/powerpoint/2010/main" val="1577586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57325" y="2141538"/>
            <a:ext cx="8001000" cy="4716462"/>
          </a:xfrm>
          <a:prstGeom prst="rect">
            <a:avLst/>
          </a:prstGeom>
        </p:spPr>
      </p:pic>
    </p:spTree>
    <p:extLst>
      <p:ext uri="{BB962C8B-B14F-4D97-AF65-F5344CB8AC3E}">
        <p14:creationId xmlns:p14="http://schemas.microsoft.com/office/powerpoint/2010/main" val="3279548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lift </a:t>
            </a:r>
            <a:endParaRPr lang="en-US" dirty="0"/>
          </a:p>
        </p:txBody>
      </p:sp>
      <p:sp>
        <p:nvSpPr>
          <p:cNvPr id="3" name="Content Placeholder 2"/>
          <p:cNvSpPr>
            <a:spLocks noGrp="1"/>
          </p:cNvSpPr>
          <p:nvPr>
            <p:ph idx="1"/>
          </p:nvPr>
        </p:nvSpPr>
        <p:spPr/>
        <p:txBody>
          <a:bodyPr>
            <a:noAutofit/>
          </a:bodyPr>
          <a:lstStyle/>
          <a:p>
            <a:r>
              <a:rPr lang="en-US" sz="4000" dirty="0"/>
              <a:t>This system is somewhat similar to the Patent Ship method. It also consists of cradles which are used to slid a platform into the water, below the ship. Once the platform reaches below the ship, the ship is properly navigated on the platform</a:t>
            </a:r>
          </a:p>
        </p:txBody>
      </p:sp>
    </p:spTree>
    <p:extLst>
      <p:ext uri="{BB962C8B-B14F-4D97-AF65-F5344CB8AC3E}">
        <p14:creationId xmlns:p14="http://schemas.microsoft.com/office/powerpoint/2010/main" val="1228379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t>After that, Winches are used to lift the ship and to place it in the desired position. This system can lift ships only of length up to 125 meters. Approximately 14 cradles are used to move the platform.</a:t>
            </a:r>
          </a:p>
        </p:txBody>
      </p:sp>
    </p:spTree>
    <p:extLst>
      <p:ext uri="{BB962C8B-B14F-4D97-AF65-F5344CB8AC3E}">
        <p14:creationId xmlns:p14="http://schemas.microsoft.com/office/powerpoint/2010/main" val="25736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Bunkering </a:t>
            </a:r>
            <a:endParaRPr lang="en-US" dirty="0"/>
          </a:p>
        </p:txBody>
      </p:sp>
      <p:sp>
        <p:nvSpPr>
          <p:cNvPr id="3" name="Content Placeholder 2"/>
          <p:cNvSpPr>
            <a:spLocks noGrp="1"/>
          </p:cNvSpPr>
          <p:nvPr>
            <p:ph idx="1"/>
          </p:nvPr>
        </p:nvSpPr>
        <p:spPr/>
        <p:txBody>
          <a:bodyPr>
            <a:noAutofit/>
          </a:bodyPr>
          <a:lstStyle/>
          <a:p>
            <a:pPr>
              <a:buNone/>
            </a:pPr>
            <a:r>
              <a:rPr lang="en-US" sz="4000" dirty="0" smtClean="0"/>
              <a:t>Bunkers has a unique meaning in international shipping. The term is universally understood to mean </a:t>
            </a:r>
            <a:r>
              <a:rPr lang="en-US" sz="4000" u="sng" dirty="0" smtClean="0">
                <a:effectLst>
                  <a:outerShdw blurRad="38100" dist="38100" dir="2700000" algn="tl">
                    <a:srgbClr val="000000">
                      <a:alpha val="43137"/>
                    </a:srgbClr>
                  </a:outerShdw>
                </a:effectLst>
              </a:rPr>
              <a:t>FUEL</a:t>
            </a:r>
            <a:r>
              <a:rPr lang="en-US" sz="4000" dirty="0" smtClean="0"/>
              <a:t> for vessels.</a:t>
            </a:r>
          </a:p>
          <a:p>
            <a:pPr>
              <a:buNone/>
            </a:pPr>
            <a:endParaRPr lang="en-US" sz="4000" dirty="0" smtClean="0"/>
          </a:p>
          <a:p>
            <a:pPr>
              <a:buNone/>
            </a:pPr>
            <a:r>
              <a:rPr lang="en-US" sz="4000" dirty="0" smtClean="0"/>
              <a:t>Therefore: Bunkering is the receipt of fuel by ships. </a:t>
            </a:r>
            <a:endParaRPr lang="en-US" sz="4000" dirty="0"/>
          </a:p>
        </p:txBody>
      </p:sp>
    </p:spTree>
    <p:extLst>
      <p:ext uri="{BB962C8B-B14F-4D97-AF65-F5344CB8AC3E}">
        <p14:creationId xmlns:p14="http://schemas.microsoft.com/office/powerpoint/2010/main" val="2953753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57474" y="2141538"/>
            <a:ext cx="5400675" cy="4716462"/>
          </a:xfrm>
          <a:prstGeom prst="rect">
            <a:avLst/>
          </a:prstGeom>
        </p:spPr>
      </p:pic>
    </p:spTree>
    <p:extLst>
      <p:ext uri="{BB962C8B-B14F-4D97-AF65-F5344CB8AC3E}">
        <p14:creationId xmlns:p14="http://schemas.microsoft.com/office/powerpoint/2010/main" val="3483411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65513" y="2286000"/>
            <a:ext cx="4572000" cy="4572000"/>
          </a:xfrm>
          <a:prstGeom prst="rect">
            <a:avLst/>
          </a:prstGeom>
        </p:spPr>
      </p:pic>
    </p:spTree>
    <p:extLst>
      <p:ext uri="{BB962C8B-B14F-4D97-AF65-F5344CB8AC3E}">
        <p14:creationId xmlns:p14="http://schemas.microsoft.com/office/powerpoint/2010/main" val="164336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Choice of Bunkering Ports</a:t>
            </a:r>
            <a:endParaRPr lang="en-US" b="1" dirty="0"/>
          </a:p>
        </p:txBody>
      </p:sp>
      <p:sp>
        <p:nvSpPr>
          <p:cNvPr id="3" name="Content Placeholder 2"/>
          <p:cNvSpPr>
            <a:spLocks noGrp="1"/>
          </p:cNvSpPr>
          <p:nvPr>
            <p:ph idx="1"/>
          </p:nvPr>
        </p:nvSpPr>
        <p:spPr>
          <a:xfrm>
            <a:off x="685801" y="2142067"/>
            <a:ext cx="10131425" cy="4715933"/>
          </a:xfrm>
        </p:spPr>
        <p:txBody>
          <a:bodyPr>
            <a:normAutofit fontScale="92500" lnSpcReduction="20000"/>
          </a:bodyPr>
          <a:lstStyle/>
          <a:p>
            <a:r>
              <a:rPr lang="en-CA" sz="4300" dirty="0" smtClean="0"/>
              <a:t>During a voyage, bunkers and water are continually used.  Sufficient bunkers and water must be carried for each leg of the journey, but this must be balanced with the need to maximize revenue-producing cargo.</a:t>
            </a:r>
          </a:p>
          <a:p>
            <a:r>
              <a:rPr lang="en-CA" sz="4300" dirty="0" smtClean="0"/>
              <a:t>  Overall weights that can be carried are limited by the need to respect legal load lines that depend on the location and season.</a:t>
            </a:r>
          </a:p>
          <a:p>
            <a:endParaRPr lang="en-US" dirty="0"/>
          </a:p>
        </p:txBody>
      </p:sp>
    </p:spTree>
    <p:extLst>
      <p:ext uri="{BB962C8B-B14F-4D97-AF65-F5344CB8AC3E}">
        <p14:creationId xmlns:p14="http://schemas.microsoft.com/office/powerpoint/2010/main" val="39505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sz="3600" dirty="0"/>
              <a:t>There is no hard and fast rule about where bunkers should be replenished.  It is in the </a:t>
            </a:r>
            <a:r>
              <a:rPr lang="en-GB" sz="3600" dirty="0" err="1"/>
              <a:t>shipowner’s</a:t>
            </a:r>
            <a:r>
              <a:rPr lang="en-GB" sz="3600" dirty="0"/>
              <a:t> interest to run each voyage as efficiently as possible, minimizing time and costs while maximizing revenues.</a:t>
            </a:r>
            <a:endParaRPr lang="en-US" sz="3600" dirty="0"/>
          </a:p>
          <a:p>
            <a:endParaRPr lang="en-US" dirty="0"/>
          </a:p>
        </p:txBody>
      </p:sp>
    </p:spTree>
    <p:extLst>
      <p:ext uri="{BB962C8B-B14F-4D97-AF65-F5344CB8AC3E}">
        <p14:creationId xmlns:p14="http://schemas.microsoft.com/office/powerpoint/2010/main" val="91772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Look for when choosing Bunkering Ports</a:t>
            </a:r>
            <a:endParaRPr lang="en-US" dirty="0"/>
          </a:p>
        </p:txBody>
      </p:sp>
      <p:sp>
        <p:nvSpPr>
          <p:cNvPr id="3" name="Content Placeholder 2"/>
          <p:cNvSpPr>
            <a:spLocks noGrp="1"/>
          </p:cNvSpPr>
          <p:nvPr>
            <p:ph idx="1"/>
          </p:nvPr>
        </p:nvSpPr>
        <p:spPr>
          <a:xfrm>
            <a:off x="685801" y="2142067"/>
            <a:ext cx="10131425" cy="4715933"/>
          </a:xfrm>
        </p:spPr>
        <p:txBody>
          <a:bodyPr>
            <a:normAutofit fontScale="92500" lnSpcReduction="20000"/>
          </a:bodyPr>
          <a:lstStyle/>
          <a:p>
            <a:r>
              <a:rPr lang="en-US" sz="4400" dirty="0" smtClean="0"/>
              <a:t>Bunker Price</a:t>
            </a:r>
          </a:p>
          <a:p>
            <a:r>
              <a:rPr lang="en-US" sz="4400" dirty="0" smtClean="0"/>
              <a:t>Geographical Advantage</a:t>
            </a:r>
          </a:p>
          <a:p>
            <a:r>
              <a:rPr lang="en-US" sz="4400" dirty="0" smtClean="0"/>
              <a:t>Port Bunker Fuel Capacity</a:t>
            </a:r>
          </a:p>
          <a:p>
            <a:r>
              <a:rPr lang="en-US" sz="4400" dirty="0" smtClean="0"/>
              <a:t>Supply Waiting Time</a:t>
            </a:r>
          </a:p>
          <a:p>
            <a:r>
              <a:rPr lang="en-US" sz="4400" dirty="0" smtClean="0"/>
              <a:t>Bunker Quality</a:t>
            </a:r>
          </a:p>
          <a:p>
            <a:r>
              <a:rPr lang="en-US" sz="4400" dirty="0" smtClean="0"/>
              <a:t>Safety of Bunkers</a:t>
            </a:r>
          </a:p>
          <a:p>
            <a:r>
              <a:rPr lang="en-US" sz="4400" dirty="0" smtClean="0"/>
              <a:t>Bunker Suppliers</a:t>
            </a:r>
          </a:p>
          <a:p>
            <a:endParaRPr lang="en-US" dirty="0"/>
          </a:p>
        </p:txBody>
      </p:sp>
    </p:spTree>
    <p:extLst>
      <p:ext uri="{BB962C8B-B14F-4D97-AF65-F5344CB8AC3E}">
        <p14:creationId xmlns:p14="http://schemas.microsoft.com/office/powerpoint/2010/main" val="238966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Look for when choosing Bunkering Ports</a:t>
            </a:r>
            <a:endParaRPr lang="en-US" dirty="0"/>
          </a:p>
        </p:txBody>
      </p:sp>
      <p:sp>
        <p:nvSpPr>
          <p:cNvPr id="3" name="Content Placeholder 2"/>
          <p:cNvSpPr>
            <a:spLocks noGrp="1"/>
          </p:cNvSpPr>
          <p:nvPr>
            <p:ph idx="1"/>
          </p:nvPr>
        </p:nvSpPr>
        <p:spPr>
          <a:xfrm>
            <a:off x="685801" y="2142067"/>
            <a:ext cx="10131425" cy="4715933"/>
          </a:xfrm>
        </p:spPr>
        <p:txBody>
          <a:bodyPr>
            <a:noAutofit/>
          </a:bodyPr>
          <a:lstStyle/>
          <a:p>
            <a:r>
              <a:rPr lang="en-US" sz="4000" dirty="0" smtClean="0"/>
              <a:t>Bunkering supply regulations</a:t>
            </a:r>
          </a:p>
          <a:p>
            <a:r>
              <a:rPr lang="en-US" sz="4000" dirty="0" smtClean="0"/>
              <a:t>Port Tariffs</a:t>
            </a:r>
          </a:p>
          <a:p>
            <a:r>
              <a:rPr lang="en-US" sz="4000" dirty="0" smtClean="0"/>
              <a:t>Port weather conditions</a:t>
            </a:r>
          </a:p>
          <a:p>
            <a:r>
              <a:rPr lang="en-US" sz="4000" dirty="0" smtClean="0"/>
              <a:t>Efficiency of bunker supply</a:t>
            </a:r>
          </a:p>
          <a:p>
            <a:r>
              <a:rPr lang="en-US" sz="4000" dirty="0" smtClean="0"/>
              <a:t>Environmental restrictions</a:t>
            </a:r>
          </a:p>
          <a:p>
            <a:r>
              <a:rPr lang="en-US" sz="4000" dirty="0" smtClean="0"/>
              <a:t>Port time</a:t>
            </a:r>
            <a:endParaRPr lang="en-US" sz="4000" dirty="0"/>
          </a:p>
        </p:txBody>
      </p:sp>
    </p:spTree>
    <p:extLst>
      <p:ext uri="{BB962C8B-B14F-4D97-AF65-F5344CB8AC3E}">
        <p14:creationId xmlns:p14="http://schemas.microsoft.com/office/powerpoint/2010/main" val="419025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chandler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238" y="1857375"/>
            <a:ext cx="8972550" cy="4772025"/>
          </a:xfrm>
        </p:spPr>
      </p:pic>
    </p:spTree>
    <p:extLst>
      <p:ext uri="{BB962C8B-B14F-4D97-AF65-F5344CB8AC3E}">
        <p14:creationId xmlns:p14="http://schemas.microsoft.com/office/powerpoint/2010/main" val="93517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chandler </a:t>
            </a:r>
            <a:endParaRPr lang="en-US" dirty="0"/>
          </a:p>
        </p:txBody>
      </p:sp>
      <p:sp>
        <p:nvSpPr>
          <p:cNvPr id="3" name="Content Placeholder 2"/>
          <p:cNvSpPr>
            <a:spLocks noGrp="1"/>
          </p:cNvSpPr>
          <p:nvPr>
            <p:ph idx="1"/>
          </p:nvPr>
        </p:nvSpPr>
        <p:spPr/>
        <p:txBody>
          <a:bodyPr>
            <a:normAutofit/>
          </a:bodyPr>
          <a:lstStyle/>
          <a:p>
            <a:r>
              <a:rPr lang="en-US" sz="4000" dirty="0" smtClean="0"/>
              <a:t>A </a:t>
            </a:r>
            <a:r>
              <a:rPr lang="en-US" sz="4000" dirty="0"/>
              <a:t>dealer in sails and ropes and other supplies for sailing </a:t>
            </a:r>
            <a:r>
              <a:rPr lang="en-US" sz="4000" dirty="0" smtClean="0"/>
              <a:t>ships chandler </a:t>
            </a:r>
            <a:r>
              <a:rPr lang="en-US" sz="4000" dirty="0"/>
              <a:t>- a retail dealer in provisions and </a:t>
            </a:r>
            <a:r>
              <a:rPr lang="en-US" sz="4000" dirty="0" smtClean="0"/>
              <a:t>supplies.</a:t>
            </a:r>
            <a:endParaRPr lang="en-US" sz="4000" dirty="0"/>
          </a:p>
        </p:txBody>
      </p:sp>
    </p:spTree>
    <p:extLst>
      <p:ext uri="{BB962C8B-B14F-4D97-AF65-F5344CB8AC3E}">
        <p14:creationId xmlns:p14="http://schemas.microsoft.com/office/powerpoint/2010/main" val="3016402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426</TotalTime>
  <Words>1017</Words>
  <Application>Microsoft Office PowerPoint</Application>
  <PresentationFormat>Widescreen</PresentationFormat>
  <Paragraphs>53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Celestial</vt:lpstr>
      <vt:lpstr>Ancillary Services </vt:lpstr>
      <vt:lpstr>Bunkering</vt:lpstr>
      <vt:lpstr>Bunkering </vt:lpstr>
      <vt:lpstr>Choice of Bunkering Ports</vt:lpstr>
      <vt:lpstr>PowerPoint Presentation</vt:lpstr>
      <vt:lpstr>What to Look for when choosing Bunkering Ports</vt:lpstr>
      <vt:lpstr>What to Look for when choosing Bunkering Ports</vt:lpstr>
      <vt:lpstr>Ship chandler </vt:lpstr>
      <vt:lpstr>Ship chandler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Dry dock method </vt:lpstr>
      <vt:lpstr>PowerPoint Presentation</vt:lpstr>
      <vt:lpstr>PowerPoint Presentation</vt:lpstr>
      <vt:lpstr>PowerPoint Presentation</vt:lpstr>
      <vt:lpstr>Excavated dock </vt:lpstr>
      <vt:lpstr>PowerPoint Presentation</vt:lpstr>
      <vt:lpstr>Patent ship </vt:lpstr>
      <vt:lpstr>PowerPoint Presentation</vt:lpstr>
      <vt:lpstr>Ship lift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Ancillary Services</dc:title>
  <dc:creator>KELDON GREEN</dc:creator>
  <cp:lastModifiedBy>KELDON GREEN</cp:lastModifiedBy>
  <cp:revision>9</cp:revision>
  <dcterms:created xsi:type="dcterms:W3CDTF">2015-03-17T05:04:06Z</dcterms:created>
  <dcterms:modified xsi:type="dcterms:W3CDTF">2015-04-01T15:07:17Z</dcterms:modified>
</cp:coreProperties>
</file>